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jpeg" ContentType="image/jpeg"/>
  <Default Extension="xml" ContentType="application/xml"/>
  <Default Extension="vml" ContentType="application/vnd.openxmlformats-officedocument.vmlDrawing"/>
  <Default Extension="tmp" ContentType="image/png"/>
  <Default Extension="wdp" ContentType="image/vnd.ms-photo"/>
  <Default Extension="bin" ContentType="application/vnd.openxmlformats-officedocument.presentationml.printerSettings"/>
  <Default Extension="png" ContentType="image/png"/>
  <Default Extension="rels" ContentType="application/vnd.openxmlformats-package.relationships+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embeddings/oleObject1.bin" ContentType="application/vnd.openxmlformats-officedocument.oleObject"/>
  <Override PartName="/ppt/notesSlides/notesSlide71.xml" ContentType="application/vnd.openxmlformats-officedocument.presentationml.notesSlide+xml"/>
  <Override PartName="/ppt/embeddings/oleObject2.bin" ContentType="application/vnd.openxmlformats-officedocument.oleObject"/>
  <Override PartName="/ppt/notesSlides/notesSlide72.xml" ContentType="application/vnd.openxmlformats-officedocument.presentationml.notesSlide+xml"/>
  <Override PartName="/ppt/embeddings/oleObject3.bin" ContentType="application/vnd.openxmlformats-officedocument.oleObject"/>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3.xml" ContentType="application/vnd.openxmlformats-officedocument.drawingml.chart+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rts/chart4.xml" ContentType="application/vnd.openxmlformats-officedocument.drawingml.chart+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02"/>
  </p:notesMasterIdLst>
  <p:handoutMasterIdLst>
    <p:handoutMasterId r:id="rId203"/>
  </p:handoutMasterIdLst>
  <p:sldIdLst>
    <p:sldId id="827" r:id="rId2"/>
    <p:sldId id="828" r:id="rId3"/>
    <p:sldId id="962" r:id="rId4"/>
    <p:sldId id="829" r:id="rId5"/>
    <p:sldId id="830" r:id="rId6"/>
    <p:sldId id="294" r:id="rId7"/>
    <p:sldId id="831" r:id="rId8"/>
    <p:sldId id="832" r:id="rId9"/>
    <p:sldId id="833" r:id="rId10"/>
    <p:sldId id="834" r:id="rId11"/>
    <p:sldId id="1054" r:id="rId12"/>
    <p:sldId id="1080" r:id="rId13"/>
    <p:sldId id="1055" r:id="rId14"/>
    <p:sldId id="1056" r:id="rId15"/>
    <p:sldId id="1057" r:id="rId16"/>
    <p:sldId id="1081" r:id="rId17"/>
    <p:sldId id="1058" r:id="rId18"/>
    <p:sldId id="964" r:id="rId19"/>
    <p:sldId id="835" r:id="rId20"/>
    <p:sldId id="837" r:id="rId21"/>
    <p:sldId id="838" r:id="rId22"/>
    <p:sldId id="839" r:id="rId23"/>
    <p:sldId id="840" r:id="rId24"/>
    <p:sldId id="836" r:id="rId25"/>
    <p:sldId id="841" r:id="rId26"/>
    <p:sldId id="842" r:id="rId27"/>
    <p:sldId id="843" r:id="rId28"/>
    <p:sldId id="1082" r:id="rId29"/>
    <p:sldId id="845" r:id="rId30"/>
    <p:sldId id="965" r:id="rId31"/>
    <p:sldId id="942" r:id="rId32"/>
    <p:sldId id="1077" r:id="rId33"/>
    <p:sldId id="1078" r:id="rId34"/>
    <p:sldId id="1079" r:id="rId35"/>
    <p:sldId id="946" r:id="rId36"/>
    <p:sldId id="1003" r:id="rId37"/>
    <p:sldId id="1004" r:id="rId38"/>
    <p:sldId id="947" r:id="rId39"/>
    <p:sldId id="948" r:id="rId40"/>
    <p:sldId id="949" r:id="rId41"/>
    <p:sldId id="950" r:id="rId42"/>
    <p:sldId id="951" r:id="rId43"/>
    <p:sldId id="952" r:id="rId44"/>
    <p:sldId id="953" r:id="rId45"/>
    <p:sldId id="954" r:id="rId46"/>
    <p:sldId id="955" r:id="rId47"/>
    <p:sldId id="956" r:id="rId48"/>
    <p:sldId id="957" r:id="rId49"/>
    <p:sldId id="958" r:id="rId50"/>
    <p:sldId id="959" r:id="rId51"/>
    <p:sldId id="960" r:id="rId52"/>
    <p:sldId id="961" r:id="rId53"/>
    <p:sldId id="966" r:id="rId54"/>
    <p:sldId id="866" r:id="rId55"/>
    <p:sldId id="867" r:id="rId56"/>
    <p:sldId id="868" r:id="rId57"/>
    <p:sldId id="869" r:id="rId58"/>
    <p:sldId id="870" r:id="rId59"/>
    <p:sldId id="1092" r:id="rId60"/>
    <p:sldId id="1094" r:id="rId61"/>
    <p:sldId id="1095" r:id="rId62"/>
    <p:sldId id="1096" r:id="rId63"/>
    <p:sldId id="967" r:id="rId64"/>
    <p:sldId id="871" r:id="rId65"/>
    <p:sldId id="872" r:id="rId66"/>
    <p:sldId id="1099" r:id="rId67"/>
    <p:sldId id="1100" r:id="rId68"/>
    <p:sldId id="874" r:id="rId69"/>
    <p:sldId id="875" r:id="rId70"/>
    <p:sldId id="1102" r:id="rId71"/>
    <p:sldId id="1103" r:id="rId72"/>
    <p:sldId id="1105" r:id="rId73"/>
    <p:sldId id="877" r:id="rId74"/>
    <p:sldId id="878" r:id="rId75"/>
    <p:sldId id="879" r:id="rId76"/>
    <p:sldId id="1107" r:id="rId77"/>
    <p:sldId id="880" r:id="rId78"/>
    <p:sldId id="881" r:id="rId79"/>
    <p:sldId id="882" r:id="rId80"/>
    <p:sldId id="883" r:id="rId81"/>
    <p:sldId id="1106" r:id="rId82"/>
    <p:sldId id="968" r:id="rId83"/>
    <p:sldId id="897" r:id="rId84"/>
    <p:sldId id="898" r:id="rId85"/>
    <p:sldId id="1110" r:id="rId86"/>
    <p:sldId id="899" r:id="rId87"/>
    <p:sldId id="900" r:id="rId88"/>
    <p:sldId id="901" r:id="rId89"/>
    <p:sldId id="902" r:id="rId90"/>
    <p:sldId id="1005" r:id="rId91"/>
    <p:sldId id="1111" r:id="rId92"/>
    <p:sldId id="903" r:id="rId93"/>
    <p:sldId id="904" r:id="rId94"/>
    <p:sldId id="905" r:id="rId95"/>
    <p:sldId id="906" r:id="rId96"/>
    <p:sldId id="907" r:id="rId97"/>
    <p:sldId id="908" r:id="rId98"/>
    <p:sldId id="909" r:id="rId99"/>
    <p:sldId id="910" r:id="rId100"/>
    <p:sldId id="1112" r:id="rId101"/>
    <p:sldId id="1113" r:id="rId102"/>
    <p:sldId id="912" r:id="rId103"/>
    <p:sldId id="972" r:id="rId104"/>
    <p:sldId id="1114" r:id="rId105"/>
    <p:sldId id="913" r:id="rId106"/>
    <p:sldId id="914" r:id="rId107"/>
    <p:sldId id="1006" r:id="rId108"/>
    <p:sldId id="1115" r:id="rId109"/>
    <p:sldId id="915" r:id="rId110"/>
    <p:sldId id="916" r:id="rId111"/>
    <p:sldId id="917" r:id="rId112"/>
    <p:sldId id="1116" r:id="rId113"/>
    <p:sldId id="1117" r:id="rId114"/>
    <p:sldId id="1118" r:id="rId115"/>
    <p:sldId id="918" r:id="rId116"/>
    <p:sldId id="1119" r:id="rId117"/>
    <p:sldId id="919" r:id="rId118"/>
    <p:sldId id="920" r:id="rId119"/>
    <p:sldId id="921" r:id="rId120"/>
    <p:sldId id="922" r:id="rId121"/>
    <p:sldId id="923" r:id="rId122"/>
    <p:sldId id="925" r:id="rId123"/>
    <p:sldId id="926" r:id="rId124"/>
    <p:sldId id="1120" r:id="rId125"/>
    <p:sldId id="1108" r:id="rId126"/>
    <p:sldId id="969" r:id="rId127"/>
    <p:sldId id="927" r:id="rId128"/>
    <p:sldId id="1121" r:id="rId129"/>
    <p:sldId id="928" r:id="rId130"/>
    <p:sldId id="1122" r:id="rId131"/>
    <p:sldId id="929" r:id="rId132"/>
    <p:sldId id="930" r:id="rId133"/>
    <p:sldId id="1123" r:id="rId134"/>
    <p:sldId id="1124" r:id="rId135"/>
    <p:sldId id="931" r:id="rId136"/>
    <p:sldId id="932" r:id="rId137"/>
    <p:sldId id="933" r:id="rId138"/>
    <p:sldId id="934" r:id="rId139"/>
    <p:sldId id="935" r:id="rId140"/>
    <p:sldId id="936" r:id="rId141"/>
    <p:sldId id="937" r:id="rId142"/>
    <p:sldId id="938" r:id="rId143"/>
    <p:sldId id="939" r:id="rId144"/>
    <p:sldId id="940" r:id="rId145"/>
    <p:sldId id="941" r:id="rId146"/>
    <p:sldId id="1125" r:id="rId147"/>
    <p:sldId id="1126" r:id="rId148"/>
    <p:sldId id="1074" r:id="rId149"/>
    <p:sldId id="1059" r:id="rId150"/>
    <p:sldId id="1060" r:id="rId151"/>
    <p:sldId id="1061" r:id="rId152"/>
    <p:sldId id="1062" r:id="rId153"/>
    <p:sldId id="1127" r:id="rId154"/>
    <p:sldId id="995" r:id="rId155"/>
    <p:sldId id="996" r:id="rId156"/>
    <p:sldId id="997" r:id="rId157"/>
    <p:sldId id="1021" r:id="rId158"/>
    <p:sldId id="1022" r:id="rId159"/>
    <p:sldId id="1023" r:id="rId160"/>
    <p:sldId id="1024" r:id="rId161"/>
    <p:sldId id="1025" r:id="rId162"/>
    <p:sldId id="1026" r:id="rId163"/>
    <p:sldId id="1027" r:id="rId164"/>
    <p:sldId id="1128" r:id="rId165"/>
    <p:sldId id="1063" r:id="rId166"/>
    <p:sldId id="1064" r:id="rId167"/>
    <p:sldId id="1065" r:id="rId168"/>
    <p:sldId id="1066" r:id="rId169"/>
    <p:sldId id="1067" r:id="rId170"/>
    <p:sldId id="1068" r:id="rId171"/>
    <p:sldId id="1069" r:id="rId172"/>
    <p:sldId id="1070" r:id="rId173"/>
    <p:sldId id="1071" r:id="rId174"/>
    <p:sldId id="1072" r:id="rId175"/>
    <p:sldId id="1073" r:id="rId176"/>
    <p:sldId id="1053" r:id="rId177"/>
    <p:sldId id="1029" r:id="rId178"/>
    <p:sldId id="1030" r:id="rId179"/>
    <p:sldId id="1031" r:id="rId180"/>
    <p:sldId id="1032" r:id="rId181"/>
    <p:sldId id="1033" r:id="rId182"/>
    <p:sldId id="1034" r:id="rId183"/>
    <p:sldId id="1035" r:id="rId184"/>
    <p:sldId id="1036" r:id="rId185"/>
    <p:sldId id="1037" r:id="rId186"/>
    <p:sldId id="1040" r:id="rId187"/>
    <p:sldId id="1041" r:id="rId188"/>
    <p:sldId id="1042" r:id="rId189"/>
    <p:sldId id="1043" r:id="rId190"/>
    <p:sldId id="1044" r:id="rId191"/>
    <p:sldId id="1045" r:id="rId192"/>
    <p:sldId id="1046" r:id="rId193"/>
    <p:sldId id="1047" r:id="rId194"/>
    <p:sldId id="1048" r:id="rId195"/>
    <p:sldId id="1049" r:id="rId196"/>
    <p:sldId id="1050" r:id="rId197"/>
    <p:sldId id="1051" r:id="rId198"/>
    <p:sldId id="1052" r:id="rId199"/>
    <p:sldId id="1076" r:id="rId200"/>
    <p:sldId id="970" r:id="rId20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 id="{245371AA-6AD5-2343-9B8B-9DFCD288D62D}">
          <p14:sldIdLst>
            <p14:sldId id="827"/>
            <p14:sldId id="828"/>
          </p14:sldIdLst>
        </p14:section>
        <p14:section name="Data and Information" id="{CD6F6929-2B6E-2343-905A-5D36C1325530}">
          <p14:sldIdLst>
            <p14:sldId id="962"/>
            <p14:sldId id="829"/>
            <p14:sldId id="830"/>
            <p14:sldId id="294"/>
            <p14:sldId id="831"/>
            <p14:sldId id="832"/>
            <p14:sldId id="833"/>
            <p14:sldId id="834"/>
          </p14:sldIdLst>
        </p14:section>
        <p14:section name="Data Quality" id="{5715EC30-770B-CD40-9AB9-B8EF3B4589CE}">
          <p14:sldIdLst>
            <p14:sldId id="1054"/>
            <p14:sldId id="1080"/>
            <p14:sldId id="1055"/>
            <p14:sldId id="1056"/>
            <p14:sldId id="1057"/>
            <p14:sldId id="1081"/>
            <p14:sldId id="1058"/>
          </p14:sldIdLst>
        </p14:section>
        <p14:section name="Data Definitions" id="{B81CFFDB-8970-454D-B977-B16D49B41A1D}">
          <p14:sldIdLst>
            <p14:sldId id="964"/>
            <p14:sldId id="835"/>
            <p14:sldId id="837"/>
            <p14:sldId id="838"/>
            <p14:sldId id="839"/>
            <p14:sldId id="840"/>
            <p14:sldId id="836"/>
            <p14:sldId id="841"/>
            <p14:sldId id="842"/>
            <p14:sldId id="843"/>
            <p14:sldId id="1082"/>
            <p14:sldId id="845"/>
          </p14:sldIdLst>
        </p14:section>
        <p14:section name="Definition of Variables and Types" id="{53A5A2A5-BAB4-BD4F-829A-A4BEC354691D}">
          <p14:sldIdLst>
            <p14:sldId id="965"/>
            <p14:sldId id="942"/>
            <p14:sldId id="1077"/>
            <p14:sldId id="1078"/>
            <p14:sldId id="1079"/>
            <p14:sldId id="946"/>
            <p14:sldId id="1003"/>
            <p14:sldId id="1004"/>
            <p14:sldId id="947"/>
            <p14:sldId id="948"/>
            <p14:sldId id="949"/>
            <p14:sldId id="950"/>
            <p14:sldId id="951"/>
            <p14:sldId id="952"/>
            <p14:sldId id="953"/>
            <p14:sldId id="954"/>
            <p14:sldId id="955"/>
            <p14:sldId id="956"/>
            <p14:sldId id="957"/>
            <p14:sldId id="958"/>
            <p14:sldId id="959"/>
            <p14:sldId id="960"/>
            <p14:sldId id="961"/>
          </p14:sldIdLst>
        </p14:section>
        <p14:section name="Definition of Average" id="{B0598E05-B0A8-E542-813C-13C1EB93FD53}">
          <p14:sldIdLst>
            <p14:sldId id="966"/>
            <p14:sldId id="866"/>
            <p14:sldId id="867"/>
            <p14:sldId id="868"/>
            <p14:sldId id="869"/>
            <p14:sldId id="870"/>
            <p14:sldId id="1092"/>
            <p14:sldId id="1094"/>
            <p14:sldId id="1095"/>
            <p14:sldId id="1096"/>
          </p14:sldIdLst>
        </p14:section>
        <p14:section name="Probability" id="{B1ECCA6E-E649-5244-BB82-AA3E1EC64CDB}">
          <p14:sldIdLst>
            <p14:sldId id="967"/>
            <p14:sldId id="871"/>
            <p14:sldId id="872"/>
            <p14:sldId id="1099"/>
            <p14:sldId id="1100"/>
            <p14:sldId id="874"/>
            <p14:sldId id="875"/>
            <p14:sldId id="1102"/>
            <p14:sldId id="1103"/>
            <p14:sldId id="1105"/>
            <p14:sldId id="877"/>
            <p14:sldId id="878"/>
            <p14:sldId id="879"/>
            <p14:sldId id="1107"/>
            <p14:sldId id="880"/>
            <p14:sldId id="881"/>
            <p14:sldId id="882"/>
            <p14:sldId id="883"/>
            <p14:sldId id="1106"/>
          </p14:sldIdLst>
        </p14:section>
        <p14:section name="Distributions" id="{A1000B40-E9E1-5E45-B45E-DD04E3029EBF}">
          <p14:sldIdLst>
            <p14:sldId id="968"/>
            <p14:sldId id="897"/>
            <p14:sldId id="898"/>
            <p14:sldId id="1110"/>
            <p14:sldId id="899"/>
            <p14:sldId id="900"/>
          </p14:sldIdLst>
        </p14:section>
        <p14:section name="Variance and Standard Deviation" id="{A7369D04-99EA-D34D-BA96-106D1453B5AB}">
          <p14:sldIdLst>
            <p14:sldId id="901"/>
            <p14:sldId id="902"/>
            <p14:sldId id="1005"/>
            <p14:sldId id="1111"/>
            <p14:sldId id="903"/>
            <p14:sldId id="904"/>
            <p14:sldId id="905"/>
            <p14:sldId id="906"/>
            <p14:sldId id="907"/>
          </p14:sldIdLst>
        </p14:section>
        <p14:section name="Normal Distribution" id="{62491077-E0C4-5345-AEC0-91865AA546DA}">
          <p14:sldIdLst>
            <p14:sldId id="908"/>
            <p14:sldId id="909"/>
            <p14:sldId id="910"/>
            <p14:sldId id="1112"/>
            <p14:sldId id="1113"/>
            <p14:sldId id="912"/>
            <p14:sldId id="972"/>
            <p14:sldId id="1114"/>
            <p14:sldId id="913"/>
            <p14:sldId id="914"/>
            <p14:sldId id="1006"/>
            <p14:sldId id="1115"/>
          </p14:sldIdLst>
        </p14:section>
        <p14:section name="Skew and Summary" id="{E5DD5E64-0FC1-AC48-972E-2DB149440DC4}">
          <p14:sldIdLst>
            <p14:sldId id="915"/>
            <p14:sldId id="916"/>
            <p14:sldId id="917"/>
            <p14:sldId id="1116"/>
            <p14:sldId id="1117"/>
          </p14:sldIdLst>
        </p14:section>
        <p14:section name="Some other Distributions" id="{EBA14A5B-B025-F640-806E-47894A3DF4F2}">
          <p14:sldIdLst>
            <p14:sldId id="1118"/>
            <p14:sldId id="918"/>
            <p14:sldId id="1119"/>
            <p14:sldId id="919"/>
            <p14:sldId id="920"/>
            <p14:sldId id="921"/>
          </p14:sldIdLst>
        </p14:section>
        <p14:section name="How To Use Them In Excel" id="{02890D49-4469-274A-8F90-AD955D03C050}">
          <p14:sldIdLst>
            <p14:sldId id="922"/>
            <p14:sldId id="923"/>
            <p14:sldId id="925"/>
            <p14:sldId id="926"/>
            <p14:sldId id="1120"/>
            <p14:sldId id="1108"/>
          </p14:sldIdLst>
        </p14:section>
        <p14:section name="Fitting Data" id="{9B1AD44D-ACFA-6649-BF07-0AC33B58BD1C}">
          <p14:sldIdLst>
            <p14:sldId id="969"/>
            <p14:sldId id="927"/>
            <p14:sldId id="1121"/>
            <p14:sldId id="928"/>
            <p14:sldId id="1122"/>
            <p14:sldId id="929"/>
            <p14:sldId id="930"/>
            <p14:sldId id="1123"/>
            <p14:sldId id="1124"/>
            <p14:sldId id="931"/>
            <p14:sldId id="932"/>
            <p14:sldId id="933"/>
            <p14:sldId id="934"/>
            <p14:sldId id="935"/>
            <p14:sldId id="936"/>
            <p14:sldId id="937"/>
            <p14:sldId id="938"/>
            <p14:sldId id="939"/>
            <p14:sldId id="940"/>
            <p14:sldId id="941"/>
            <p14:sldId id="1125"/>
            <p14:sldId id="1126"/>
          </p14:sldIdLst>
        </p14:section>
        <p14:section name="Clustering" id="{B3E495A3-F400-F74F-ACB5-C4D7D197D3AD}">
          <p14:sldIdLst>
            <p14:sldId id="1074"/>
            <p14:sldId id="1059"/>
            <p14:sldId id="1060"/>
            <p14:sldId id="1061"/>
            <p14:sldId id="1062"/>
            <p14:sldId id="1127"/>
          </p14:sldIdLst>
        </p14:section>
        <p14:section name="Monte Carlo" id="{7BBDD651-F0FF-7040-AD00-497426A6BAF9}">
          <p14:sldIdLst>
            <p14:sldId id="995"/>
            <p14:sldId id="996"/>
            <p14:sldId id="997"/>
            <p14:sldId id="1021"/>
            <p14:sldId id="1022"/>
            <p14:sldId id="1023"/>
            <p14:sldId id="1024"/>
            <p14:sldId id="1025"/>
            <p14:sldId id="1026"/>
            <p14:sldId id="1027"/>
            <p14:sldId id="1128"/>
          </p14:sldIdLst>
        </p14:section>
        <p14:section name="R Programming" id="{487DC651-4FCD-FB42-979E-DDB4F44AFB5E}">
          <p14:sldIdLst>
            <p14:sldId id="1063"/>
            <p14:sldId id="1064"/>
            <p14:sldId id="1065"/>
            <p14:sldId id="1066"/>
            <p14:sldId id="1067"/>
            <p14:sldId id="1068"/>
            <p14:sldId id="1069"/>
            <p14:sldId id="1070"/>
            <p14:sldId id="1071"/>
            <p14:sldId id="1072"/>
            <p14:sldId id="1073"/>
          </p14:sldIdLst>
        </p14:section>
        <p14:section name="Data Visualization" id="{E3ED1F1C-CC3C-0142-A3EE-B7F06ABE75A1}">
          <p14:sldIdLst>
            <p14:sldId id="1053"/>
            <p14:sldId id="1029"/>
            <p14:sldId id="1030"/>
            <p14:sldId id="1031"/>
            <p14:sldId id="1032"/>
            <p14:sldId id="1033"/>
            <p14:sldId id="1034"/>
            <p14:sldId id="1035"/>
            <p14:sldId id="1036"/>
            <p14:sldId id="1037"/>
            <p14:sldId id="1040"/>
            <p14:sldId id="1041"/>
            <p14:sldId id="1042"/>
            <p14:sldId id="1043"/>
            <p14:sldId id="1044"/>
            <p14:sldId id="1045"/>
            <p14:sldId id="1046"/>
            <p14:sldId id="1047"/>
            <p14:sldId id="1048"/>
            <p14:sldId id="1049"/>
            <p14:sldId id="1050"/>
            <p14:sldId id="1051"/>
            <p14:sldId id="1052"/>
          </p14:sldIdLst>
        </p14:section>
        <p14:section name="End Matter" id="{734DC724-6F21-B94B-8E63-E416C689685F}">
          <p14:sldIdLst>
            <p14:sldId id="1076"/>
            <p14:sldId id="970"/>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6F9"/>
    <a:srgbClr val="024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0252" autoAdjust="0"/>
  </p:normalViewPr>
  <p:slideViewPr>
    <p:cSldViewPr>
      <p:cViewPr varScale="1">
        <p:scale>
          <a:sx n="97" d="100"/>
          <a:sy n="97" d="100"/>
        </p:scale>
        <p:origin x="-1896" y="-96"/>
      </p:cViewPr>
      <p:guideLst>
        <p:guide orient="horz" pos="2160"/>
        <p:guide pos="2880"/>
      </p:guideLst>
    </p:cSldViewPr>
  </p:slideViewPr>
  <p:notesTextViewPr>
    <p:cViewPr>
      <p:scale>
        <a:sx n="1" d="1"/>
        <a:sy n="1" d="1"/>
      </p:scale>
      <p:origin x="0" y="0"/>
    </p:cViewPr>
  </p:notesTextViewPr>
  <p:sorterViewPr>
    <p:cViewPr>
      <p:scale>
        <a:sx n="100" d="100"/>
        <a:sy n="100" d="100"/>
      </p:scale>
      <p:origin x="0" y="1096"/>
    </p:cViewPr>
  </p:sorterViewPr>
  <p:notesViewPr>
    <p:cSldViewPr>
      <p:cViewPr varScale="1">
        <p:scale>
          <a:sx n="56" d="100"/>
          <a:sy n="56" d="100"/>
        </p:scale>
        <p:origin x="-2808"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notesMaster" Target="notesMasters/notesMaster1.xml"/><Relationship Id="rId203" Type="http://schemas.openxmlformats.org/officeDocument/2006/relationships/handoutMaster" Target="handoutMasters/handout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printerSettings" Target="printerSettings/printerSettings1.bin"/><Relationship Id="rId205" Type="http://schemas.openxmlformats.org/officeDocument/2006/relationships/presProps" Target="presProps.xml"/><Relationship Id="rId206" Type="http://schemas.openxmlformats.org/officeDocument/2006/relationships/viewProps" Target="viewProps.xml"/><Relationship Id="rId207" Type="http://schemas.openxmlformats.org/officeDocument/2006/relationships/theme" Target="theme/theme1.xml"/><Relationship Id="rId208"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microsoft.com/office/2011/relationships/chartStyle" Target="style3.xml"/><Relationship Id="rId3"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openxmlformats.org/officeDocument/2006/relationships/oleObject" Target="Book2" TargetMode="External"/><Relationship Id="rId2" Type="http://schemas.microsoft.com/office/2011/relationships/chartStyle" Target="style4.xml"/><Relationship Id="rId3" Type="http://schemas.microsoft.com/office/2011/relationships/chartColorStyle" Target="colors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Relative Frequency</c:v>
                </c:pt>
              </c:strCache>
            </c:strRef>
          </c:tx>
          <c:spPr>
            <a:solidFill>
              <a:schemeClr val="accent1"/>
            </a:solidFill>
            <a:ln>
              <a:noFill/>
            </a:ln>
            <a:effectLst/>
          </c:spPr>
          <c:invertIfNegative val="0"/>
          <c:cat>
            <c:strRef>
              <c:f>Sheet1!$A$2:$A$4</c:f>
              <c:strCache>
                <c:ptCount val="3"/>
                <c:pt idx="0">
                  <c:v>2 heads</c:v>
                </c:pt>
                <c:pt idx="1">
                  <c:v>1 head, 1 tail</c:v>
                </c:pt>
                <c:pt idx="2">
                  <c:v>2 tails</c:v>
                </c:pt>
              </c:strCache>
            </c:strRef>
          </c:cat>
          <c:val>
            <c:numRef>
              <c:f>Sheet1!$B$2:$B$4</c:f>
              <c:numCache>
                <c:formatCode>General</c:formatCode>
                <c:ptCount val="3"/>
                <c:pt idx="0">
                  <c:v>0.25</c:v>
                </c:pt>
                <c:pt idx="1">
                  <c:v>0.5</c:v>
                </c:pt>
                <c:pt idx="2">
                  <c:v>0.25</c:v>
                </c:pt>
              </c:numCache>
            </c:numRef>
          </c:val>
          <c:extLst xmlns:c16r2="http://schemas.microsoft.com/office/drawing/2015/06/chart">
            <c:ext xmlns:c16="http://schemas.microsoft.com/office/drawing/2014/chart" uri="{C3380CC4-5D6E-409C-BE32-E72D297353CC}">
              <c16:uniqueId val="{00000000-2286-6A41-88C1-A8D17FAC831F}"/>
            </c:ext>
          </c:extLst>
        </c:ser>
        <c:dLbls>
          <c:showLegendKey val="0"/>
          <c:showVal val="0"/>
          <c:showCatName val="0"/>
          <c:showSerName val="0"/>
          <c:showPercent val="0"/>
          <c:showBubbleSize val="0"/>
        </c:dLbls>
        <c:gapWidth val="219"/>
        <c:overlap val="-27"/>
        <c:axId val="-2124736936"/>
        <c:axId val="-2124733256"/>
      </c:barChart>
      <c:catAx>
        <c:axId val="-2124736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733256"/>
        <c:crosses val="autoZero"/>
        <c:auto val="1"/>
        <c:lblAlgn val="ctr"/>
        <c:lblOffset val="100"/>
        <c:noMultiLvlLbl val="0"/>
      </c:catAx>
      <c:valAx>
        <c:axId val="-2124733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736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xmlns:c16r2="http://schemas.microsoft.com/office/drawing/2015/06/chart">
            <c:ext xmlns:c16="http://schemas.microsoft.com/office/drawing/2014/chart" uri="{C3380CC4-5D6E-409C-BE32-E72D297353CC}">
              <c16:uniqueId val="{00000000-6EC7-4F7E-B5C2-F0C4F865AA75}"/>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c:v>
                </c:pt>
                <c:pt idx="1">
                  <c:v>1.8</c:v>
                </c:pt>
                <c:pt idx="2">
                  <c:v>2.4</c:v>
                </c:pt>
                <c:pt idx="3">
                  <c:v>2.8</c:v>
                </c:pt>
              </c:numCache>
            </c:numRef>
          </c:val>
          <c:extLst xmlns:c16r2="http://schemas.microsoft.com/office/drawing/2015/06/chart">
            <c:ext xmlns:c16="http://schemas.microsoft.com/office/drawing/2014/chart" uri="{C3380CC4-5D6E-409C-BE32-E72D297353CC}">
              <c16:uniqueId val="{00000001-6EC7-4F7E-B5C2-F0C4F865AA75}"/>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2.0</c:v>
                </c:pt>
                <c:pt idx="1">
                  <c:v>3.0</c:v>
                </c:pt>
                <c:pt idx="2">
                  <c:v>2.0</c:v>
                </c:pt>
                <c:pt idx="3">
                  <c:v>5.0</c:v>
                </c:pt>
              </c:numCache>
            </c:numRef>
          </c:val>
          <c:extLst xmlns:c16r2="http://schemas.microsoft.com/office/drawing/2015/06/chart">
            <c:ext xmlns:c16="http://schemas.microsoft.com/office/drawing/2014/chart" uri="{C3380CC4-5D6E-409C-BE32-E72D297353CC}">
              <c16:uniqueId val="{00000002-6EC7-4F7E-B5C2-F0C4F865AA75}"/>
            </c:ext>
          </c:extLst>
        </c:ser>
        <c:dLbls>
          <c:showLegendKey val="0"/>
          <c:showVal val="0"/>
          <c:showCatName val="0"/>
          <c:showSerName val="0"/>
          <c:showPercent val="0"/>
          <c:showBubbleSize val="0"/>
        </c:dLbls>
        <c:gapWidth val="219"/>
        <c:overlap val="-27"/>
        <c:axId val="-2128787640"/>
        <c:axId val="-2128818408"/>
      </c:barChart>
      <c:catAx>
        <c:axId val="-212878764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818408"/>
        <c:crosses val="autoZero"/>
        <c:auto val="1"/>
        <c:lblAlgn val="ctr"/>
        <c:lblOffset val="100"/>
        <c:noMultiLvlLbl val="0"/>
      </c:catAx>
      <c:valAx>
        <c:axId val="-2128818408"/>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1287876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Relative Frequency</c:v>
                </c:pt>
              </c:strCache>
            </c:strRef>
          </c:tx>
          <c:spPr>
            <a:solidFill>
              <a:schemeClr val="accent1"/>
            </a:solidFill>
            <a:ln>
              <a:noFill/>
            </a:ln>
            <a:effectLst/>
          </c:spPr>
          <c:invertIfNegative val="0"/>
          <c:cat>
            <c:numRef>
              <c:f>Sheet1!$A$2:$A$12</c:f>
              <c:numCache>
                <c:formatCode>General</c:formatCode>
                <c:ptCount val="11"/>
                <c:pt idx="0">
                  <c:v>2.0</c:v>
                </c:pt>
                <c:pt idx="1">
                  <c:v>3.0</c:v>
                </c:pt>
                <c:pt idx="2">
                  <c:v>4.0</c:v>
                </c:pt>
                <c:pt idx="3">
                  <c:v>5.0</c:v>
                </c:pt>
                <c:pt idx="4">
                  <c:v>6.0</c:v>
                </c:pt>
                <c:pt idx="5">
                  <c:v>7.0</c:v>
                </c:pt>
                <c:pt idx="6">
                  <c:v>8.0</c:v>
                </c:pt>
                <c:pt idx="7">
                  <c:v>9.0</c:v>
                </c:pt>
                <c:pt idx="8">
                  <c:v>10.0</c:v>
                </c:pt>
                <c:pt idx="9">
                  <c:v>11.0</c:v>
                </c:pt>
                <c:pt idx="10">
                  <c:v>12.0</c:v>
                </c:pt>
              </c:numCache>
            </c:numRef>
          </c:cat>
          <c:val>
            <c:numRef>
              <c:f>Sheet1!$B$2:$B$12</c:f>
              <c:numCache>
                <c:formatCode>0.000%</c:formatCode>
                <c:ptCount val="11"/>
                <c:pt idx="0">
                  <c:v>0.0277777777777778</c:v>
                </c:pt>
                <c:pt idx="1">
                  <c:v>0.0555555555555555</c:v>
                </c:pt>
                <c:pt idx="2">
                  <c:v>0.0833333333333333</c:v>
                </c:pt>
                <c:pt idx="3">
                  <c:v>0.111111111111111</c:v>
                </c:pt>
                <c:pt idx="4">
                  <c:v>0.138888888888889</c:v>
                </c:pt>
                <c:pt idx="5">
                  <c:v>0.166666666666667</c:v>
                </c:pt>
                <c:pt idx="6">
                  <c:v>0.138888888888889</c:v>
                </c:pt>
                <c:pt idx="7">
                  <c:v>0.111111111111111</c:v>
                </c:pt>
                <c:pt idx="8">
                  <c:v>0.0833333333333333</c:v>
                </c:pt>
                <c:pt idx="9">
                  <c:v>0.0555555555555555</c:v>
                </c:pt>
                <c:pt idx="10">
                  <c:v>0.0277777777777778</c:v>
                </c:pt>
              </c:numCache>
            </c:numRef>
          </c:val>
          <c:extLst xmlns:c16r2="http://schemas.microsoft.com/office/drawing/2015/06/chart">
            <c:ext xmlns:c16="http://schemas.microsoft.com/office/drawing/2014/chart" uri="{C3380CC4-5D6E-409C-BE32-E72D297353CC}">
              <c16:uniqueId val="{00000000-9AAA-254E-B276-828E529A03CE}"/>
            </c:ext>
          </c:extLst>
        </c:ser>
        <c:dLbls>
          <c:showLegendKey val="0"/>
          <c:showVal val="0"/>
          <c:showCatName val="0"/>
          <c:showSerName val="0"/>
          <c:showPercent val="0"/>
          <c:showBubbleSize val="0"/>
        </c:dLbls>
        <c:gapWidth val="219"/>
        <c:overlap val="-27"/>
        <c:axId val="-2125704040"/>
        <c:axId val="-2125700520"/>
      </c:barChart>
      <c:catAx>
        <c:axId val="-2125704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5700520"/>
        <c:crosses val="autoZero"/>
        <c:auto val="1"/>
        <c:lblAlgn val="ctr"/>
        <c:lblOffset val="100"/>
        <c:noMultiLvlLbl val="0"/>
      </c:catAx>
      <c:valAx>
        <c:axId val="-2125700520"/>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5704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XY-Values</a:t>
            </a:r>
          </a:p>
        </c:rich>
      </c:tx>
      <c:overlay val="0"/>
      <c:spPr>
        <a:noFill/>
        <a:ln>
          <a:noFill/>
        </a:ln>
        <a:effectLst/>
      </c:sp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3">
                    <a:lumMod val="75000"/>
                  </a:schemeClr>
                </a:solidFill>
                <a:prstDash val="sysDot"/>
              </a:ln>
              <a:effectLst/>
            </c:spPr>
            <c:trendlineType val="exp"/>
            <c:dispRSqr val="1"/>
            <c:dispEq val="0"/>
            <c:trendlineLbl>
              <c:layout>
                <c:manualLayout>
                  <c:x val="0.103224468075511"/>
                  <c:y val="-0.172384701912261"/>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trendline>
            <c:spPr>
              <a:ln w="19050" cap="rnd">
                <a:solidFill>
                  <a:schemeClr val="accent1"/>
                </a:solidFill>
                <a:prstDash val="sysDot"/>
              </a:ln>
              <a:effectLst/>
            </c:spPr>
            <c:trendlineType val="linear"/>
            <c:dispRSqr val="1"/>
            <c:dispEq val="0"/>
            <c:trendlineLbl>
              <c:layout>
                <c:manualLayout>
                  <c:x val="-0.540718718149922"/>
                  <c:y val="-0.260704029643353"/>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Sheet1!$A$2:$A$9</c:f>
              <c:numCache>
                <c:formatCode>General</c:formatCode>
                <c:ptCount val="8"/>
                <c:pt idx="0">
                  <c:v>1.0</c:v>
                </c:pt>
                <c:pt idx="1">
                  <c:v>4.0</c:v>
                </c:pt>
                <c:pt idx="2">
                  <c:v>6.0</c:v>
                </c:pt>
                <c:pt idx="3">
                  <c:v>8.0</c:v>
                </c:pt>
                <c:pt idx="4">
                  <c:v>10.0</c:v>
                </c:pt>
                <c:pt idx="5">
                  <c:v>15.0</c:v>
                </c:pt>
                <c:pt idx="6">
                  <c:v>20.0</c:v>
                </c:pt>
                <c:pt idx="7">
                  <c:v>25.0</c:v>
                </c:pt>
              </c:numCache>
            </c:numRef>
          </c:xVal>
          <c:yVal>
            <c:numRef>
              <c:f>Sheet1!$B$2:$B$9</c:f>
              <c:numCache>
                <c:formatCode>General</c:formatCode>
                <c:ptCount val="8"/>
                <c:pt idx="0">
                  <c:v>3.0</c:v>
                </c:pt>
                <c:pt idx="1">
                  <c:v>18.0</c:v>
                </c:pt>
                <c:pt idx="2">
                  <c:v>38.0</c:v>
                </c:pt>
                <c:pt idx="3">
                  <c:v>66.0</c:v>
                </c:pt>
                <c:pt idx="4">
                  <c:v>102.0</c:v>
                </c:pt>
                <c:pt idx="5">
                  <c:v>227.0</c:v>
                </c:pt>
                <c:pt idx="6">
                  <c:v>402.0</c:v>
                </c:pt>
                <c:pt idx="7">
                  <c:v>627.0</c:v>
                </c:pt>
              </c:numCache>
            </c:numRef>
          </c:yVal>
          <c:smooth val="0"/>
          <c:extLst xmlns:c16r2="http://schemas.microsoft.com/office/drawing/2015/06/chart">
            <c:ext xmlns:c16="http://schemas.microsoft.com/office/drawing/2014/chart" uri="{C3380CC4-5D6E-409C-BE32-E72D297353CC}">
              <c16:uniqueId val="{00000000-A837-AC45-B5A1-FFB4BA7661CE}"/>
            </c:ext>
          </c:extLst>
        </c:ser>
        <c:dLbls>
          <c:showLegendKey val="0"/>
          <c:showVal val="0"/>
          <c:showCatName val="0"/>
          <c:showSerName val="0"/>
          <c:showPercent val="0"/>
          <c:showBubbleSize val="0"/>
        </c:dLbls>
        <c:axId val="-2125071736"/>
        <c:axId val="-2125091688"/>
      </c:scatterChart>
      <c:valAx>
        <c:axId val="-2125071736"/>
        <c:scaling>
          <c:orientation val="minMax"/>
          <c:max val="25.0"/>
          <c:min val="1.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5091688"/>
        <c:crosses val="autoZero"/>
        <c:crossBetween val="midCat"/>
        <c:majorUnit val="4.0"/>
      </c:valAx>
      <c:valAx>
        <c:axId val="-2125091688"/>
        <c:scaling>
          <c:orientation val="minMax"/>
          <c:max val="700.0"/>
          <c:min val="0.0"/>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5071736"/>
        <c:crosses val="max"/>
        <c:crossBetween val="midCat"/>
        <c:majorUnit val="75.0"/>
      </c:valAx>
      <c:spPr>
        <a:noFill/>
        <a:ln>
          <a:solidFill>
            <a:schemeClr val="accent3">
              <a:lumMod val="50000"/>
            </a:schemeClr>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3">
          <a:lumMod val="75000"/>
        </a:schemeClr>
      </a:solid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XY regression plot</a:t>
            </a:r>
          </a:p>
        </c:rich>
      </c:tx>
      <c:overlay val="0"/>
      <c:spPr>
        <a:noFill/>
        <a:ln>
          <a:noFill/>
        </a:ln>
        <a:effectLst/>
      </c:spPr>
    </c:title>
    <c:autoTitleDeleted val="0"/>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39046312128039"/>
                  <c:y val="-0.0500531567128116"/>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400" baseline="0"/>
                      <a:t>y = 12.826x + 16.179</a:t>
                    </a:r>
                    <a:br>
                      <a:rPr lang="en-US" sz="1400" baseline="0"/>
                    </a:br>
                    <a:r>
                      <a:rPr lang="en-US" sz="1400" baseline="0"/>
                      <a:t>R² = 0.9889</a:t>
                    </a:r>
                    <a:endParaRPr lang="en-US" sz="1400"/>
                  </a:p>
                </c:rich>
              </c:tx>
              <c:numFmt formatCode="General" sourceLinked="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70C0"/>
                  </a:solidFill>
                </a:ln>
                <a:effectLst/>
              </c:spPr>
            </c:trendlineLbl>
          </c:trendline>
          <c:xVal>
            <c:numRef>
              <c:f>Sheet1!$B$3:$B$7</c:f>
              <c:numCache>
                <c:formatCode>General</c:formatCode>
                <c:ptCount val="5"/>
                <c:pt idx="0">
                  <c:v>10.0</c:v>
                </c:pt>
                <c:pt idx="1">
                  <c:v>5.0</c:v>
                </c:pt>
                <c:pt idx="2">
                  <c:v>3.0</c:v>
                </c:pt>
                <c:pt idx="3">
                  <c:v>15.0</c:v>
                </c:pt>
                <c:pt idx="4">
                  <c:v>18.0</c:v>
                </c:pt>
              </c:numCache>
            </c:numRef>
          </c:xVal>
          <c:yVal>
            <c:numRef>
              <c:f>Sheet1!$C$3:$C$7</c:f>
              <c:numCache>
                <c:formatCode>General</c:formatCode>
                <c:ptCount val="5"/>
                <c:pt idx="0">
                  <c:v>150.0</c:v>
                </c:pt>
                <c:pt idx="1">
                  <c:v>90.0</c:v>
                </c:pt>
                <c:pt idx="2">
                  <c:v>45.0</c:v>
                </c:pt>
                <c:pt idx="3">
                  <c:v>200.0</c:v>
                </c:pt>
                <c:pt idx="4">
                  <c:v>300.0</c:v>
                </c:pt>
              </c:numCache>
            </c:numRef>
          </c:yVal>
          <c:smooth val="0"/>
          <c:extLst xmlns:c16r2="http://schemas.microsoft.com/office/drawing/2015/06/chart">
            <c:ext xmlns:c16="http://schemas.microsoft.com/office/drawing/2014/chart" uri="{C3380CC4-5D6E-409C-BE32-E72D297353CC}">
              <c16:uniqueId val="{00000001-FC1F-894D-A32A-1C41D5084729}"/>
            </c:ext>
          </c:extLst>
        </c:ser>
        <c:dLbls>
          <c:showLegendKey val="0"/>
          <c:showVal val="0"/>
          <c:showCatName val="0"/>
          <c:showSerName val="0"/>
          <c:showPercent val="0"/>
          <c:showBubbleSize val="0"/>
        </c:dLbls>
        <c:axId val="-2126306296"/>
        <c:axId val="-2126302584"/>
      </c:scatterChart>
      <c:valAx>
        <c:axId val="-2126306296"/>
        <c:scaling>
          <c:orientation val="minMax"/>
        </c:scaling>
        <c:delete val="0"/>
        <c:axPos val="b"/>
        <c:majorGridlines>
          <c:spPr>
            <a:ln w="9525" cap="flat" cmpd="sng" algn="ct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6302584"/>
        <c:crosses val="autoZero"/>
        <c:crossBetween val="midCat"/>
      </c:valAx>
      <c:valAx>
        <c:axId val="-2126302584"/>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6306296"/>
        <c:crosses val="autoZero"/>
        <c:crossBetween val="midCat"/>
      </c:valAx>
      <c:spPr>
        <a:noFill/>
        <a:ln>
          <a:noFill/>
        </a:ln>
        <a:effectLst/>
      </c:spPr>
    </c:plotArea>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FYTD Sales</c:v>
                </c:pt>
              </c:strCache>
            </c:strRef>
          </c:tx>
          <c:dPt>
            <c:idx val="0"/>
            <c:bubble3D val="0"/>
            <c:spPr>
              <a:solidFill>
                <a:srgbClr val="00B0F0"/>
              </a:solidFill>
              <a:ln w="19050">
                <a:solidFill>
                  <a:schemeClr val="lt1"/>
                </a:solidFill>
              </a:ln>
              <a:effectLst/>
            </c:spPr>
            <c:extLst xmlns:c16r2="http://schemas.microsoft.com/office/drawing/2015/06/chart">
              <c:ext xmlns:c16="http://schemas.microsoft.com/office/drawing/2014/chart" uri="{C3380CC4-5D6E-409C-BE32-E72D297353CC}">
                <c16:uniqueId val="{00000001-09DD-48B3-9864-12273D808B20}"/>
              </c:ext>
            </c:extLst>
          </c:dPt>
          <c:dPt>
            <c:idx val="1"/>
            <c:bubble3D val="0"/>
            <c:spPr>
              <a:solidFill>
                <a:schemeClr val="bg1">
                  <a:lumMod val="8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09DD-48B3-9864-12273D808B20}"/>
              </c:ext>
            </c:extLst>
          </c:dPt>
          <c:dPt>
            <c:idx val="2"/>
            <c:bubble3D val="0"/>
            <c:spPr>
              <a:solidFill>
                <a:schemeClr val="accent3">
                  <a:lumMod val="60000"/>
                  <a:lumOff val="4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5-09DD-48B3-9864-12273D808B20}"/>
              </c:ext>
            </c:extLst>
          </c:dPt>
          <c:dPt>
            <c:idx val="3"/>
            <c:bubble3D val="0"/>
            <c:spPr>
              <a:solidFill>
                <a:schemeClr val="bg1">
                  <a:lumMod val="6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7-09DD-48B3-9864-12273D808B20}"/>
              </c:ext>
            </c:extLst>
          </c:dPt>
          <c:dPt>
            <c:idx val="4"/>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9-09DD-48B3-9864-12273D808B20}"/>
              </c:ext>
            </c:extLst>
          </c:dPt>
          <c:dPt>
            <c:idx val="5"/>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B-09DD-48B3-9864-12273D808B20}"/>
              </c:ext>
            </c:extLst>
          </c:dPt>
          <c:cat>
            <c:strRef>
              <c:f>Sheet1!$A$2:$A$7</c:f>
              <c:strCache>
                <c:ptCount val="6"/>
                <c:pt idx="0">
                  <c:v>NW Region</c:v>
                </c:pt>
                <c:pt idx="1">
                  <c:v>SE Region</c:v>
                </c:pt>
                <c:pt idx="2">
                  <c:v>SW Region</c:v>
                </c:pt>
                <c:pt idx="3">
                  <c:v>MW Region</c:v>
                </c:pt>
                <c:pt idx="4">
                  <c:v>W Region</c:v>
                </c:pt>
                <c:pt idx="5">
                  <c:v>E Region</c:v>
                </c:pt>
              </c:strCache>
            </c:strRef>
          </c:cat>
          <c:val>
            <c:numRef>
              <c:f>Sheet1!$B$2:$B$7</c:f>
              <c:numCache>
                <c:formatCode>General</c:formatCode>
                <c:ptCount val="6"/>
                <c:pt idx="0">
                  <c:v>8.200000000000001</c:v>
                </c:pt>
                <c:pt idx="1">
                  <c:v>3.2</c:v>
                </c:pt>
                <c:pt idx="2">
                  <c:v>1.4</c:v>
                </c:pt>
                <c:pt idx="3">
                  <c:v>1.2</c:v>
                </c:pt>
                <c:pt idx="4">
                  <c:v>6.0</c:v>
                </c:pt>
                <c:pt idx="5">
                  <c:v>9.1</c:v>
                </c:pt>
              </c:numCache>
            </c:numRef>
          </c:val>
          <c:extLst xmlns:c16r2="http://schemas.microsoft.com/office/drawing/2015/06/chart">
            <c:ext xmlns:c16="http://schemas.microsoft.com/office/drawing/2014/chart" uri="{C3380CC4-5D6E-409C-BE32-E72D297353CC}">
              <c16:uniqueId val="{0000000C-09DD-48B3-9864-12273D808B20}"/>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FYTD Sales</c:v>
                </c:pt>
              </c:strCache>
            </c:strRef>
          </c:tx>
          <c:spPr>
            <a:solidFill>
              <a:schemeClr val="accent1"/>
            </a:solidFill>
            <a:ln>
              <a:noFill/>
            </a:ln>
            <a:effectLst/>
          </c:spPr>
          <c:invertIfNegative val="0"/>
          <c:dPt>
            <c:idx val="0"/>
            <c:invertIfNegative val="0"/>
            <c:bubble3D val="0"/>
            <c:spPr>
              <a:solidFill>
                <a:schemeClr val="accent2">
                  <a:lumMod val="60000"/>
                  <a:lumOff val="40000"/>
                </a:schemeClr>
              </a:solidFill>
              <a:ln>
                <a:noFill/>
              </a:ln>
              <a:effectLst/>
            </c:spPr>
            <c:extLst xmlns:c16r2="http://schemas.microsoft.com/office/drawing/2015/06/chart">
              <c:ext xmlns:c16="http://schemas.microsoft.com/office/drawing/2014/chart" uri="{C3380CC4-5D6E-409C-BE32-E72D297353CC}">
                <c16:uniqueId val="{00000001-BCDF-41CD-A17A-BB5A102AFE66}"/>
              </c:ext>
            </c:extLst>
          </c:dPt>
          <c:dPt>
            <c:idx val="1"/>
            <c:invertIfNegative val="0"/>
            <c:bubble3D val="0"/>
            <c:spPr>
              <a:solidFill>
                <a:schemeClr val="accent2">
                  <a:lumMod val="60000"/>
                  <a:lumOff val="40000"/>
                </a:schemeClr>
              </a:solidFill>
              <a:ln>
                <a:noFill/>
              </a:ln>
              <a:effectLst/>
            </c:spPr>
            <c:extLst xmlns:c16r2="http://schemas.microsoft.com/office/drawing/2015/06/chart">
              <c:ext xmlns:c16="http://schemas.microsoft.com/office/drawing/2014/chart" uri="{C3380CC4-5D6E-409C-BE32-E72D297353CC}">
                <c16:uniqueId val="{00000003-BCDF-41CD-A17A-BB5A102AFE66}"/>
              </c:ext>
            </c:extLst>
          </c:dPt>
          <c:dPt>
            <c:idx val="2"/>
            <c:invertIfNegative val="0"/>
            <c:bubble3D val="0"/>
            <c:spPr>
              <a:solidFill>
                <a:schemeClr val="accent2">
                  <a:lumMod val="60000"/>
                  <a:lumOff val="40000"/>
                </a:schemeClr>
              </a:solidFill>
              <a:ln>
                <a:noFill/>
              </a:ln>
              <a:effectLst/>
            </c:spPr>
            <c:extLst xmlns:c16r2="http://schemas.microsoft.com/office/drawing/2015/06/chart">
              <c:ext xmlns:c16="http://schemas.microsoft.com/office/drawing/2014/chart" uri="{C3380CC4-5D6E-409C-BE32-E72D297353CC}">
                <c16:uniqueId val="{00000005-BCDF-41CD-A17A-BB5A102AFE66}"/>
              </c:ext>
            </c:extLst>
          </c:dPt>
          <c:dPt>
            <c:idx val="3"/>
            <c:invertIfNegative val="0"/>
            <c:bubble3D val="0"/>
            <c:spPr>
              <a:solidFill>
                <a:srgbClr val="00B0F0"/>
              </a:solidFill>
              <a:ln>
                <a:noFill/>
              </a:ln>
              <a:effectLst/>
            </c:spPr>
            <c:extLst xmlns:c16r2="http://schemas.microsoft.com/office/drawing/2015/06/chart">
              <c:ext xmlns:c16="http://schemas.microsoft.com/office/drawing/2014/chart" uri="{C3380CC4-5D6E-409C-BE32-E72D297353CC}">
                <c16:uniqueId val="{00000007-BCDF-41CD-A17A-BB5A102AFE66}"/>
              </c:ext>
            </c:extLst>
          </c:dPt>
          <c:dPt>
            <c:idx val="4"/>
            <c:invertIfNegative val="0"/>
            <c:bubble3D val="0"/>
            <c:spPr>
              <a:solidFill>
                <a:srgbClr val="00B0F0"/>
              </a:solidFill>
              <a:ln>
                <a:noFill/>
              </a:ln>
              <a:effectLst/>
            </c:spPr>
            <c:extLst xmlns:c16r2="http://schemas.microsoft.com/office/drawing/2015/06/chart">
              <c:ext xmlns:c16="http://schemas.microsoft.com/office/drawing/2014/chart" uri="{C3380CC4-5D6E-409C-BE32-E72D297353CC}">
                <c16:uniqueId val="{00000009-BCDF-41CD-A17A-BB5A102AFE66}"/>
              </c:ext>
            </c:extLst>
          </c:dPt>
          <c:dPt>
            <c:idx val="5"/>
            <c:invertIfNegative val="0"/>
            <c:bubble3D val="0"/>
            <c:spPr>
              <a:solidFill>
                <a:srgbClr val="00B0F0"/>
              </a:solidFill>
              <a:ln>
                <a:noFill/>
              </a:ln>
              <a:effectLst/>
            </c:spPr>
            <c:extLst xmlns:c16r2="http://schemas.microsoft.com/office/drawing/2015/06/chart">
              <c:ext xmlns:c16="http://schemas.microsoft.com/office/drawing/2014/chart" uri="{C3380CC4-5D6E-409C-BE32-E72D297353CC}">
                <c16:uniqueId val="{0000000B-BCDF-41CD-A17A-BB5A102AFE6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MW Region</c:v>
                </c:pt>
                <c:pt idx="1">
                  <c:v>SW Region</c:v>
                </c:pt>
                <c:pt idx="2">
                  <c:v>SE Region</c:v>
                </c:pt>
                <c:pt idx="3">
                  <c:v>W Region</c:v>
                </c:pt>
                <c:pt idx="4">
                  <c:v>NW Region</c:v>
                </c:pt>
                <c:pt idx="5">
                  <c:v>E Region</c:v>
                </c:pt>
              </c:strCache>
            </c:strRef>
          </c:cat>
          <c:val>
            <c:numRef>
              <c:f>Sheet1!$B$2:$B$7</c:f>
              <c:numCache>
                <c:formatCode>General</c:formatCode>
                <c:ptCount val="6"/>
                <c:pt idx="0">
                  <c:v>1.2</c:v>
                </c:pt>
                <c:pt idx="1">
                  <c:v>1.4</c:v>
                </c:pt>
                <c:pt idx="2">
                  <c:v>3.2</c:v>
                </c:pt>
                <c:pt idx="3">
                  <c:v>6.0</c:v>
                </c:pt>
                <c:pt idx="4">
                  <c:v>8.200000000000001</c:v>
                </c:pt>
                <c:pt idx="5">
                  <c:v>9.1</c:v>
                </c:pt>
              </c:numCache>
            </c:numRef>
          </c:val>
          <c:extLst xmlns:c16r2="http://schemas.microsoft.com/office/drawing/2015/06/chart">
            <c:ext xmlns:c16="http://schemas.microsoft.com/office/drawing/2014/chart" uri="{C3380CC4-5D6E-409C-BE32-E72D297353CC}">
              <c16:uniqueId val="{0000000C-BCDF-41CD-A17A-BB5A102AFE66}"/>
            </c:ext>
          </c:extLst>
        </c:ser>
        <c:dLbls>
          <c:showLegendKey val="0"/>
          <c:showVal val="0"/>
          <c:showCatName val="0"/>
          <c:showSerName val="0"/>
          <c:showPercent val="0"/>
          <c:showBubbleSize val="0"/>
        </c:dLbls>
        <c:gapWidth val="182"/>
        <c:axId val="-2135913016"/>
        <c:axId val="-2135909240"/>
      </c:barChart>
      <c:catAx>
        <c:axId val="-2135913016"/>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5909240"/>
        <c:crosses val="autoZero"/>
        <c:auto val="1"/>
        <c:lblAlgn val="ctr"/>
        <c:lblOffset val="100"/>
        <c:noMultiLvlLbl val="0"/>
      </c:catAx>
      <c:valAx>
        <c:axId val="-2135909240"/>
        <c:scaling>
          <c:orientation val="minMax"/>
        </c:scaling>
        <c:delete val="1"/>
        <c:axPos val="b"/>
        <c:majorGridlines>
          <c:spPr>
            <a:ln w="9525" cap="flat" cmpd="sng" algn="ctr">
              <a:noFill/>
              <a:round/>
            </a:ln>
            <a:effectLst/>
          </c:spPr>
        </c:majorGridlines>
        <c:numFmt formatCode="General" sourceLinked="0"/>
        <c:majorTickMark val="none"/>
        <c:minorTickMark val="none"/>
        <c:tickLblPos val="nextTo"/>
        <c:crossAx val="-21359130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PROFIT</a:t>
            </a:r>
            <a:r>
              <a:rPr lang="en-US" baseline="0" dirty="0">
                <a:solidFill>
                  <a:schemeClr val="tx1"/>
                </a:solidFill>
              </a:rPr>
              <a:t> ($M) BY QUARTER</a:t>
            </a:r>
            <a:endParaRPr lang="en-US" dirty="0">
              <a:solidFill>
                <a:schemeClr val="tx1"/>
              </a:solidFill>
            </a:endParaRPr>
          </a:p>
        </c:rich>
      </c:tx>
      <c:layout/>
      <c:overlay val="0"/>
      <c:spPr>
        <a:noFill/>
        <a:ln>
          <a:noFill/>
        </a:ln>
        <a:effectLst/>
      </c:spPr>
    </c:title>
    <c:autoTitleDeleted val="0"/>
    <c:plotArea>
      <c:layout/>
      <c:areaChart>
        <c:grouping val="standard"/>
        <c:varyColors val="0"/>
        <c:ser>
          <c:idx val="0"/>
          <c:order val="0"/>
          <c:tx>
            <c:strRef>
              <c:f>Sheet1!$B$1</c:f>
              <c:strCache>
                <c:ptCount val="1"/>
                <c:pt idx="0">
                  <c:v>W REGION</c:v>
                </c:pt>
              </c:strCache>
            </c:strRef>
          </c:tx>
          <c:spPr>
            <a:solidFill>
              <a:srgbClr val="00B0F0"/>
            </a:solidFill>
            <a:ln>
              <a:noFill/>
            </a:ln>
            <a:effectLst/>
          </c:spPr>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32.0</c:v>
                </c:pt>
                <c:pt idx="1">
                  <c:v>32.0</c:v>
                </c:pt>
                <c:pt idx="2">
                  <c:v>28.0</c:v>
                </c:pt>
                <c:pt idx="3">
                  <c:v>12.0</c:v>
                </c:pt>
                <c:pt idx="4">
                  <c:v>15.0</c:v>
                </c:pt>
              </c:numCache>
            </c:numRef>
          </c:val>
          <c:extLst xmlns:c16r2="http://schemas.microsoft.com/office/drawing/2015/06/chart">
            <c:ext xmlns:c16="http://schemas.microsoft.com/office/drawing/2014/chart" uri="{C3380CC4-5D6E-409C-BE32-E72D297353CC}">
              <c16:uniqueId val="{00000000-9443-42B7-862D-6CA656711D02}"/>
            </c:ext>
          </c:extLst>
        </c:ser>
        <c:ser>
          <c:idx val="1"/>
          <c:order val="1"/>
          <c:tx>
            <c:strRef>
              <c:f>Sheet1!$C$1</c:f>
              <c:strCache>
                <c:ptCount val="1"/>
                <c:pt idx="0">
                  <c:v>E REGION</c:v>
                </c:pt>
              </c:strCache>
            </c:strRef>
          </c:tx>
          <c:spPr>
            <a:solidFill>
              <a:schemeClr val="bg1">
                <a:lumMod val="65000"/>
              </a:schemeClr>
            </a:solidFill>
            <a:ln>
              <a:noFill/>
            </a:ln>
            <a:effectLst/>
          </c:spPr>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12.0</c:v>
                </c:pt>
                <c:pt idx="1">
                  <c:v>12.0</c:v>
                </c:pt>
                <c:pt idx="2">
                  <c:v>12.0</c:v>
                </c:pt>
                <c:pt idx="3">
                  <c:v>21.0</c:v>
                </c:pt>
                <c:pt idx="4">
                  <c:v>28.0</c:v>
                </c:pt>
              </c:numCache>
            </c:numRef>
          </c:val>
          <c:extLst xmlns:c16r2="http://schemas.microsoft.com/office/drawing/2015/06/chart">
            <c:ext xmlns:c16="http://schemas.microsoft.com/office/drawing/2014/chart" uri="{C3380CC4-5D6E-409C-BE32-E72D297353CC}">
              <c16:uniqueId val="{00000001-9443-42B7-862D-6CA656711D02}"/>
            </c:ext>
          </c:extLst>
        </c:ser>
        <c:dLbls>
          <c:showLegendKey val="0"/>
          <c:showVal val="0"/>
          <c:showCatName val="0"/>
          <c:showSerName val="0"/>
          <c:showPercent val="0"/>
          <c:showBubbleSize val="0"/>
        </c:dLbls>
        <c:axId val="-2129368312"/>
        <c:axId val="-2129289864"/>
      </c:areaChart>
      <c:catAx>
        <c:axId val="-21293683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9289864"/>
        <c:crosses val="autoZero"/>
        <c:auto val="1"/>
        <c:lblAlgn val="ctr"/>
        <c:lblOffset val="100"/>
        <c:noMultiLvlLbl val="0"/>
      </c:catAx>
      <c:valAx>
        <c:axId val="-2129289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936831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chemeClr val="tx1"/>
                </a:solidFill>
                <a:latin typeface="+mn-lt"/>
                <a:ea typeface="+mn-ea"/>
                <a:cs typeface="+mn-cs"/>
              </a:defRPr>
            </a:pPr>
            <a:r>
              <a:rPr lang="en-US" sz="1800" b="0" i="0" baseline="0" dirty="0">
                <a:solidFill>
                  <a:schemeClr val="tx1"/>
                </a:solidFill>
                <a:effectLst/>
              </a:rPr>
              <a:t>PROFIT ($M) BY QUARTER</a:t>
            </a:r>
            <a:endParaRPr lang="en-US" dirty="0">
              <a:solidFill>
                <a:schemeClr val="tx1"/>
              </a:solidFill>
              <a:effectLst/>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W REGION</c:v>
                </c:pt>
              </c:strCache>
            </c:strRef>
          </c:tx>
          <c:spPr>
            <a:ln w="28575" cap="rnd">
              <a:solidFill>
                <a:srgbClr val="00B0F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32.0</c:v>
                </c:pt>
                <c:pt idx="1">
                  <c:v>32.0</c:v>
                </c:pt>
                <c:pt idx="2">
                  <c:v>28.0</c:v>
                </c:pt>
                <c:pt idx="3">
                  <c:v>12.0</c:v>
                </c:pt>
                <c:pt idx="4">
                  <c:v>15.0</c:v>
                </c:pt>
              </c:numCache>
            </c:numRef>
          </c:val>
          <c:smooth val="0"/>
          <c:extLst xmlns:c16r2="http://schemas.microsoft.com/office/drawing/2015/06/chart">
            <c:ext xmlns:c16="http://schemas.microsoft.com/office/drawing/2014/chart" uri="{C3380CC4-5D6E-409C-BE32-E72D297353CC}">
              <c16:uniqueId val="{00000000-204A-469D-B7DE-01BCD353F7B3}"/>
            </c:ext>
          </c:extLst>
        </c:ser>
        <c:ser>
          <c:idx val="1"/>
          <c:order val="1"/>
          <c:tx>
            <c:strRef>
              <c:f>Sheet1!$C$1</c:f>
              <c:strCache>
                <c:ptCount val="1"/>
                <c:pt idx="0">
                  <c:v>E REGION</c:v>
                </c:pt>
              </c:strCache>
            </c:strRef>
          </c:tx>
          <c:spPr>
            <a:ln w="28575" cap="rnd">
              <a:solidFill>
                <a:schemeClr val="bg1">
                  <a:lumMod val="6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12.0</c:v>
                </c:pt>
                <c:pt idx="1">
                  <c:v>12.0</c:v>
                </c:pt>
                <c:pt idx="2">
                  <c:v>12.0</c:v>
                </c:pt>
                <c:pt idx="3">
                  <c:v>21.0</c:v>
                </c:pt>
                <c:pt idx="4">
                  <c:v>28.0</c:v>
                </c:pt>
              </c:numCache>
            </c:numRef>
          </c:val>
          <c:smooth val="0"/>
          <c:extLst xmlns:c16r2="http://schemas.microsoft.com/office/drawing/2015/06/chart">
            <c:ext xmlns:c16="http://schemas.microsoft.com/office/drawing/2014/chart" uri="{C3380CC4-5D6E-409C-BE32-E72D297353CC}">
              <c16:uniqueId val="{00000001-204A-469D-B7DE-01BCD353F7B3}"/>
            </c:ext>
          </c:extLst>
        </c:ser>
        <c:ser>
          <c:idx val="2"/>
          <c:order val="2"/>
          <c:tx>
            <c:strRef>
              <c:f>Sheet1!$D$1</c:f>
              <c:strCache>
                <c:ptCount val="1"/>
                <c:pt idx="0">
                  <c:v>GOAL</c:v>
                </c:pt>
              </c:strCache>
            </c:strRef>
          </c:tx>
          <c:spPr>
            <a:ln w="28575" cap="rnd">
              <a:solidFill>
                <a:schemeClr val="accent6"/>
              </a:solidFill>
              <a:round/>
            </a:ln>
            <a:effectLst/>
          </c:spPr>
          <c:marker>
            <c:symbol val="none"/>
          </c:marker>
          <c:cat>
            <c:strRef>
              <c:f>Sheet1!$A$2:$A$6</c:f>
              <c:strCache>
                <c:ptCount val="5"/>
                <c:pt idx="0">
                  <c:v>Q3 FY14</c:v>
                </c:pt>
                <c:pt idx="1">
                  <c:v>Q4 FY14</c:v>
                </c:pt>
                <c:pt idx="2">
                  <c:v>Q1 FY15</c:v>
                </c:pt>
                <c:pt idx="3">
                  <c:v>Q2 FY15</c:v>
                </c:pt>
                <c:pt idx="4">
                  <c:v>*Q3 FY15</c:v>
                </c:pt>
              </c:strCache>
            </c:strRef>
          </c:cat>
          <c:val>
            <c:numRef>
              <c:f>Sheet1!$D$2:$D$6</c:f>
              <c:numCache>
                <c:formatCode>General</c:formatCode>
                <c:ptCount val="5"/>
                <c:pt idx="0">
                  <c:v>25.0</c:v>
                </c:pt>
                <c:pt idx="1">
                  <c:v>25.0</c:v>
                </c:pt>
                <c:pt idx="2">
                  <c:v>25.0</c:v>
                </c:pt>
                <c:pt idx="3">
                  <c:v>25.0</c:v>
                </c:pt>
                <c:pt idx="4">
                  <c:v>25.0</c:v>
                </c:pt>
              </c:numCache>
            </c:numRef>
          </c:val>
          <c:smooth val="0"/>
          <c:extLst xmlns:c16r2="http://schemas.microsoft.com/office/drawing/2015/06/chart">
            <c:ext xmlns:c16="http://schemas.microsoft.com/office/drawing/2014/chart" uri="{C3380CC4-5D6E-409C-BE32-E72D297353CC}">
              <c16:uniqueId val="{00000002-204A-469D-B7DE-01BCD353F7B3}"/>
            </c:ext>
          </c:extLst>
        </c:ser>
        <c:dLbls>
          <c:showLegendKey val="0"/>
          <c:showVal val="0"/>
          <c:showCatName val="0"/>
          <c:showSerName val="0"/>
          <c:showPercent val="0"/>
          <c:showBubbleSize val="0"/>
        </c:dLbls>
        <c:marker val="1"/>
        <c:smooth val="0"/>
        <c:axId val="-2128647016"/>
        <c:axId val="-2128660680"/>
      </c:lineChart>
      <c:catAx>
        <c:axId val="-2128647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660680"/>
        <c:crossesAt val="0.0"/>
        <c:auto val="1"/>
        <c:lblAlgn val="ctr"/>
        <c:lblOffset val="100"/>
        <c:noMultiLvlLbl val="0"/>
      </c:catAx>
      <c:valAx>
        <c:axId val="-2128660680"/>
        <c:scaling>
          <c:orientation val="minMax"/>
          <c:max val="35.0"/>
        </c:scaling>
        <c:delete val="0"/>
        <c:axPos val="l"/>
        <c:majorGridlines>
          <c:spPr>
            <a:ln w="9525" cap="flat" cmpd="sng" algn="ctr">
              <a:noFill/>
              <a:round/>
            </a:ln>
            <a:effectLst/>
          </c:spPr>
        </c:majorGridlines>
        <c:numFmt formatCode="General" sourceLinked="1"/>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6470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xmlns:c16r2="http://schemas.microsoft.com/office/drawing/2015/06/chart">
            <c:ext xmlns:c16="http://schemas.microsoft.com/office/drawing/2014/chart" uri="{C3380CC4-5D6E-409C-BE32-E72D297353CC}">
              <c16:uniqueId val="{00000000-C369-4E23-A36B-503600B9E108}"/>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c:v>
                </c:pt>
                <c:pt idx="1">
                  <c:v>1.8</c:v>
                </c:pt>
                <c:pt idx="2">
                  <c:v>2.4</c:v>
                </c:pt>
                <c:pt idx="3">
                  <c:v>2.8</c:v>
                </c:pt>
              </c:numCache>
            </c:numRef>
          </c:val>
          <c:extLst xmlns:c16r2="http://schemas.microsoft.com/office/drawing/2015/06/chart">
            <c:ext xmlns:c16="http://schemas.microsoft.com/office/drawing/2014/chart" uri="{C3380CC4-5D6E-409C-BE32-E72D297353CC}">
              <c16:uniqueId val="{00000001-C369-4E23-A36B-503600B9E108}"/>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2.0</c:v>
                </c:pt>
                <c:pt idx="1">
                  <c:v>3.0</c:v>
                </c:pt>
                <c:pt idx="2">
                  <c:v>2.0</c:v>
                </c:pt>
                <c:pt idx="3">
                  <c:v>5.0</c:v>
                </c:pt>
              </c:numCache>
            </c:numRef>
          </c:val>
          <c:extLst xmlns:c16r2="http://schemas.microsoft.com/office/drawing/2015/06/chart">
            <c:ext xmlns:c16="http://schemas.microsoft.com/office/drawing/2014/chart" uri="{C3380CC4-5D6E-409C-BE32-E72D297353CC}">
              <c16:uniqueId val="{00000002-C369-4E23-A36B-503600B9E108}"/>
            </c:ext>
          </c:extLst>
        </c:ser>
        <c:dLbls>
          <c:showLegendKey val="0"/>
          <c:showVal val="0"/>
          <c:showCatName val="0"/>
          <c:showSerName val="0"/>
          <c:showPercent val="0"/>
          <c:showBubbleSize val="0"/>
        </c:dLbls>
        <c:gapWidth val="219"/>
        <c:overlap val="-27"/>
        <c:axId val="-2128755896"/>
        <c:axId val="-2128760568"/>
      </c:barChart>
      <c:catAx>
        <c:axId val="-2128755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760568"/>
        <c:crosses val="autoZero"/>
        <c:auto val="1"/>
        <c:lblAlgn val="ctr"/>
        <c:lblOffset val="100"/>
        <c:noMultiLvlLbl val="0"/>
      </c:catAx>
      <c:valAx>
        <c:axId val="-2128760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7558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1"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D13F7C5A-C223-5549-B653-12CF10351088}" type="presOf" srcId="{C66200F9-00EA-4B9A-90C5-0EBC1231DC37}" destId="{257C9F67-6B91-460C-A768-DB9801B35201}" srcOrd="0" destOrd="0" presId="urn:microsoft.com/office/officeart/2008/layout/HalfCircleOrganizationChart"/>
    <dgm:cxn modelId="{12B72584-FCB2-144D-A977-6C025A13D630}" type="presOf" srcId="{ADA77309-E423-4CA1-B294-68E5A0FC8132}" destId="{C5C6C8A3-BF31-418E-B5AC-919D28E2F26D}" srcOrd="0" destOrd="0" presId="urn:microsoft.com/office/officeart/2008/layout/HalfCircleOrganizationChart"/>
    <dgm:cxn modelId="{5453F28E-37DC-F348-BD2E-B18887FAD287}" type="presOf" srcId="{4FF2CB05-574E-41A7-8C2C-9FBF26C2FA69}" destId="{51C867A4-3A01-4188-8F10-E0AF5BEE3445}"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70EE1F93-BC15-9846-B2F5-98ED0F6C8BDF}" type="presOf" srcId="{1DE07FFA-7184-4963-BF4D-BC325978B4DB}" destId="{87E60C7A-FD66-4C7B-8F15-164353218967}" srcOrd="0" destOrd="0" presId="urn:microsoft.com/office/officeart/2008/layout/HalfCircleOrganizationChart"/>
    <dgm:cxn modelId="{82AFD728-7343-AF47-8173-AD629B8CB16F}" type="presOf" srcId="{DDB7C27F-16ED-4387-A747-FD4EFA3563E2}" destId="{C053B1FD-CF6B-457B-B644-73C76BEBE1B4}" srcOrd="0" destOrd="0" presId="urn:microsoft.com/office/officeart/2008/layout/HalfCircleOrganizationChart"/>
    <dgm:cxn modelId="{03549BFF-0318-BD4A-8A0F-E61300A37E86}" type="presOf" srcId="{F768C518-2F94-4F4C-8F47-052A22C0A188}" destId="{FDE08595-37A6-4276-AEA1-8ED1E96E8D69}" srcOrd="0" destOrd="0" presId="urn:microsoft.com/office/officeart/2008/layout/HalfCircleOrganizationChart"/>
    <dgm:cxn modelId="{B9D6C851-60EF-5E4A-A878-FFA964B33955}" type="presOf" srcId="{4EAE6EED-F01E-4537-B2D1-1BEC00C95E2F}" destId="{F0F33203-3A75-4A20-A667-F9E1DCAC9A7C}" srcOrd="0" destOrd="0" presId="urn:microsoft.com/office/officeart/2008/layout/HalfCircleOrganizationChart"/>
    <dgm:cxn modelId="{CA9573B9-343A-A341-AAE5-F705D32BEC7C}" type="presOf" srcId="{F768C518-2F94-4F4C-8F47-052A22C0A188}" destId="{9DFEC2C9-0B10-4340-9713-22C09940E6C9}" srcOrd="1" destOrd="0" presId="urn:microsoft.com/office/officeart/2008/layout/HalfCircleOrganizationChart"/>
    <dgm:cxn modelId="{001A4546-0904-ED4B-8B5C-9D5D2A0A1E7D}" type="presOf" srcId="{7336E592-CB46-4A0D-AEE8-88770A484E86}" destId="{94A88330-2157-4D33-A568-5340F9D3725D}" srcOrd="0" destOrd="0" presId="urn:microsoft.com/office/officeart/2008/layout/HalfCircleOrganizationChart"/>
    <dgm:cxn modelId="{8219B4EC-227A-7A4D-8DBF-6C63216E7706}" type="presOf" srcId="{B2934E98-411A-4F4D-8CFC-63A44015466F}" destId="{D06E03AC-8653-4FA6-898B-93E834CB8852}" srcOrd="1" destOrd="0" presId="urn:microsoft.com/office/officeart/2008/layout/HalfCircleOrganizationChart"/>
    <dgm:cxn modelId="{9CC36D54-67F5-7943-84C8-0FEE60BD1E91}" type="presOf" srcId="{80985F35-8DFB-40D8-97B1-4A9B0B2EF726}" destId="{949ED661-D836-43AA-84F4-DF412DA64C0F}"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16486CDD-5FF0-A843-92A5-6162ED68D767}" type="presOf" srcId="{C66200F9-00EA-4B9A-90C5-0EBC1231DC37}" destId="{890419D6-72CD-43E4-966F-AFFDD7AEFB00}"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7EA611FF-2A40-43B2-9C0C-380536CF6669}" srcId="{A3C28B53-EF41-4AB9-BD16-89BEEEA432E7}" destId="{C66200F9-00EA-4B9A-90C5-0EBC1231DC37}" srcOrd="0" destOrd="0" parTransId="{D9E2A917-7A83-4C52-814E-975B62BD19B4}" sibTransId="{5205B48D-F0DB-473E-9486-008AF1D1AF35}"/>
    <dgm:cxn modelId="{4CD1C747-5469-3A44-AC59-F36D9D14570F}" type="presOf" srcId="{4EAE6EED-F01E-4537-B2D1-1BEC00C95E2F}" destId="{60006256-70B9-4651-AE37-9B8B2216AD1D}" srcOrd="1" destOrd="0" presId="urn:microsoft.com/office/officeart/2008/layout/HalfCircleOrganizationChart"/>
    <dgm:cxn modelId="{4B853164-E114-C142-8DC3-BD7AE152D5B8}" type="presOf" srcId="{ADA77309-E423-4CA1-B294-68E5A0FC8132}" destId="{B1194AC2-8537-4A51-AD03-50F9CFA7E13F}" srcOrd="1" destOrd="0" presId="urn:microsoft.com/office/officeart/2008/layout/HalfCircleOrganizationChart"/>
    <dgm:cxn modelId="{9789099A-8753-5A4A-AA1D-E9165D66967C}" type="presOf" srcId="{80985F35-8DFB-40D8-97B1-4A9B0B2EF726}" destId="{3FB4F24D-FA68-4619-A065-B3056C69B283}" srcOrd="1" destOrd="0" presId="urn:microsoft.com/office/officeart/2008/layout/HalfCircleOrganizationChart"/>
    <dgm:cxn modelId="{A0E3EF51-03B2-4245-B1BD-2557CC0F21E5}" type="presOf" srcId="{A3395B9B-0640-45C6-B782-5C4C9C7594DD}" destId="{07591270-0675-4330-BB8E-400D2839664E}" srcOrd="0" destOrd="0" presId="urn:microsoft.com/office/officeart/2008/layout/HalfCircleOrganizationChart"/>
    <dgm:cxn modelId="{5538C4AA-19EC-3E4B-9F34-7CBE0AB3146D}" type="presOf" srcId="{E22287A4-6258-41F3-9E58-6DD03BE7B84E}" destId="{AA1C7CBD-E0E1-45EC-AD6D-E110B72510E0}" srcOrd="0" destOrd="0" presId="urn:microsoft.com/office/officeart/2008/layout/HalfCircleOrganizationChart"/>
    <dgm:cxn modelId="{2C054F18-014F-FD4B-9062-22986BCE5385}" type="presOf" srcId="{A3C28B53-EF41-4AB9-BD16-89BEEEA432E7}" destId="{73C58101-949D-4F4F-A19F-C93B75F3E3EF}"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8F634773-F508-F242-B417-2D1ED8771666}" type="presOf" srcId="{92CCE389-5322-453A-BF33-8D08AC95525C}" destId="{EDC1BBB6-FB5F-447A-9643-81DF243F1924}" srcOrd="0" destOrd="0" presId="urn:microsoft.com/office/officeart/2008/layout/HalfCircleOrganizationChart"/>
    <dgm:cxn modelId="{DE999913-04D5-4B46-9D01-3682878D96E0}" type="presOf" srcId="{4FF2CB05-574E-41A7-8C2C-9FBF26C2FA69}" destId="{0B6424D5-B237-4E11-BB57-297A8C9444CD}" srcOrd="0" destOrd="0" presId="urn:microsoft.com/office/officeart/2008/layout/HalfCircleOrganizationChart"/>
    <dgm:cxn modelId="{69DAEE26-2AF2-9647-A05C-3E1838349A32}" type="presOf" srcId="{B2934E98-411A-4F4D-8CFC-63A44015466F}" destId="{FC9B5433-5416-4212-9E2C-1AF45F3EA4F9}" srcOrd="0" destOrd="0" presId="urn:microsoft.com/office/officeart/2008/layout/HalfCircleOrganizationChart"/>
    <dgm:cxn modelId="{BDC0818A-968B-1E44-91EF-57BC42E89CF8}" type="presParOf" srcId="{73C58101-949D-4F4F-A19F-C93B75F3E3EF}" destId="{0F951AFE-F36A-4EC2-AD5C-513619F556D8}" srcOrd="0" destOrd="0" presId="urn:microsoft.com/office/officeart/2008/layout/HalfCircleOrganizationChart"/>
    <dgm:cxn modelId="{B87D84F1-E084-884B-861B-36E9ED3A7279}" type="presParOf" srcId="{0F951AFE-F36A-4EC2-AD5C-513619F556D8}" destId="{52BB01C0-96F7-4058-BFED-032F0F42EF3A}" srcOrd="0" destOrd="0" presId="urn:microsoft.com/office/officeart/2008/layout/HalfCircleOrganizationChart"/>
    <dgm:cxn modelId="{82352D2F-CA73-0949-A307-4F834B8E8B53}" type="presParOf" srcId="{52BB01C0-96F7-4058-BFED-032F0F42EF3A}" destId="{257C9F67-6B91-460C-A768-DB9801B35201}" srcOrd="0" destOrd="0" presId="urn:microsoft.com/office/officeart/2008/layout/HalfCircleOrganizationChart"/>
    <dgm:cxn modelId="{9DCB1E1C-F7E6-2E40-91C3-DCEE09D7F9C2}" type="presParOf" srcId="{52BB01C0-96F7-4058-BFED-032F0F42EF3A}" destId="{21A924E4-B7A3-4A4E-8AA7-FA9213F83ACC}" srcOrd="1" destOrd="0" presId="urn:microsoft.com/office/officeart/2008/layout/HalfCircleOrganizationChart"/>
    <dgm:cxn modelId="{3A4303C6-672A-2C4E-A61C-7C00311D30C2}" type="presParOf" srcId="{52BB01C0-96F7-4058-BFED-032F0F42EF3A}" destId="{E1D1556B-8B52-43E5-B89F-FA308FC210BD}" srcOrd="2" destOrd="0" presId="urn:microsoft.com/office/officeart/2008/layout/HalfCircleOrganizationChart"/>
    <dgm:cxn modelId="{D7C92E28-0B1D-0C41-A616-EC178AB8F3BF}" type="presParOf" srcId="{52BB01C0-96F7-4058-BFED-032F0F42EF3A}" destId="{890419D6-72CD-43E4-966F-AFFDD7AEFB00}" srcOrd="3" destOrd="0" presId="urn:microsoft.com/office/officeart/2008/layout/HalfCircleOrganizationChart"/>
    <dgm:cxn modelId="{15F1FEB5-898B-6148-8AF6-E220F532E2E9}" type="presParOf" srcId="{0F951AFE-F36A-4EC2-AD5C-513619F556D8}" destId="{AB8FA6F2-81F3-4955-95A5-1271356C1996}" srcOrd="1" destOrd="0" presId="urn:microsoft.com/office/officeart/2008/layout/HalfCircleOrganizationChart"/>
    <dgm:cxn modelId="{C516FC77-72D8-0F40-A559-97F457B1DC83}" type="presParOf" srcId="{0F951AFE-F36A-4EC2-AD5C-513619F556D8}" destId="{C01337EB-63EB-470B-8BF8-3666C549D4C7}" srcOrd="2" destOrd="0" presId="urn:microsoft.com/office/officeart/2008/layout/HalfCircleOrganizationChart"/>
    <dgm:cxn modelId="{FBC063A3-DA79-1848-8494-034E1D1CAD7E}" type="presParOf" srcId="{C01337EB-63EB-470B-8BF8-3666C549D4C7}" destId="{94A88330-2157-4D33-A568-5340F9D3725D}" srcOrd="0" destOrd="0" presId="urn:microsoft.com/office/officeart/2008/layout/HalfCircleOrganizationChart"/>
    <dgm:cxn modelId="{72D814EF-5054-2E41-B03B-BDE4BDE4E7DA}" type="presParOf" srcId="{C01337EB-63EB-470B-8BF8-3666C549D4C7}" destId="{4FE0B53B-7064-40BA-BD18-1A93880D5711}" srcOrd="1" destOrd="0" presId="urn:microsoft.com/office/officeart/2008/layout/HalfCircleOrganizationChart"/>
    <dgm:cxn modelId="{D5BE933C-CEA7-6142-99D4-0F460A307E3C}" type="presParOf" srcId="{4FE0B53B-7064-40BA-BD18-1A93880D5711}" destId="{A4FACE40-A1D0-4CB5-B824-C3C46587863C}" srcOrd="0" destOrd="0" presId="urn:microsoft.com/office/officeart/2008/layout/HalfCircleOrganizationChart"/>
    <dgm:cxn modelId="{BCBA795F-613D-464F-BEF6-938126B2096A}" type="presParOf" srcId="{A4FACE40-A1D0-4CB5-B824-C3C46587863C}" destId="{FDE08595-37A6-4276-AEA1-8ED1E96E8D69}" srcOrd="0" destOrd="0" presId="urn:microsoft.com/office/officeart/2008/layout/HalfCircleOrganizationChart"/>
    <dgm:cxn modelId="{127BB185-C540-4B41-9A59-B026D17E22CE}" type="presParOf" srcId="{A4FACE40-A1D0-4CB5-B824-C3C46587863C}" destId="{AF02F4BE-05AC-462A-AAAE-B43DEB2D341E}" srcOrd="1" destOrd="0" presId="urn:microsoft.com/office/officeart/2008/layout/HalfCircleOrganizationChart"/>
    <dgm:cxn modelId="{82F861E9-3496-BB4A-8C5E-277DA3B4C80E}" type="presParOf" srcId="{A4FACE40-A1D0-4CB5-B824-C3C46587863C}" destId="{A13FC0A3-B980-4308-B8F1-F302892F554B}" srcOrd="2" destOrd="0" presId="urn:microsoft.com/office/officeart/2008/layout/HalfCircleOrganizationChart"/>
    <dgm:cxn modelId="{0503E616-E233-3545-8DAF-49106F3F7A19}" type="presParOf" srcId="{A4FACE40-A1D0-4CB5-B824-C3C46587863C}" destId="{9DFEC2C9-0B10-4340-9713-22C09940E6C9}" srcOrd="3" destOrd="0" presId="urn:microsoft.com/office/officeart/2008/layout/HalfCircleOrganizationChart"/>
    <dgm:cxn modelId="{08E2E949-580A-7346-B46E-8B73C9EA57FF}" type="presParOf" srcId="{4FE0B53B-7064-40BA-BD18-1A93880D5711}" destId="{466E1FF1-89D0-4294-B45A-32C1CC614678}" srcOrd="1" destOrd="0" presId="urn:microsoft.com/office/officeart/2008/layout/HalfCircleOrganizationChart"/>
    <dgm:cxn modelId="{3B182394-69E5-7443-BA5F-7F643D1CA206}" type="presParOf" srcId="{4FE0B53B-7064-40BA-BD18-1A93880D5711}" destId="{E3DD92CB-EC27-469A-8907-E15C7927BBB8}" srcOrd="2" destOrd="0" presId="urn:microsoft.com/office/officeart/2008/layout/HalfCircleOrganizationChart"/>
    <dgm:cxn modelId="{8EE28A5E-C124-D84C-9E98-B1C2D5CB3D98}" type="presParOf" srcId="{E3DD92CB-EC27-469A-8907-E15C7927BBB8}" destId="{AA1C7CBD-E0E1-45EC-AD6D-E110B72510E0}" srcOrd="0" destOrd="0" presId="urn:microsoft.com/office/officeart/2008/layout/HalfCircleOrganizationChart"/>
    <dgm:cxn modelId="{D6240166-CB26-284B-B968-BCB695301ACC}" type="presParOf" srcId="{E3DD92CB-EC27-469A-8907-E15C7927BBB8}" destId="{C72EF6DC-6B1B-48CC-8070-4DA3D093AF0D}" srcOrd="1" destOrd="0" presId="urn:microsoft.com/office/officeart/2008/layout/HalfCircleOrganizationChart"/>
    <dgm:cxn modelId="{1118CD2E-AABA-C544-8AC1-EF6A2D8EB47B}" type="presParOf" srcId="{C72EF6DC-6B1B-48CC-8070-4DA3D093AF0D}" destId="{DF6D633A-2618-46D7-9C79-6141BC5ECDA5}" srcOrd="0" destOrd="0" presId="urn:microsoft.com/office/officeart/2008/layout/HalfCircleOrganizationChart"/>
    <dgm:cxn modelId="{6B205749-30AE-9C4F-93C4-9E6918F19F69}" type="presParOf" srcId="{DF6D633A-2618-46D7-9C79-6141BC5ECDA5}" destId="{949ED661-D836-43AA-84F4-DF412DA64C0F}" srcOrd="0" destOrd="0" presId="urn:microsoft.com/office/officeart/2008/layout/HalfCircleOrganizationChart"/>
    <dgm:cxn modelId="{0384C519-66E2-CE4E-8938-DF65691B82BF}" type="presParOf" srcId="{DF6D633A-2618-46D7-9C79-6141BC5ECDA5}" destId="{F52BCB33-6654-4628-9B90-00FA88DAA244}" srcOrd="1" destOrd="0" presId="urn:microsoft.com/office/officeart/2008/layout/HalfCircleOrganizationChart"/>
    <dgm:cxn modelId="{8FC33833-6839-D749-A329-8119A457515A}" type="presParOf" srcId="{DF6D633A-2618-46D7-9C79-6141BC5ECDA5}" destId="{9A8924AA-AB51-4CC8-BA01-6F59140C867E}" srcOrd="2" destOrd="0" presId="urn:microsoft.com/office/officeart/2008/layout/HalfCircleOrganizationChart"/>
    <dgm:cxn modelId="{1E6748EA-5395-F342-BAE4-0EA1AC783B5B}" type="presParOf" srcId="{DF6D633A-2618-46D7-9C79-6141BC5ECDA5}" destId="{3FB4F24D-FA68-4619-A065-B3056C69B283}" srcOrd="3" destOrd="0" presId="urn:microsoft.com/office/officeart/2008/layout/HalfCircleOrganizationChart"/>
    <dgm:cxn modelId="{01697551-F6E4-0546-955B-ABD734D79DDC}" type="presParOf" srcId="{C72EF6DC-6B1B-48CC-8070-4DA3D093AF0D}" destId="{3665D634-5AE4-426D-9BF7-9F89A24D3BD2}" srcOrd="1" destOrd="0" presId="urn:microsoft.com/office/officeart/2008/layout/HalfCircleOrganizationChart"/>
    <dgm:cxn modelId="{39BA7DF2-1ABC-8747-A36B-113DFE7936EF}" type="presParOf" srcId="{C72EF6DC-6B1B-48CC-8070-4DA3D093AF0D}" destId="{AA2EBFA5-EAB7-48EA-A3A6-FAA9649321AD}" srcOrd="2" destOrd="0" presId="urn:microsoft.com/office/officeart/2008/layout/HalfCircleOrganizationChart"/>
    <dgm:cxn modelId="{C029CDDC-D91C-A343-AF6C-C14BC41FDCC2}" type="presParOf" srcId="{E3DD92CB-EC27-469A-8907-E15C7927BBB8}" destId="{EDC1BBB6-FB5F-447A-9643-81DF243F1924}" srcOrd="2" destOrd="0" presId="urn:microsoft.com/office/officeart/2008/layout/HalfCircleOrganizationChart"/>
    <dgm:cxn modelId="{4CB4EB7C-C728-3A45-9FC8-924CC95EC7C5}" type="presParOf" srcId="{E3DD92CB-EC27-469A-8907-E15C7927BBB8}" destId="{598FED0B-C068-4CD7-A766-042D43D3D3A8}" srcOrd="3" destOrd="0" presId="urn:microsoft.com/office/officeart/2008/layout/HalfCircleOrganizationChart"/>
    <dgm:cxn modelId="{E501BB84-8691-534E-A6BF-630D8F21ABE2}" type="presParOf" srcId="{598FED0B-C068-4CD7-A766-042D43D3D3A8}" destId="{6EC35B05-3AB5-4542-BEBD-40898616459C}" srcOrd="0" destOrd="0" presId="urn:microsoft.com/office/officeart/2008/layout/HalfCircleOrganizationChart"/>
    <dgm:cxn modelId="{0CA61C06-92B0-684C-9926-430761EE7830}" type="presParOf" srcId="{6EC35B05-3AB5-4542-BEBD-40898616459C}" destId="{FC9B5433-5416-4212-9E2C-1AF45F3EA4F9}" srcOrd="0" destOrd="0" presId="urn:microsoft.com/office/officeart/2008/layout/HalfCircleOrganizationChart"/>
    <dgm:cxn modelId="{06EF0122-8292-8442-AB91-D3BEDE284764}" type="presParOf" srcId="{6EC35B05-3AB5-4542-BEBD-40898616459C}" destId="{D50ABBC0-AFE0-4509-97E1-324F13DF17C3}" srcOrd="1" destOrd="0" presId="urn:microsoft.com/office/officeart/2008/layout/HalfCircleOrganizationChart"/>
    <dgm:cxn modelId="{A618AEE1-FE1E-1442-9802-947BEEF07DCC}" type="presParOf" srcId="{6EC35B05-3AB5-4542-BEBD-40898616459C}" destId="{0B215137-77CD-488C-8CB6-3088D47C7CD7}" srcOrd="2" destOrd="0" presId="urn:microsoft.com/office/officeart/2008/layout/HalfCircleOrganizationChart"/>
    <dgm:cxn modelId="{F9CDB10D-7938-8F4A-8F6B-7BD554E8AC4E}" type="presParOf" srcId="{6EC35B05-3AB5-4542-BEBD-40898616459C}" destId="{D06E03AC-8653-4FA6-898B-93E834CB8852}" srcOrd="3" destOrd="0" presId="urn:microsoft.com/office/officeart/2008/layout/HalfCircleOrganizationChart"/>
    <dgm:cxn modelId="{979A7F90-9893-6242-95D9-6328302CDB1C}" type="presParOf" srcId="{598FED0B-C068-4CD7-A766-042D43D3D3A8}" destId="{D1258E20-8460-4476-9433-8B436C742F28}" srcOrd="1" destOrd="0" presId="urn:microsoft.com/office/officeart/2008/layout/HalfCircleOrganizationChart"/>
    <dgm:cxn modelId="{56716DA9-A3C2-8A49-8AB1-1B252E1A433E}" type="presParOf" srcId="{598FED0B-C068-4CD7-A766-042D43D3D3A8}" destId="{653FBE46-62F8-4B37-9F79-1E369DE205AF}" srcOrd="2" destOrd="0" presId="urn:microsoft.com/office/officeart/2008/layout/HalfCircleOrganizationChart"/>
    <dgm:cxn modelId="{88D8018E-B6AC-8140-B53B-91893CD7115C}" type="presParOf" srcId="{C01337EB-63EB-470B-8BF8-3666C549D4C7}" destId="{C053B1FD-CF6B-457B-B644-73C76BEBE1B4}" srcOrd="2" destOrd="0" presId="urn:microsoft.com/office/officeart/2008/layout/HalfCircleOrganizationChart"/>
    <dgm:cxn modelId="{1F736140-AABA-584C-89BE-6DBCD4049E46}" type="presParOf" srcId="{C01337EB-63EB-470B-8BF8-3666C549D4C7}" destId="{72F7703D-61D4-4F70-B0B3-0D4503440435}" srcOrd="3" destOrd="0" presId="urn:microsoft.com/office/officeart/2008/layout/HalfCircleOrganizationChart"/>
    <dgm:cxn modelId="{4BA5B63C-19B8-C245-BDBA-E69936CA8408}" type="presParOf" srcId="{72F7703D-61D4-4F70-B0B3-0D4503440435}" destId="{F53BDDCA-BE5E-44E0-8928-758E9D0C2D3B}" srcOrd="0" destOrd="0" presId="urn:microsoft.com/office/officeart/2008/layout/HalfCircleOrganizationChart"/>
    <dgm:cxn modelId="{E29EF5AC-9660-1245-B299-1982DB549F88}" type="presParOf" srcId="{F53BDDCA-BE5E-44E0-8928-758E9D0C2D3B}" destId="{C5C6C8A3-BF31-418E-B5AC-919D28E2F26D}" srcOrd="0" destOrd="0" presId="urn:microsoft.com/office/officeart/2008/layout/HalfCircleOrganizationChart"/>
    <dgm:cxn modelId="{15AF253C-2950-1B4D-BDF1-8907A0F375BE}" type="presParOf" srcId="{F53BDDCA-BE5E-44E0-8928-758E9D0C2D3B}" destId="{52AA157A-5CAB-45FC-A594-BEF36278D5A7}" srcOrd="1" destOrd="0" presId="urn:microsoft.com/office/officeart/2008/layout/HalfCircleOrganizationChart"/>
    <dgm:cxn modelId="{5C206B26-9FF1-2948-8BFB-7C6569EC4B99}" type="presParOf" srcId="{F53BDDCA-BE5E-44E0-8928-758E9D0C2D3B}" destId="{0745462A-AD4E-43AE-81ED-075843952312}" srcOrd="2" destOrd="0" presId="urn:microsoft.com/office/officeart/2008/layout/HalfCircleOrganizationChart"/>
    <dgm:cxn modelId="{272590A8-0011-4040-8FEE-AD71856A2AC7}" type="presParOf" srcId="{F53BDDCA-BE5E-44E0-8928-758E9D0C2D3B}" destId="{B1194AC2-8537-4A51-AD03-50F9CFA7E13F}" srcOrd="3" destOrd="0" presId="urn:microsoft.com/office/officeart/2008/layout/HalfCircleOrganizationChart"/>
    <dgm:cxn modelId="{214A3A80-49DC-3A45-802F-D28C584A094C}" type="presParOf" srcId="{72F7703D-61D4-4F70-B0B3-0D4503440435}" destId="{DCC17243-A836-4BFD-9B0C-DC5375CD8927}" srcOrd="1" destOrd="0" presId="urn:microsoft.com/office/officeart/2008/layout/HalfCircleOrganizationChart"/>
    <dgm:cxn modelId="{E9091B37-9373-AA44-9D06-50FF7776C1B6}" type="presParOf" srcId="{72F7703D-61D4-4F70-B0B3-0D4503440435}" destId="{1BF3F292-D077-4792-B327-C7F945633A0F}" srcOrd="2" destOrd="0" presId="urn:microsoft.com/office/officeart/2008/layout/HalfCircleOrganizationChart"/>
    <dgm:cxn modelId="{1D0AFF2F-0816-5544-BD3F-0825EFB23333}" type="presParOf" srcId="{1BF3F292-D077-4792-B327-C7F945633A0F}" destId="{87E60C7A-FD66-4C7B-8F15-164353218967}" srcOrd="0" destOrd="0" presId="urn:microsoft.com/office/officeart/2008/layout/HalfCircleOrganizationChart"/>
    <dgm:cxn modelId="{DA2093A0-D488-5043-8022-0AF28A4FACFB}" type="presParOf" srcId="{1BF3F292-D077-4792-B327-C7F945633A0F}" destId="{FB64D3AA-D7CC-4AB6-A60E-2DA1486E6836}" srcOrd="1" destOrd="0" presId="urn:microsoft.com/office/officeart/2008/layout/HalfCircleOrganizationChart"/>
    <dgm:cxn modelId="{98528BA4-5029-0743-A62B-B8D6C643DE77}" type="presParOf" srcId="{FB64D3AA-D7CC-4AB6-A60E-2DA1486E6836}" destId="{FA0F2CF0-95BD-442E-9E2D-E6BC9523ADDE}" srcOrd="0" destOrd="0" presId="urn:microsoft.com/office/officeart/2008/layout/HalfCircleOrganizationChart"/>
    <dgm:cxn modelId="{FC01DB0B-4F87-6C4E-B705-9E4632CD0780}" type="presParOf" srcId="{FA0F2CF0-95BD-442E-9E2D-E6BC9523ADDE}" destId="{F0F33203-3A75-4A20-A667-F9E1DCAC9A7C}" srcOrd="0" destOrd="0" presId="urn:microsoft.com/office/officeart/2008/layout/HalfCircleOrganizationChart"/>
    <dgm:cxn modelId="{89D05344-F7D2-2F4F-95B1-9B67AED620F5}" type="presParOf" srcId="{FA0F2CF0-95BD-442E-9E2D-E6BC9523ADDE}" destId="{F8ACDF5C-E53B-4917-9C92-A11C743CAF98}" srcOrd="1" destOrd="0" presId="urn:microsoft.com/office/officeart/2008/layout/HalfCircleOrganizationChart"/>
    <dgm:cxn modelId="{81D8D2FA-CCB7-B140-80BB-1CFD46EE0558}" type="presParOf" srcId="{FA0F2CF0-95BD-442E-9E2D-E6BC9523ADDE}" destId="{9474A51E-A534-4D6C-9B64-7425FA4C8189}" srcOrd="2" destOrd="0" presId="urn:microsoft.com/office/officeart/2008/layout/HalfCircleOrganizationChart"/>
    <dgm:cxn modelId="{98F881F1-425C-7949-8B21-231223B7859B}" type="presParOf" srcId="{FA0F2CF0-95BD-442E-9E2D-E6BC9523ADDE}" destId="{60006256-70B9-4651-AE37-9B8B2216AD1D}" srcOrd="3" destOrd="0" presId="urn:microsoft.com/office/officeart/2008/layout/HalfCircleOrganizationChart"/>
    <dgm:cxn modelId="{02CECAF2-412A-5740-8A8C-17A6D95078B6}" type="presParOf" srcId="{FB64D3AA-D7CC-4AB6-A60E-2DA1486E6836}" destId="{53B7C794-2034-4B7B-9F70-5CF0BCD27D41}" srcOrd="1" destOrd="0" presId="urn:microsoft.com/office/officeart/2008/layout/HalfCircleOrganizationChart"/>
    <dgm:cxn modelId="{7AFBDBED-9DD1-7F40-89CC-602F2DFB00B0}" type="presParOf" srcId="{FB64D3AA-D7CC-4AB6-A60E-2DA1486E6836}" destId="{A55291DD-B77F-489B-94A0-C3FBC9514747}" srcOrd="2" destOrd="0" presId="urn:microsoft.com/office/officeart/2008/layout/HalfCircleOrganizationChart"/>
    <dgm:cxn modelId="{79D3A825-878E-9E44-832C-3834CA559E73}" type="presParOf" srcId="{1BF3F292-D077-4792-B327-C7F945633A0F}" destId="{07591270-0675-4330-BB8E-400D2839664E}" srcOrd="2" destOrd="0" presId="urn:microsoft.com/office/officeart/2008/layout/HalfCircleOrganizationChart"/>
    <dgm:cxn modelId="{E122C044-634D-3248-9E21-CC11FF5CFDB6}" type="presParOf" srcId="{1BF3F292-D077-4792-B327-C7F945633A0F}" destId="{EADDABF0-36B3-4CA8-8D14-D475B3315844}" srcOrd="3" destOrd="0" presId="urn:microsoft.com/office/officeart/2008/layout/HalfCircleOrganizationChart"/>
    <dgm:cxn modelId="{C1DF48D4-5CDB-4144-BD44-8F133162AF3C}" type="presParOf" srcId="{EADDABF0-36B3-4CA8-8D14-D475B3315844}" destId="{FFE8148A-DCF7-4C72-B0A8-938DDE3437D6}" srcOrd="0" destOrd="0" presId="urn:microsoft.com/office/officeart/2008/layout/HalfCircleOrganizationChart"/>
    <dgm:cxn modelId="{916EED0B-7967-9A46-A07D-F0EEA6FB0518}" type="presParOf" srcId="{FFE8148A-DCF7-4C72-B0A8-938DDE3437D6}" destId="{0B6424D5-B237-4E11-BB57-297A8C9444CD}" srcOrd="0" destOrd="0" presId="urn:microsoft.com/office/officeart/2008/layout/HalfCircleOrganizationChart"/>
    <dgm:cxn modelId="{D39DFE71-3E39-CA40-94FC-7827E5D180CC}" type="presParOf" srcId="{FFE8148A-DCF7-4C72-B0A8-938DDE3437D6}" destId="{8B9F5C80-94FF-4024-81E2-F08140D459D6}" srcOrd="1" destOrd="0" presId="urn:microsoft.com/office/officeart/2008/layout/HalfCircleOrganizationChart"/>
    <dgm:cxn modelId="{73B0FF88-6EAB-A44B-9448-84583C583CD7}" type="presParOf" srcId="{FFE8148A-DCF7-4C72-B0A8-938DDE3437D6}" destId="{AD03799C-0154-417D-9A8B-5D6AA7BEF3B9}" srcOrd="2" destOrd="0" presId="urn:microsoft.com/office/officeart/2008/layout/HalfCircleOrganizationChart"/>
    <dgm:cxn modelId="{7746267F-572C-1E45-BDC9-B4B61292511D}" type="presParOf" srcId="{FFE8148A-DCF7-4C72-B0A8-938DDE3437D6}" destId="{51C867A4-3A01-4188-8F10-E0AF5BEE3445}" srcOrd="3" destOrd="0" presId="urn:microsoft.com/office/officeart/2008/layout/HalfCircleOrganizationChart"/>
    <dgm:cxn modelId="{79983518-AE51-0541-9DE7-6E3EBD0D5051}" type="presParOf" srcId="{EADDABF0-36B3-4CA8-8D14-D475B3315844}" destId="{AD0E60D4-B367-4722-9216-E876D7419FC6}" srcOrd="1" destOrd="0" presId="urn:microsoft.com/office/officeart/2008/layout/HalfCircleOrganizationChart"/>
    <dgm:cxn modelId="{CF5E05F7-26DE-4445-80E5-AD898711001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1"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1"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83447F85-BC56-4C74-B42C-699DD0F807A8}" type="presOf" srcId="{A3395B9B-0640-45C6-B782-5C4C9C7594DD}" destId="{07591270-0675-4330-BB8E-400D2839664E}"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595F5B40-BBD7-4694-ABC3-5049AFE73AA9}" type="presOf" srcId="{1DE07FFA-7184-4963-BF4D-BC325978B4DB}" destId="{87E60C7A-FD66-4C7B-8F15-164353218967}" srcOrd="0" destOrd="0" presId="urn:microsoft.com/office/officeart/2008/layout/HalfCircleOrganizationChart"/>
    <dgm:cxn modelId="{2BB3430D-D603-4607-89B8-9B0EA5CBA5A0}" type="presOf" srcId="{E22287A4-6258-41F3-9E58-6DD03BE7B84E}" destId="{AA1C7CBD-E0E1-45EC-AD6D-E110B72510E0}" srcOrd="0" destOrd="0" presId="urn:microsoft.com/office/officeart/2008/layout/HalfCircleOrganizationChart"/>
    <dgm:cxn modelId="{27EAC06B-7FDF-44C1-9751-BA194486C2FB}" type="presOf" srcId="{DDB7C27F-16ED-4387-A747-FD4EFA3563E2}" destId="{C053B1FD-CF6B-457B-B644-73C76BEBE1B4}" srcOrd="0" destOrd="0" presId="urn:microsoft.com/office/officeart/2008/layout/HalfCircleOrganizationChart"/>
    <dgm:cxn modelId="{C1817653-F4AF-4071-8B4D-B77AEAD4C380}" type="presOf" srcId="{F768C518-2F94-4F4C-8F47-052A22C0A188}" destId="{FDE08595-37A6-4276-AEA1-8ED1E96E8D69}"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EFE9E34C-2714-4DF9-9394-DB9559D58A36}" type="presOf" srcId="{ADA77309-E423-4CA1-B294-68E5A0FC8132}" destId="{C5C6C8A3-BF31-418E-B5AC-919D28E2F26D}" srcOrd="0" destOrd="0" presId="urn:microsoft.com/office/officeart/2008/layout/HalfCircleOrganizationChart"/>
    <dgm:cxn modelId="{FDA6DB52-1CA9-4F64-85FF-BDF212D99355}" type="presOf" srcId="{7336E592-CB46-4A0D-AEE8-88770A484E86}" destId="{94A88330-2157-4D33-A568-5340F9D3725D}"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F49E6F5B-5E44-42A5-81B2-F6166F261880}" type="presOf" srcId="{92CCE389-5322-453A-BF33-8D08AC95525C}" destId="{EDC1BBB6-FB5F-447A-9643-81DF243F1924}"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31F709C3-593A-4406-B40A-28D11D59E09B}" type="presOf" srcId="{4FF2CB05-574E-41A7-8C2C-9FBF26C2FA69}" destId="{0B6424D5-B237-4E11-BB57-297A8C9444CD}"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39A93EB4-C932-478E-B8B5-D87A54BFB3A4}" type="presOf" srcId="{4EAE6EED-F01E-4537-B2D1-1BEC00C95E2F}" destId="{F0F33203-3A75-4A20-A667-F9E1DCAC9A7C}" srcOrd="0" destOrd="0" presId="urn:microsoft.com/office/officeart/2008/layout/HalfCircleOrganizationChart"/>
    <dgm:cxn modelId="{707B04EC-F6CB-400C-91D7-BEE476C8E14E}" type="presOf" srcId="{C66200F9-00EA-4B9A-90C5-0EBC1231DC37}" destId="{257C9F67-6B91-460C-A768-DB9801B35201}" srcOrd="0" destOrd="0" presId="urn:microsoft.com/office/officeart/2008/layout/HalfCircleOrganizationChart"/>
    <dgm:cxn modelId="{41696AF5-EBBD-41EA-9BB8-47D8280E5FD3}" type="presOf" srcId="{80985F35-8DFB-40D8-97B1-4A9B0B2EF726}" destId="{3FB4F24D-FA68-4619-A065-B3056C69B283}" srcOrd="1" destOrd="0" presId="urn:microsoft.com/office/officeart/2008/layout/HalfCircleOrganizationChart"/>
    <dgm:cxn modelId="{999CB55E-EB67-4616-ADA0-68AE105237F4}" type="presOf" srcId="{F768C518-2F94-4F4C-8F47-052A22C0A188}" destId="{9DFEC2C9-0B10-4340-9713-22C09940E6C9}" srcOrd="1" destOrd="0" presId="urn:microsoft.com/office/officeart/2008/layout/HalfCircleOrganizationChart"/>
    <dgm:cxn modelId="{BF0B8829-F8F1-4663-BBAA-060A932CA310}" type="presOf" srcId="{ADA77309-E423-4CA1-B294-68E5A0FC8132}" destId="{B1194AC2-8537-4A51-AD03-50F9CFA7E13F}" srcOrd="1" destOrd="0" presId="urn:microsoft.com/office/officeart/2008/layout/HalfCircleOrganizationChart"/>
    <dgm:cxn modelId="{3BE83344-E7B8-4AC6-86C9-74DA72913EDA}" type="presOf" srcId="{4EAE6EED-F01E-4537-B2D1-1BEC00C95E2F}" destId="{60006256-70B9-4651-AE37-9B8B2216AD1D}" srcOrd="1" destOrd="0" presId="urn:microsoft.com/office/officeart/2008/layout/HalfCircleOrganizationChart"/>
    <dgm:cxn modelId="{8B1B69E8-BC2C-46A0-B712-C58046F527B9}" type="presOf" srcId="{4FF2CB05-574E-41A7-8C2C-9FBF26C2FA69}" destId="{51C867A4-3A01-4188-8F10-E0AF5BEE3445}" srcOrd="1" destOrd="0" presId="urn:microsoft.com/office/officeart/2008/layout/HalfCircleOrganizationChart"/>
    <dgm:cxn modelId="{543892AD-E866-4735-B0A0-F0F13FC7B0AD}" type="presOf" srcId="{B2934E98-411A-4F4D-8CFC-63A44015466F}" destId="{FC9B5433-5416-4212-9E2C-1AF45F3EA4F9}" srcOrd="0" destOrd="0" presId="urn:microsoft.com/office/officeart/2008/layout/HalfCircleOrganizationChart"/>
    <dgm:cxn modelId="{1D8FD408-A622-4E04-8654-944252D7E2D7}" type="presOf" srcId="{80985F35-8DFB-40D8-97B1-4A9B0B2EF726}" destId="{949ED661-D836-43AA-84F4-DF412DA64C0F}"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AFBB168D-7300-4325-AE76-31FDB16BB9E0}" type="presOf" srcId="{B2934E98-411A-4F4D-8CFC-63A44015466F}" destId="{D06E03AC-8653-4FA6-898B-93E834CB8852}" srcOrd="1" destOrd="0" presId="urn:microsoft.com/office/officeart/2008/layout/HalfCircleOrganizationChart"/>
    <dgm:cxn modelId="{7EC022FC-7C4C-40DA-B24E-DE54D81DCA2E}" type="presOf" srcId="{A3C28B53-EF41-4AB9-BD16-89BEEEA432E7}" destId="{73C58101-949D-4F4F-A19F-C93B75F3E3EF}" srcOrd="0" destOrd="0" presId="urn:microsoft.com/office/officeart/2008/layout/HalfCircleOrganizationChart"/>
    <dgm:cxn modelId="{709A8272-62AC-415F-A1FD-15546E938992}" type="presOf" srcId="{C66200F9-00EA-4B9A-90C5-0EBC1231DC37}" destId="{890419D6-72CD-43E4-966F-AFFDD7AEFB00}" srcOrd="1" destOrd="0" presId="urn:microsoft.com/office/officeart/2008/layout/HalfCircleOrganizationChart"/>
    <dgm:cxn modelId="{F0798086-F0F0-47CC-9E6B-FE0BA75AFE2A}" type="presParOf" srcId="{73C58101-949D-4F4F-A19F-C93B75F3E3EF}" destId="{0F951AFE-F36A-4EC2-AD5C-513619F556D8}" srcOrd="0" destOrd="0" presId="urn:microsoft.com/office/officeart/2008/layout/HalfCircleOrganizationChart"/>
    <dgm:cxn modelId="{452B109E-C030-40EB-8524-A4BE781ACE5F}" type="presParOf" srcId="{0F951AFE-F36A-4EC2-AD5C-513619F556D8}" destId="{52BB01C0-96F7-4058-BFED-032F0F42EF3A}" srcOrd="0" destOrd="0" presId="urn:microsoft.com/office/officeart/2008/layout/HalfCircleOrganizationChart"/>
    <dgm:cxn modelId="{DF9A58CF-9304-44F1-A9C9-E8BF374440A7}" type="presParOf" srcId="{52BB01C0-96F7-4058-BFED-032F0F42EF3A}" destId="{257C9F67-6B91-460C-A768-DB9801B35201}" srcOrd="0" destOrd="0" presId="urn:microsoft.com/office/officeart/2008/layout/HalfCircleOrganizationChart"/>
    <dgm:cxn modelId="{79EF441B-6CDF-4377-8709-26D4308693E0}" type="presParOf" srcId="{52BB01C0-96F7-4058-BFED-032F0F42EF3A}" destId="{21A924E4-B7A3-4A4E-8AA7-FA9213F83ACC}" srcOrd="1" destOrd="0" presId="urn:microsoft.com/office/officeart/2008/layout/HalfCircleOrganizationChart"/>
    <dgm:cxn modelId="{C6267E2A-B70E-4159-8D03-85C6195AE562}" type="presParOf" srcId="{52BB01C0-96F7-4058-BFED-032F0F42EF3A}" destId="{E1D1556B-8B52-43E5-B89F-FA308FC210BD}" srcOrd="2" destOrd="0" presId="urn:microsoft.com/office/officeart/2008/layout/HalfCircleOrganizationChart"/>
    <dgm:cxn modelId="{306E9A91-B8C3-484B-B7D2-8F2A800D6D95}" type="presParOf" srcId="{52BB01C0-96F7-4058-BFED-032F0F42EF3A}" destId="{890419D6-72CD-43E4-966F-AFFDD7AEFB00}" srcOrd="3" destOrd="0" presId="urn:microsoft.com/office/officeart/2008/layout/HalfCircleOrganizationChart"/>
    <dgm:cxn modelId="{8BD4A8F8-C6D3-4687-AE39-815573D3335B}" type="presParOf" srcId="{0F951AFE-F36A-4EC2-AD5C-513619F556D8}" destId="{AB8FA6F2-81F3-4955-95A5-1271356C1996}" srcOrd="1" destOrd="0" presId="urn:microsoft.com/office/officeart/2008/layout/HalfCircleOrganizationChart"/>
    <dgm:cxn modelId="{99FBCC56-D831-446A-9282-FBB55D1B7D9D}" type="presParOf" srcId="{0F951AFE-F36A-4EC2-AD5C-513619F556D8}" destId="{C01337EB-63EB-470B-8BF8-3666C549D4C7}" srcOrd="2" destOrd="0" presId="urn:microsoft.com/office/officeart/2008/layout/HalfCircleOrganizationChart"/>
    <dgm:cxn modelId="{22881D03-5AAD-4ACC-A9D8-CEB779C13D29}" type="presParOf" srcId="{C01337EB-63EB-470B-8BF8-3666C549D4C7}" destId="{94A88330-2157-4D33-A568-5340F9D3725D}" srcOrd="0" destOrd="0" presId="urn:microsoft.com/office/officeart/2008/layout/HalfCircleOrganizationChart"/>
    <dgm:cxn modelId="{2E34AE43-A627-4F6C-BF9E-F7176679F159}" type="presParOf" srcId="{C01337EB-63EB-470B-8BF8-3666C549D4C7}" destId="{4FE0B53B-7064-40BA-BD18-1A93880D5711}" srcOrd="1" destOrd="0" presId="urn:microsoft.com/office/officeart/2008/layout/HalfCircleOrganizationChart"/>
    <dgm:cxn modelId="{F617286B-81D3-411A-8C7F-9AC23E555731}" type="presParOf" srcId="{4FE0B53B-7064-40BA-BD18-1A93880D5711}" destId="{A4FACE40-A1D0-4CB5-B824-C3C46587863C}" srcOrd="0" destOrd="0" presId="urn:microsoft.com/office/officeart/2008/layout/HalfCircleOrganizationChart"/>
    <dgm:cxn modelId="{5ECC74D6-1094-4621-9A41-5E001CCA5AA2}" type="presParOf" srcId="{A4FACE40-A1D0-4CB5-B824-C3C46587863C}" destId="{FDE08595-37A6-4276-AEA1-8ED1E96E8D69}" srcOrd="0" destOrd="0" presId="urn:microsoft.com/office/officeart/2008/layout/HalfCircleOrganizationChart"/>
    <dgm:cxn modelId="{A88FDCFB-9DCD-40FC-92A5-5C12DB5F89D8}" type="presParOf" srcId="{A4FACE40-A1D0-4CB5-B824-C3C46587863C}" destId="{AF02F4BE-05AC-462A-AAAE-B43DEB2D341E}" srcOrd="1" destOrd="0" presId="urn:microsoft.com/office/officeart/2008/layout/HalfCircleOrganizationChart"/>
    <dgm:cxn modelId="{7AE3B50F-DBF6-498A-8909-E8A8EAD8C523}" type="presParOf" srcId="{A4FACE40-A1D0-4CB5-B824-C3C46587863C}" destId="{A13FC0A3-B980-4308-B8F1-F302892F554B}" srcOrd="2" destOrd="0" presId="urn:microsoft.com/office/officeart/2008/layout/HalfCircleOrganizationChart"/>
    <dgm:cxn modelId="{F6C0AA51-3F43-41E5-B47F-86E81EEC4DD0}" type="presParOf" srcId="{A4FACE40-A1D0-4CB5-B824-C3C46587863C}" destId="{9DFEC2C9-0B10-4340-9713-22C09940E6C9}" srcOrd="3" destOrd="0" presId="urn:microsoft.com/office/officeart/2008/layout/HalfCircleOrganizationChart"/>
    <dgm:cxn modelId="{450C5611-959F-4952-89F4-2C85F1B4CAAC}" type="presParOf" srcId="{4FE0B53B-7064-40BA-BD18-1A93880D5711}" destId="{466E1FF1-89D0-4294-B45A-32C1CC614678}" srcOrd="1" destOrd="0" presId="urn:microsoft.com/office/officeart/2008/layout/HalfCircleOrganizationChart"/>
    <dgm:cxn modelId="{B17D21E9-0291-4394-8513-F664BA1A13B6}" type="presParOf" srcId="{4FE0B53B-7064-40BA-BD18-1A93880D5711}" destId="{E3DD92CB-EC27-469A-8907-E15C7927BBB8}" srcOrd="2" destOrd="0" presId="urn:microsoft.com/office/officeart/2008/layout/HalfCircleOrganizationChart"/>
    <dgm:cxn modelId="{9FE0CBC7-7A90-4D5D-869A-42A72B755E12}" type="presParOf" srcId="{E3DD92CB-EC27-469A-8907-E15C7927BBB8}" destId="{AA1C7CBD-E0E1-45EC-AD6D-E110B72510E0}" srcOrd="0" destOrd="0" presId="urn:microsoft.com/office/officeart/2008/layout/HalfCircleOrganizationChart"/>
    <dgm:cxn modelId="{F77F2438-5E27-421A-87A1-07C29DA8368B}" type="presParOf" srcId="{E3DD92CB-EC27-469A-8907-E15C7927BBB8}" destId="{C72EF6DC-6B1B-48CC-8070-4DA3D093AF0D}" srcOrd="1" destOrd="0" presId="urn:microsoft.com/office/officeart/2008/layout/HalfCircleOrganizationChart"/>
    <dgm:cxn modelId="{82119445-159B-4877-8526-E34B84230A48}" type="presParOf" srcId="{C72EF6DC-6B1B-48CC-8070-4DA3D093AF0D}" destId="{DF6D633A-2618-46D7-9C79-6141BC5ECDA5}" srcOrd="0" destOrd="0" presId="urn:microsoft.com/office/officeart/2008/layout/HalfCircleOrganizationChart"/>
    <dgm:cxn modelId="{98957013-A7C2-4C29-B36E-E9966A8B6677}" type="presParOf" srcId="{DF6D633A-2618-46D7-9C79-6141BC5ECDA5}" destId="{949ED661-D836-43AA-84F4-DF412DA64C0F}" srcOrd="0" destOrd="0" presId="urn:microsoft.com/office/officeart/2008/layout/HalfCircleOrganizationChart"/>
    <dgm:cxn modelId="{2D7A5B2C-96BE-417D-8B31-BEE6582331D3}" type="presParOf" srcId="{DF6D633A-2618-46D7-9C79-6141BC5ECDA5}" destId="{F52BCB33-6654-4628-9B90-00FA88DAA244}" srcOrd="1" destOrd="0" presId="urn:microsoft.com/office/officeart/2008/layout/HalfCircleOrganizationChart"/>
    <dgm:cxn modelId="{623D3FF5-76EB-4598-BD2E-477E113ED9CB}" type="presParOf" srcId="{DF6D633A-2618-46D7-9C79-6141BC5ECDA5}" destId="{9A8924AA-AB51-4CC8-BA01-6F59140C867E}" srcOrd="2" destOrd="0" presId="urn:microsoft.com/office/officeart/2008/layout/HalfCircleOrganizationChart"/>
    <dgm:cxn modelId="{CD0134D7-2513-4AE1-880F-169BEF287782}" type="presParOf" srcId="{DF6D633A-2618-46D7-9C79-6141BC5ECDA5}" destId="{3FB4F24D-FA68-4619-A065-B3056C69B283}" srcOrd="3" destOrd="0" presId="urn:microsoft.com/office/officeart/2008/layout/HalfCircleOrganizationChart"/>
    <dgm:cxn modelId="{2650E6E7-B805-4251-8D3C-140975DCD5E2}" type="presParOf" srcId="{C72EF6DC-6B1B-48CC-8070-4DA3D093AF0D}" destId="{3665D634-5AE4-426D-9BF7-9F89A24D3BD2}" srcOrd="1" destOrd="0" presId="urn:microsoft.com/office/officeart/2008/layout/HalfCircleOrganizationChart"/>
    <dgm:cxn modelId="{869FB05D-6830-483C-A3EC-89FA6E6463DE}" type="presParOf" srcId="{C72EF6DC-6B1B-48CC-8070-4DA3D093AF0D}" destId="{AA2EBFA5-EAB7-48EA-A3A6-FAA9649321AD}" srcOrd="2" destOrd="0" presId="urn:microsoft.com/office/officeart/2008/layout/HalfCircleOrganizationChart"/>
    <dgm:cxn modelId="{0D6C9215-C384-4F40-BF52-845793831087}" type="presParOf" srcId="{E3DD92CB-EC27-469A-8907-E15C7927BBB8}" destId="{EDC1BBB6-FB5F-447A-9643-81DF243F1924}" srcOrd="2" destOrd="0" presId="urn:microsoft.com/office/officeart/2008/layout/HalfCircleOrganizationChart"/>
    <dgm:cxn modelId="{1C39D81C-EDB4-4F6D-BA26-A112A55E7388}" type="presParOf" srcId="{E3DD92CB-EC27-469A-8907-E15C7927BBB8}" destId="{598FED0B-C068-4CD7-A766-042D43D3D3A8}" srcOrd="3" destOrd="0" presId="urn:microsoft.com/office/officeart/2008/layout/HalfCircleOrganizationChart"/>
    <dgm:cxn modelId="{BD4B87E7-CF3A-4E8F-8440-C1B5E9A140D0}" type="presParOf" srcId="{598FED0B-C068-4CD7-A766-042D43D3D3A8}" destId="{6EC35B05-3AB5-4542-BEBD-40898616459C}" srcOrd="0" destOrd="0" presId="urn:microsoft.com/office/officeart/2008/layout/HalfCircleOrganizationChart"/>
    <dgm:cxn modelId="{878F06FD-2F07-4772-873C-8FFD9597E72C}" type="presParOf" srcId="{6EC35B05-3AB5-4542-BEBD-40898616459C}" destId="{FC9B5433-5416-4212-9E2C-1AF45F3EA4F9}" srcOrd="0" destOrd="0" presId="urn:microsoft.com/office/officeart/2008/layout/HalfCircleOrganizationChart"/>
    <dgm:cxn modelId="{1FE4AACE-D922-4C51-BC07-9045376738D2}" type="presParOf" srcId="{6EC35B05-3AB5-4542-BEBD-40898616459C}" destId="{D50ABBC0-AFE0-4509-97E1-324F13DF17C3}" srcOrd="1" destOrd="0" presId="urn:microsoft.com/office/officeart/2008/layout/HalfCircleOrganizationChart"/>
    <dgm:cxn modelId="{31218967-B6D8-4607-8A75-BB68C926F8BD}" type="presParOf" srcId="{6EC35B05-3AB5-4542-BEBD-40898616459C}" destId="{0B215137-77CD-488C-8CB6-3088D47C7CD7}" srcOrd="2" destOrd="0" presId="urn:microsoft.com/office/officeart/2008/layout/HalfCircleOrganizationChart"/>
    <dgm:cxn modelId="{9525985C-9801-466C-A409-08C711CB181F}" type="presParOf" srcId="{6EC35B05-3AB5-4542-BEBD-40898616459C}" destId="{D06E03AC-8653-4FA6-898B-93E834CB8852}" srcOrd="3" destOrd="0" presId="urn:microsoft.com/office/officeart/2008/layout/HalfCircleOrganizationChart"/>
    <dgm:cxn modelId="{9484C6AA-ECC8-4138-A377-212F92E183CA}" type="presParOf" srcId="{598FED0B-C068-4CD7-A766-042D43D3D3A8}" destId="{D1258E20-8460-4476-9433-8B436C742F28}" srcOrd="1" destOrd="0" presId="urn:microsoft.com/office/officeart/2008/layout/HalfCircleOrganizationChart"/>
    <dgm:cxn modelId="{C868B459-D239-4535-B23E-7D69C34D66D7}" type="presParOf" srcId="{598FED0B-C068-4CD7-A766-042D43D3D3A8}" destId="{653FBE46-62F8-4B37-9F79-1E369DE205AF}" srcOrd="2" destOrd="0" presId="urn:microsoft.com/office/officeart/2008/layout/HalfCircleOrganizationChart"/>
    <dgm:cxn modelId="{63712087-AE4C-479E-B35A-D8B73B851341}" type="presParOf" srcId="{C01337EB-63EB-470B-8BF8-3666C549D4C7}" destId="{C053B1FD-CF6B-457B-B644-73C76BEBE1B4}" srcOrd="2" destOrd="0" presId="urn:microsoft.com/office/officeart/2008/layout/HalfCircleOrganizationChart"/>
    <dgm:cxn modelId="{21409AA7-FFB0-43C5-B81E-DA324350AE5C}" type="presParOf" srcId="{C01337EB-63EB-470B-8BF8-3666C549D4C7}" destId="{72F7703D-61D4-4F70-B0B3-0D4503440435}" srcOrd="3" destOrd="0" presId="urn:microsoft.com/office/officeart/2008/layout/HalfCircleOrganizationChart"/>
    <dgm:cxn modelId="{A7ECBEDD-CBC7-41D2-8B25-9AB130F33306}" type="presParOf" srcId="{72F7703D-61D4-4F70-B0B3-0D4503440435}" destId="{F53BDDCA-BE5E-44E0-8928-758E9D0C2D3B}" srcOrd="0" destOrd="0" presId="urn:microsoft.com/office/officeart/2008/layout/HalfCircleOrganizationChart"/>
    <dgm:cxn modelId="{3FFC71D4-12D2-4E3F-83A8-2410755505B7}" type="presParOf" srcId="{F53BDDCA-BE5E-44E0-8928-758E9D0C2D3B}" destId="{C5C6C8A3-BF31-418E-B5AC-919D28E2F26D}" srcOrd="0" destOrd="0" presId="urn:microsoft.com/office/officeart/2008/layout/HalfCircleOrganizationChart"/>
    <dgm:cxn modelId="{61068297-2B9A-4FEE-AFD2-664DA677B662}" type="presParOf" srcId="{F53BDDCA-BE5E-44E0-8928-758E9D0C2D3B}" destId="{52AA157A-5CAB-45FC-A594-BEF36278D5A7}" srcOrd="1" destOrd="0" presId="urn:microsoft.com/office/officeart/2008/layout/HalfCircleOrganizationChart"/>
    <dgm:cxn modelId="{C19B5D60-9349-4D88-BF0B-850C9F7E26ED}" type="presParOf" srcId="{F53BDDCA-BE5E-44E0-8928-758E9D0C2D3B}" destId="{0745462A-AD4E-43AE-81ED-075843952312}" srcOrd="2" destOrd="0" presId="urn:microsoft.com/office/officeart/2008/layout/HalfCircleOrganizationChart"/>
    <dgm:cxn modelId="{F746C45B-6166-4C36-9872-80E6930DE986}" type="presParOf" srcId="{F53BDDCA-BE5E-44E0-8928-758E9D0C2D3B}" destId="{B1194AC2-8537-4A51-AD03-50F9CFA7E13F}" srcOrd="3" destOrd="0" presId="urn:microsoft.com/office/officeart/2008/layout/HalfCircleOrganizationChart"/>
    <dgm:cxn modelId="{29B984C2-E461-4EE8-99B3-1E1DD68712F9}" type="presParOf" srcId="{72F7703D-61D4-4F70-B0B3-0D4503440435}" destId="{DCC17243-A836-4BFD-9B0C-DC5375CD8927}" srcOrd="1" destOrd="0" presId="urn:microsoft.com/office/officeart/2008/layout/HalfCircleOrganizationChart"/>
    <dgm:cxn modelId="{885C38AE-7530-4277-BE81-389941AC4A5E}" type="presParOf" srcId="{72F7703D-61D4-4F70-B0B3-0D4503440435}" destId="{1BF3F292-D077-4792-B327-C7F945633A0F}" srcOrd="2" destOrd="0" presId="urn:microsoft.com/office/officeart/2008/layout/HalfCircleOrganizationChart"/>
    <dgm:cxn modelId="{C54CA52B-663D-4B0F-A67B-13697814268C}" type="presParOf" srcId="{1BF3F292-D077-4792-B327-C7F945633A0F}" destId="{87E60C7A-FD66-4C7B-8F15-164353218967}" srcOrd="0" destOrd="0" presId="urn:microsoft.com/office/officeart/2008/layout/HalfCircleOrganizationChart"/>
    <dgm:cxn modelId="{8E017602-0972-4CA9-94BF-9292598FDB9C}" type="presParOf" srcId="{1BF3F292-D077-4792-B327-C7F945633A0F}" destId="{FB64D3AA-D7CC-4AB6-A60E-2DA1486E6836}" srcOrd="1" destOrd="0" presId="urn:microsoft.com/office/officeart/2008/layout/HalfCircleOrganizationChart"/>
    <dgm:cxn modelId="{FA6A4E3C-C04D-483A-B85A-808BAD767F0A}" type="presParOf" srcId="{FB64D3AA-D7CC-4AB6-A60E-2DA1486E6836}" destId="{FA0F2CF0-95BD-442E-9E2D-E6BC9523ADDE}" srcOrd="0" destOrd="0" presId="urn:microsoft.com/office/officeart/2008/layout/HalfCircleOrganizationChart"/>
    <dgm:cxn modelId="{DE576609-B346-423D-B721-B3DD5BCC94D5}" type="presParOf" srcId="{FA0F2CF0-95BD-442E-9E2D-E6BC9523ADDE}" destId="{F0F33203-3A75-4A20-A667-F9E1DCAC9A7C}" srcOrd="0" destOrd="0" presId="urn:microsoft.com/office/officeart/2008/layout/HalfCircleOrganizationChart"/>
    <dgm:cxn modelId="{E90B6F31-9818-4A34-8C5C-1A604B8F7764}" type="presParOf" srcId="{FA0F2CF0-95BD-442E-9E2D-E6BC9523ADDE}" destId="{F8ACDF5C-E53B-4917-9C92-A11C743CAF98}" srcOrd="1" destOrd="0" presId="urn:microsoft.com/office/officeart/2008/layout/HalfCircleOrganizationChart"/>
    <dgm:cxn modelId="{D33C9651-3621-456F-A96F-AE06539B0B6A}" type="presParOf" srcId="{FA0F2CF0-95BD-442E-9E2D-E6BC9523ADDE}" destId="{9474A51E-A534-4D6C-9B64-7425FA4C8189}" srcOrd="2" destOrd="0" presId="urn:microsoft.com/office/officeart/2008/layout/HalfCircleOrganizationChart"/>
    <dgm:cxn modelId="{9DD9A507-6630-438B-A9E4-227CD797B76F}" type="presParOf" srcId="{FA0F2CF0-95BD-442E-9E2D-E6BC9523ADDE}" destId="{60006256-70B9-4651-AE37-9B8B2216AD1D}" srcOrd="3" destOrd="0" presId="urn:microsoft.com/office/officeart/2008/layout/HalfCircleOrganizationChart"/>
    <dgm:cxn modelId="{7430AF53-26B8-4838-82B3-96620A881F33}" type="presParOf" srcId="{FB64D3AA-D7CC-4AB6-A60E-2DA1486E6836}" destId="{53B7C794-2034-4B7B-9F70-5CF0BCD27D41}" srcOrd="1" destOrd="0" presId="urn:microsoft.com/office/officeart/2008/layout/HalfCircleOrganizationChart"/>
    <dgm:cxn modelId="{F29AA30C-9F65-4AA4-9830-EEE2F46A4459}" type="presParOf" srcId="{FB64D3AA-D7CC-4AB6-A60E-2DA1486E6836}" destId="{A55291DD-B77F-489B-94A0-C3FBC9514747}" srcOrd="2" destOrd="0" presId="urn:microsoft.com/office/officeart/2008/layout/HalfCircleOrganizationChart"/>
    <dgm:cxn modelId="{95F50391-CE2D-4DC2-B8C7-470A899EFEC8}" type="presParOf" srcId="{1BF3F292-D077-4792-B327-C7F945633A0F}" destId="{07591270-0675-4330-BB8E-400D2839664E}" srcOrd="2" destOrd="0" presId="urn:microsoft.com/office/officeart/2008/layout/HalfCircleOrganizationChart"/>
    <dgm:cxn modelId="{0161FE82-399C-44AB-89C2-5A265165F5E8}" type="presParOf" srcId="{1BF3F292-D077-4792-B327-C7F945633A0F}" destId="{EADDABF0-36B3-4CA8-8D14-D475B3315844}" srcOrd="3" destOrd="0" presId="urn:microsoft.com/office/officeart/2008/layout/HalfCircleOrganizationChart"/>
    <dgm:cxn modelId="{C93FB2DC-C7A7-4622-B0B7-91B55C1D2DF3}" type="presParOf" srcId="{EADDABF0-36B3-4CA8-8D14-D475B3315844}" destId="{FFE8148A-DCF7-4C72-B0A8-938DDE3437D6}" srcOrd="0" destOrd="0" presId="urn:microsoft.com/office/officeart/2008/layout/HalfCircleOrganizationChart"/>
    <dgm:cxn modelId="{B91B64A1-BE95-4663-B3BE-AFE2821A6F53}" type="presParOf" srcId="{FFE8148A-DCF7-4C72-B0A8-938DDE3437D6}" destId="{0B6424D5-B237-4E11-BB57-297A8C9444CD}" srcOrd="0" destOrd="0" presId="urn:microsoft.com/office/officeart/2008/layout/HalfCircleOrganizationChart"/>
    <dgm:cxn modelId="{29E84CD1-0E3B-467D-A74B-747E316EFA02}" type="presParOf" srcId="{FFE8148A-DCF7-4C72-B0A8-938DDE3437D6}" destId="{8B9F5C80-94FF-4024-81E2-F08140D459D6}" srcOrd="1" destOrd="0" presId="urn:microsoft.com/office/officeart/2008/layout/HalfCircleOrganizationChart"/>
    <dgm:cxn modelId="{944B211F-CB61-4FAB-882E-B1BE535B357B}" type="presParOf" srcId="{FFE8148A-DCF7-4C72-B0A8-938DDE3437D6}" destId="{AD03799C-0154-417D-9A8B-5D6AA7BEF3B9}" srcOrd="2" destOrd="0" presId="urn:microsoft.com/office/officeart/2008/layout/HalfCircleOrganizationChart"/>
    <dgm:cxn modelId="{1B42B8EB-16ED-4283-8464-31720EEAF8A3}" type="presParOf" srcId="{FFE8148A-DCF7-4C72-B0A8-938DDE3437D6}" destId="{51C867A4-3A01-4188-8F10-E0AF5BEE3445}" srcOrd="3" destOrd="0" presId="urn:microsoft.com/office/officeart/2008/layout/HalfCircleOrganizationChart"/>
    <dgm:cxn modelId="{C44A0F3F-3A48-49EC-A159-123B5B15F644}" type="presParOf" srcId="{EADDABF0-36B3-4CA8-8D14-D475B3315844}" destId="{AD0E60D4-B367-4722-9216-E876D7419FC6}" srcOrd="1" destOrd="0" presId="urn:microsoft.com/office/officeart/2008/layout/HalfCircleOrganizationChart"/>
    <dgm:cxn modelId="{E96EAC98-B000-4119-B2D8-29392D78C81C}"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B49EC28E-8940-4191-8E59-1F354AFFA23E}" type="presOf" srcId="{C66200F9-00EA-4B9A-90C5-0EBC1231DC37}" destId="{890419D6-72CD-43E4-966F-AFFDD7AEFB00}"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E279F59E-9757-4ED6-AB8F-6CD2C7522F35}" type="presOf" srcId="{1DE07FFA-7184-4963-BF4D-BC325978B4DB}" destId="{87E60C7A-FD66-4C7B-8F15-164353218967}" srcOrd="0" destOrd="0" presId="urn:microsoft.com/office/officeart/2008/layout/HalfCircleOrganizationChart"/>
    <dgm:cxn modelId="{43BC992D-E009-4A8A-922A-365D089708F3}" type="presOf" srcId="{B2934E98-411A-4F4D-8CFC-63A44015466F}" destId="{FC9B5433-5416-4212-9E2C-1AF45F3EA4F9}" srcOrd="0" destOrd="0" presId="urn:microsoft.com/office/officeart/2008/layout/HalfCircleOrganizationChart"/>
    <dgm:cxn modelId="{3413D697-2EF3-41A7-A24F-1A42F1340A05}" type="presOf" srcId="{A3C28B53-EF41-4AB9-BD16-89BEEEA432E7}" destId="{73C58101-949D-4F4F-A19F-C93B75F3E3EF}" srcOrd="0" destOrd="0" presId="urn:microsoft.com/office/officeart/2008/layout/HalfCircleOrganizationChart"/>
    <dgm:cxn modelId="{48C1B6FD-DF54-48A4-8CB6-AC252316AC90}" type="presOf" srcId="{4EAE6EED-F01E-4537-B2D1-1BEC00C95E2F}" destId="{60006256-70B9-4651-AE37-9B8B2216AD1D}" srcOrd="1" destOrd="0" presId="urn:microsoft.com/office/officeart/2008/layout/HalfCircleOrganizationChart"/>
    <dgm:cxn modelId="{65E7FD41-3764-46E5-AEED-623A18EB47A9}" type="presOf" srcId="{92CCE389-5322-453A-BF33-8D08AC95525C}" destId="{EDC1BBB6-FB5F-447A-9643-81DF243F1924}"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6460A354-D941-4A90-B631-8AC0F92A0986}" srcId="{C66200F9-00EA-4B9A-90C5-0EBC1231DC37}" destId="{F768C518-2F94-4F4C-8F47-052A22C0A188}" srcOrd="0" destOrd="0" parTransId="{7336E592-CB46-4A0D-AEE8-88770A484E86}" sibTransId="{15849825-9289-470A-871C-C5329F8EEF80}"/>
    <dgm:cxn modelId="{C72CFBC1-3C52-4F55-B9A7-D6B20044985E}" type="presOf" srcId="{80985F35-8DFB-40D8-97B1-4A9B0B2EF726}" destId="{3FB4F24D-FA68-4619-A065-B3056C69B283}" srcOrd="1" destOrd="0" presId="urn:microsoft.com/office/officeart/2008/layout/HalfCircleOrganizationChart"/>
    <dgm:cxn modelId="{7C2A722D-DB45-41BA-85E5-3EA51344732D}" type="presOf" srcId="{4EAE6EED-F01E-4537-B2D1-1BEC00C95E2F}" destId="{F0F33203-3A75-4A20-A667-F9E1DCAC9A7C}" srcOrd="0" destOrd="0" presId="urn:microsoft.com/office/officeart/2008/layout/HalfCircleOrganizationChart"/>
    <dgm:cxn modelId="{8F6ECE40-C126-48FF-9C95-3493A709606E}" type="presOf" srcId="{C66200F9-00EA-4B9A-90C5-0EBC1231DC37}" destId="{257C9F67-6B91-460C-A768-DB9801B35201}" srcOrd="0" destOrd="0" presId="urn:microsoft.com/office/officeart/2008/layout/HalfCircleOrganizationChart"/>
    <dgm:cxn modelId="{7E3E9651-6B91-419D-B31F-89E20EF73725}" type="presOf" srcId="{ADA77309-E423-4CA1-B294-68E5A0FC8132}" destId="{C5C6C8A3-BF31-418E-B5AC-919D28E2F26D}" srcOrd="0" destOrd="0" presId="urn:microsoft.com/office/officeart/2008/layout/HalfCircleOrganizationChart"/>
    <dgm:cxn modelId="{A7451473-CCF9-4EE9-B478-BDAF8B50544E}" type="presOf" srcId="{ADA77309-E423-4CA1-B294-68E5A0FC8132}" destId="{B1194AC2-8537-4A51-AD03-50F9CFA7E13F}" srcOrd="1"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93455E1C-8B67-49D0-B7FD-89087A5891C2}" type="presOf" srcId="{B2934E98-411A-4F4D-8CFC-63A44015466F}" destId="{D06E03AC-8653-4FA6-898B-93E834CB8852}" srcOrd="1" destOrd="0" presId="urn:microsoft.com/office/officeart/2008/layout/HalfCircleOrganizationChart"/>
    <dgm:cxn modelId="{59C9056D-7E17-487C-8606-267456093195}" type="presOf" srcId="{E22287A4-6258-41F3-9E58-6DD03BE7B84E}" destId="{AA1C7CBD-E0E1-45EC-AD6D-E110B72510E0}" srcOrd="0" destOrd="0" presId="urn:microsoft.com/office/officeart/2008/layout/HalfCircleOrganizationChart"/>
    <dgm:cxn modelId="{C487F61F-A052-4D78-AB53-E66B5BCB10A4}" type="presOf" srcId="{A3395B9B-0640-45C6-B782-5C4C9C7594DD}" destId="{07591270-0675-4330-BB8E-400D2839664E}"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F94B6901-C932-45D7-ADB9-C66F88E4587C}" type="presOf" srcId="{F768C518-2F94-4F4C-8F47-052A22C0A188}" destId="{FDE08595-37A6-4276-AEA1-8ED1E96E8D69}" srcOrd="0" destOrd="0" presId="urn:microsoft.com/office/officeart/2008/layout/HalfCircleOrganizationChart"/>
    <dgm:cxn modelId="{FC4E9699-E446-479D-B7ED-E311FA254EE7}" type="presOf" srcId="{4FF2CB05-574E-41A7-8C2C-9FBF26C2FA69}" destId="{51C867A4-3A01-4188-8F10-E0AF5BEE3445}" srcOrd="1" destOrd="0" presId="urn:microsoft.com/office/officeart/2008/layout/HalfCircleOrganizationChart"/>
    <dgm:cxn modelId="{E1B2C4E3-EDEC-4B61-BC10-A50E5B04A65A}" type="presOf" srcId="{7336E592-CB46-4A0D-AEE8-88770A484E86}" destId="{94A88330-2157-4D33-A568-5340F9D3725D}" srcOrd="0" destOrd="0" presId="urn:microsoft.com/office/officeart/2008/layout/HalfCircleOrganizationChart"/>
    <dgm:cxn modelId="{96D9ABA1-C766-41E4-A587-C0AD4C94E374}" type="presOf" srcId="{DDB7C27F-16ED-4387-A747-FD4EFA3563E2}" destId="{C053B1FD-CF6B-457B-B644-73C76BEBE1B4}" srcOrd="0" destOrd="0" presId="urn:microsoft.com/office/officeart/2008/layout/HalfCircleOrganizationChart"/>
    <dgm:cxn modelId="{3F3B1D82-6CB1-439D-8866-21943E79A6A0}" type="presOf" srcId="{80985F35-8DFB-40D8-97B1-4A9B0B2EF726}" destId="{949ED661-D836-43AA-84F4-DF412DA64C0F}"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FB691547-96E2-443B-AA1E-814A79B8CD76}" type="presOf" srcId="{F768C518-2F94-4F4C-8F47-052A22C0A188}" destId="{9DFEC2C9-0B10-4340-9713-22C09940E6C9}"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A6D12805-A567-483F-9989-89D5AE9CE5DD}" type="presOf" srcId="{4FF2CB05-574E-41A7-8C2C-9FBF26C2FA69}" destId="{0B6424D5-B237-4E11-BB57-297A8C9444CD}" srcOrd="0" destOrd="0" presId="urn:microsoft.com/office/officeart/2008/layout/HalfCircleOrganizationChart"/>
    <dgm:cxn modelId="{6B6243A1-EAAC-4C6C-9DEB-F25DBBCC70FE}" type="presParOf" srcId="{73C58101-949D-4F4F-A19F-C93B75F3E3EF}" destId="{0F951AFE-F36A-4EC2-AD5C-513619F556D8}" srcOrd="0" destOrd="0" presId="urn:microsoft.com/office/officeart/2008/layout/HalfCircleOrganizationChart"/>
    <dgm:cxn modelId="{9B8C2DA3-B71F-4F2C-836F-467D5E114DB7}" type="presParOf" srcId="{0F951AFE-F36A-4EC2-AD5C-513619F556D8}" destId="{52BB01C0-96F7-4058-BFED-032F0F42EF3A}" srcOrd="0" destOrd="0" presId="urn:microsoft.com/office/officeart/2008/layout/HalfCircleOrganizationChart"/>
    <dgm:cxn modelId="{53745229-B394-4FF3-AAAD-794843C558FD}" type="presParOf" srcId="{52BB01C0-96F7-4058-BFED-032F0F42EF3A}" destId="{257C9F67-6B91-460C-A768-DB9801B35201}" srcOrd="0" destOrd="0" presId="urn:microsoft.com/office/officeart/2008/layout/HalfCircleOrganizationChart"/>
    <dgm:cxn modelId="{C4657F3D-6A2F-4D65-8DE6-CDDD8E6B9E7A}" type="presParOf" srcId="{52BB01C0-96F7-4058-BFED-032F0F42EF3A}" destId="{21A924E4-B7A3-4A4E-8AA7-FA9213F83ACC}" srcOrd="1" destOrd="0" presId="urn:microsoft.com/office/officeart/2008/layout/HalfCircleOrganizationChart"/>
    <dgm:cxn modelId="{9F5FAA99-F6AA-4915-BFB6-5A09B9412B08}" type="presParOf" srcId="{52BB01C0-96F7-4058-BFED-032F0F42EF3A}" destId="{E1D1556B-8B52-43E5-B89F-FA308FC210BD}" srcOrd="2" destOrd="0" presId="urn:microsoft.com/office/officeart/2008/layout/HalfCircleOrganizationChart"/>
    <dgm:cxn modelId="{A9D55395-6EAD-463C-AF4C-8346AE48918D}" type="presParOf" srcId="{52BB01C0-96F7-4058-BFED-032F0F42EF3A}" destId="{890419D6-72CD-43E4-966F-AFFDD7AEFB00}" srcOrd="3" destOrd="0" presId="urn:microsoft.com/office/officeart/2008/layout/HalfCircleOrganizationChart"/>
    <dgm:cxn modelId="{0846B1E8-97E2-4E90-8DEC-D64AAADD1DC5}" type="presParOf" srcId="{0F951AFE-F36A-4EC2-AD5C-513619F556D8}" destId="{AB8FA6F2-81F3-4955-95A5-1271356C1996}" srcOrd="1" destOrd="0" presId="urn:microsoft.com/office/officeart/2008/layout/HalfCircleOrganizationChart"/>
    <dgm:cxn modelId="{EAC6A85B-177D-42BE-A800-B03FE9F602B6}" type="presParOf" srcId="{0F951AFE-F36A-4EC2-AD5C-513619F556D8}" destId="{C01337EB-63EB-470B-8BF8-3666C549D4C7}" srcOrd="2" destOrd="0" presId="urn:microsoft.com/office/officeart/2008/layout/HalfCircleOrganizationChart"/>
    <dgm:cxn modelId="{A57640F5-5F24-42CD-94AB-3C1ACCEF67EA}" type="presParOf" srcId="{C01337EB-63EB-470B-8BF8-3666C549D4C7}" destId="{94A88330-2157-4D33-A568-5340F9D3725D}" srcOrd="0" destOrd="0" presId="urn:microsoft.com/office/officeart/2008/layout/HalfCircleOrganizationChart"/>
    <dgm:cxn modelId="{3DA97354-6914-4FA8-B8AC-91DA584C92EA}" type="presParOf" srcId="{C01337EB-63EB-470B-8BF8-3666C549D4C7}" destId="{4FE0B53B-7064-40BA-BD18-1A93880D5711}" srcOrd="1" destOrd="0" presId="urn:microsoft.com/office/officeart/2008/layout/HalfCircleOrganizationChart"/>
    <dgm:cxn modelId="{8B2DE85F-8382-45D4-9440-4B648A5F89A9}" type="presParOf" srcId="{4FE0B53B-7064-40BA-BD18-1A93880D5711}" destId="{A4FACE40-A1D0-4CB5-B824-C3C46587863C}" srcOrd="0" destOrd="0" presId="urn:microsoft.com/office/officeart/2008/layout/HalfCircleOrganizationChart"/>
    <dgm:cxn modelId="{8296D9C1-52F5-4A7F-8113-D06952D9DA62}" type="presParOf" srcId="{A4FACE40-A1D0-4CB5-B824-C3C46587863C}" destId="{FDE08595-37A6-4276-AEA1-8ED1E96E8D69}" srcOrd="0" destOrd="0" presId="urn:microsoft.com/office/officeart/2008/layout/HalfCircleOrganizationChart"/>
    <dgm:cxn modelId="{DA116715-56CB-43D1-B25F-CD124B3FF3C1}" type="presParOf" srcId="{A4FACE40-A1D0-4CB5-B824-C3C46587863C}" destId="{AF02F4BE-05AC-462A-AAAE-B43DEB2D341E}" srcOrd="1" destOrd="0" presId="urn:microsoft.com/office/officeart/2008/layout/HalfCircleOrganizationChart"/>
    <dgm:cxn modelId="{E9ACA257-74F7-4559-8CEC-9D5EDC8AF1DB}" type="presParOf" srcId="{A4FACE40-A1D0-4CB5-B824-C3C46587863C}" destId="{A13FC0A3-B980-4308-B8F1-F302892F554B}" srcOrd="2" destOrd="0" presId="urn:microsoft.com/office/officeart/2008/layout/HalfCircleOrganizationChart"/>
    <dgm:cxn modelId="{1AA97092-C064-43B4-A547-07B2F8418DB1}" type="presParOf" srcId="{A4FACE40-A1D0-4CB5-B824-C3C46587863C}" destId="{9DFEC2C9-0B10-4340-9713-22C09940E6C9}" srcOrd="3" destOrd="0" presId="urn:microsoft.com/office/officeart/2008/layout/HalfCircleOrganizationChart"/>
    <dgm:cxn modelId="{1452A2B2-DDE9-42AC-9594-8A5DBDD5FE3E}" type="presParOf" srcId="{4FE0B53B-7064-40BA-BD18-1A93880D5711}" destId="{466E1FF1-89D0-4294-B45A-32C1CC614678}" srcOrd="1" destOrd="0" presId="urn:microsoft.com/office/officeart/2008/layout/HalfCircleOrganizationChart"/>
    <dgm:cxn modelId="{B53A7E10-5DDC-49A0-9877-721AD9E2B854}" type="presParOf" srcId="{4FE0B53B-7064-40BA-BD18-1A93880D5711}" destId="{E3DD92CB-EC27-469A-8907-E15C7927BBB8}" srcOrd="2" destOrd="0" presId="urn:microsoft.com/office/officeart/2008/layout/HalfCircleOrganizationChart"/>
    <dgm:cxn modelId="{2BCE4E62-3D0F-4162-B0A7-BE83896B988A}" type="presParOf" srcId="{E3DD92CB-EC27-469A-8907-E15C7927BBB8}" destId="{AA1C7CBD-E0E1-45EC-AD6D-E110B72510E0}" srcOrd="0" destOrd="0" presId="urn:microsoft.com/office/officeart/2008/layout/HalfCircleOrganizationChart"/>
    <dgm:cxn modelId="{57CD8E24-4D3C-4B73-8A0F-D7B041605507}" type="presParOf" srcId="{E3DD92CB-EC27-469A-8907-E15C7927BBB8}" destId="{C72EF6DC-6B1B-48CC-8070-4DA3D093AF0D}" srcOrd="1" destOrd="0" presId="urn:microsoft.com/office/officeart/2008/layout/HalfCircleOrganizationChart"/>
    <dgm:cxn modelId="{56444A2F-ADC5-4606-81D9-F23B495E04BB}" type="presParOf" srcId="{C72EF6DC-6B1B-48CC-8070-4DA3D093AF0D}" destId="{DF6D633A-2618-46D7-9C79-6141BC5ECDA5}" srcOrd="0" destOrd="0" presId="urn:microsoft.com/office/officeart/2008/layout/HalfCircleOrganizationChart"/>
    <dgm:cxn modelId="{0C1760E0-54A4-40A4-B08B-319A302E9813}" type="presParOf" srcId="{DF6D633A-2618-46D7-9C79-6141BC5ECDA5}" destId="{949ED661-D836-43AA-84F4-DF412DA64C0F}" srcOrd="0" destOrd="0" presId="urn:microsoft.com/office/officeart/2008/layout/HalfCircleOrganizationChart"/>
    <dgm:cxn modelId="{9F342D65-DDD8-4261-BC63-4F7CA86971DA}" type="presParOf" srcId="{DF6D633A-2618-46D7-9C79-6141BC5ECDA5}" destId="{F52BCB33-6654-4628-9B90-00FA88DAA244}" srcOrd="1" destOrd="0" presId="urn:microsoft.com/office/officeart/2008/layout/HalfCircleOrganizationChart"/>
    <dgm:cxn modelId="{79EFD53B-16A4-494F-9A2C-4A930A4248C8}" type="presParOf" srcId="{DF6D633A-2618-46D7-9C79-6141BC5ECDA5}" destId="{9A8924AA-AB51-4CC8-BA01-6F59140C867E}" srcOrd="2" destOrd="0" presId="urn:microsoft.com/office/officeart/2008/layout/HalfCircleOrganizationChart"/>
    <dgm:cxn modelId="{0DC05175-EBBD-40AB-B32D-378D2964451C}" type="presParOf" srcId="{DF6D633A-2618-46D7-9C79-6141BC5ECDA5}" destId="{3FB4F24D-FA68-4619-A065-B3056C69B283}" srcOrd="3" destOrd="0" presId="urn:microsoft.com/office/officeart/2008/layout/HalfCircleOrganizationChart"/>
    <dgm:cxn modelId="{4C5E271F-3A24-417C-A424-CDF8DA2CDF26}" type="presParOf" srcId="{C72EF6DC-6B1B-48CC-8070-4DA3D093AF0D}" destId="{3665D634-5AE4-426D-9BF7-9F89A24D3BD2}" srcOrd="1" destOrd="0" presId="urn:microsoft.com/office/officeart/2008/layout/HalfCircleOrganizationChart"/>
    <dgm:cxn modelId="{0A0BA356-34A7-4E10-B0D1-B41ACF69B16C}" type="presParOf" srcId="{C72EF6DC-6B1B-48CC-8070-4DA3D093AF0D}" destId="{AA2EBFA5-EAB7-48EA-A3A6-FAA9649321AD}" srcOrd="2" destOrd="0" presId="urn:microsoft.com/office/officeart/2008/layout/HalfCircleOrganizationChart"/>
    <dgm:cxn modelId="{31FB19FA-550C-4A2D-B73B-539723D03E67}" type="presParOf" srcId="{E3DD92CB-EC27-469A-8907-E15C7927BBB8}" destId="{EDC1BBB6-FB5F-447A-9643-81DF243F1924}" srcOrd="2" destOrd="0" presId="urn:microsoft.com/office/officeart/2008/layout/HalfCircleOrganizationChart"/>
    <dgm:cxn modelId="{78B8EB7D-D069-49C8-8D13-D2ED6ACF43FC}" type="presParOf" srcId="{E3DD92CB-EC27-469A-8907-E15C7927BBB8}" destId="{598FED0B-C068-4CD7-A766-042D43D3D3A8}" srcOrd="3" destOrd="0" presId="urn:microsoft.com/office/officeart/2008/layout/HalfCircleOrganizationChart"/>
    <dgm:cxn modelId="{ED3AE9E8-CEC5-4697-9412-7DA95718FD88}" type="presParOf" srcId="{598FED0B-C068-4CD7-A766-042D43D3D3A8}" destId="{6EC35B05-3AB5-4542-BEBD-40898616459C}" srcOrd="0" destOrd="0" presId="urn:microsoft.com/office/officeart/2008/layout/HalfCircleOrganizationChart"/>
    <dgm:cxn modelId="{E151110B-8E0F-4BD5-9B60-F53E2529DAC1}" type="presParOf" srcId="{6EC35B05-3AB5-4542-BEBD-40898616459C}" destId="{FC9B5433-5416-4212-9E2C-1AF45F3EA4F9}" srcOrd="0" destOrd="0" presId="urn:microsoft.com/office/officeart/2008/layout/HalfCircleOrganizationChart"/>
    <dgm:cxn modelId="{5C1A787D-E676-4C42-B99A-115A1222EB73}" type="presParOf" srcId="{6EC35B05-3AB5-4542-BEBD-40898616459C}" destId="{D50ABBC0-AFE0-4509-97E1-324F13DF17C3}" srcOrd="1" destOrd="0" presId="urn:microsoft.com/office/officeart/2008/layout/HalfCircleOrganizationChart"/>
    <dgm:cxn modelId="{2B45B8ED-58C7-4EF2-9A70-AF3FFA365B7F}" type="presParOf" srcId="{6EC35B05-3AB5-4542-BEBD-40898616459C}" destId="{0B215137-77CD-488C-8CB6-3088D47C7CD7}" srcOrd="2" destOrd="0" presId="urn:microsoft.com/office/officeart/2008/layout/HalfCircleOrganizationChart"/>
    <dgm:cxn modelId="{91655A48-BE41-4B25-959A-CCFF3731999F}" type="presParOf" srcId="{6EC35B05-3AB5-4542-BEBD-40898616459C}" destId="{D06E03AC-8653-4FA6-898B-93E834CB8852}" srcOrd="3" destOrd="0" presId="urn:microsoft.com/office/officeart/2008/layout/HalfCircleOrganizationChart"/>
    <dgm:cxn modelId="{9DAE2D57-3638-4946-9D75-9DCC1D12F08A}" type="presParOf" srcId="{598FED0B-C068-4CD7-A766-042D43D3D3A8}" destId="{D1258E20-8460-4476-9433-8B436C742F28}" srcOrd="1" destOrd="0" presId="urn:microsoft.com/office/officeart/2008/layout/HalfCircleOrganizationChart"/>
    <dgm:cxn modelId="{64DCF4C5-2350-45C2-B483-AC792D108361}" type="presParOf" srcId="{598FED0B-C068-4CD7-A766-042D43D3D3A8}" destId="{653FBE46-62F8-4B37-9F79-1E369DE205AF}" srcOrd="2" destOrd="0" presId="urn:microsoft.com/office/officeart/2008/layout/HalfCircleOrganizationChart"/>
    <dgm:cxn modelId="{EC0FEBCF-38F6-43A5-B408-A24583C77735}" type="presParOf" srcId="{C01337EB-63EB-470B-8BF8-3666C549D4C7}" destId="{C053B1FD-CF6B-457B-B644-73C76BEBE1B4}" srcOrd="2" destOrd="0" presId="urn:microsoft.com/office/officeart/2008/layout/HalfCircleOrganizationChart"/>
    <dgm:cxn modelId="{57886AD5-81EE-454B-85FF-5500D655F9E2}" type="presParOf" srcId="{C01337EB-63EB-470B-8BF8-3666C549D4C7}" destId="{72F7703D-61D4-4F70-B0B3-0D4503440435}" srcOrd="3" destOrd="0" presId="urn:microsoft.com/office/officeart/2008/layout/HalfCircleOrganizationChart"/>
    <dgm:cxn modelId="{31FE8091-B9E2-4A36-B17F-B391750A245A}" type="presParOf" srcId="{72F7703D-61D4-4F70-B0B3-0D4503440435}" destId="{F53BDDCA-BE5E-44E0-8928-758E9D0C2D3B}" srcOrd="0" destOrd="0" presId="urn:microsoft.com/office/officeart/2008/layout/HalfCircleOrganizationChart"/>
    <dgm:cxn modelId="{6BCD7D8E-9E52-480A-84E3-499C5B4B5E4B}" type="presParOf" srcId="{F53BDDCA-BE5E-44E0-8928-758E9D0C2D3B}" destId="{C5C6C8A3-BF31-418E-B5AC-919D28E2F26D}" srcOrd="0" destOrd="0" presId="urn:microsoft.com/office/officeart/2008/layout/HalfCircleOrganizationChart"/>
    <dgm:cxn modelId="{7A945077-768F-484E-8549-0AECABEF7668}" type="presParOf" srcId="{F53BDDCA-BE5E-44E0-8928-758E9D0C2D3B}" destId="{52AA157A-5CAB-45FC-A594-BEF36278D5A7}" srcOrd="1" destOrd="0" presId="urn:microsoft.com/office/officeart/2008/layout/HalfCircleOrganizationChart"/>
    <dgm:cxn modelId="{AAD03C0A-2808-4917-B732-5738860DC899}" type="presParOf" srcId="{F53BDDCA-BE5E-44E0-8928-758E9D0C2D3B}" destId="{0745462A-AD4E-43AE-81ED-075843952312}" srcOrd="2" destOrd="0" presId="urn:microsoft.com/office/officeart/2008/layout/HalfCircleOrganizationChart"/>
    <dgm:cxn modelId="{7DCFA19A-E371-48FA-9ACB-F55418AC41FB}" type="presParOf" srcId="{F53BDDCA-BE5E-44E0-8928-758E9D0C2D3B}" destId="{B1194AC2-8537-4A51-AD03-50F9CFA7E13F}" srcOrd="3" destOrd="0" presId="urn:microsoft.com/office/officeart/2008/layout/HalfCircleOrganizationChart"/>
    <dgm:cxn modelId="{D560D9D9-6A31-42DA-A78B-08F3F40E9E70}" type="presParOf" srcId="{72F7703D-61D4-4F70-B0B3-0D4503440435}" destId="{DCC17243-A836-4BFD-9B0C-DC5375CD8927}" srcOrd="1" destOrd="0" presId="urn:microsoft.com/office/officeart/2008/layout/HalfCircleOrganizationChart"/>
    <dgm:cxn modelId="{E33E7E72-5124-44ED-8C7F-19F739117B03}" type="presParOf" srcId="{72F7703D-61D4-4F70-B0B3-0D4503440435}" destId="{1BF3F292-D077-4792-B327-C7F945633A0F}" srcOrd="2" destOrd="0" presId="urn:microsoft.com/office/officeart/2008/layout/HalfCircleOrganizationChart"/>
    <dgm:cxn modelId="{4B8A55C4-A2D7-4DFC-B47E-3A6E3AD5DB4E}" type="presParOf" srcId="{1BF3F292-D077-4792-B327-C7F945633A0F}" destId="{87E60C7A-FD66-4C7B-8F15-164353218967}" srcOrd="0" destOrd="0" presId="urn:microsoft.com/office/officeart/2008/layout/HalfCircleOrganizationChart"/>
    <dgm:cxn modelId="{78E86B83-8046-4F3C-A25A-15E5F99316C5}" type="presParOf" srcId="{1BF3F292-D077-4792-B327-C7F945633A0F}" destId="{FB64D3AA-D7CC-4AB6-A60E-2DA1486E6836}" srcOrd="1" destOrd="0" presId="urn:microsoft.com/office/officeart/2008/layout/HalfCircleOrganizationChart"/>
    <dgm:cxn modelId="{E2402F4A-EAA3-4F71-AEAE-62E0A046264B}" type="presParOf" srcId="{FB64D3AA-D7CC-4AB6-A60E-2DA1486E6836}" destId="{FA0F2CF0-95BD-442E-9E2D-E6BC9523ADDE}" srcOrd="0" destOrd="0" presId="urn:microsoft.com/office/officeart/2008/layout/HalfCircleOrganizationChart"/>
    <dgm:cxn modelId="{B8E924C7-3B31-4D95-AE90-0337E25CD3F8}" type="presParOf" srcId="{FA0F2CF0-95BD-442E-9E2D-E6BC9523ADDE}" destId="{F0F33203-3A75-4A20-A667-F9E1DCAC9A7C}" srcOrd="0" destOrd="0" presId="urn:microsoft.com/office/officeart/2008/layout/HalfCircleOrganizationChart"/>
    <dgm:cxn modelId="{F68AD8B8-D768-438A-A0E1-E9DB7AF98B42}" type="presParOf" srcId="{FA0F2CF0-95BD-442E-9E2D-E6BC9523ADDE}" destId="{F8ACDF5C-E53B-4917-9C92-A11C743CAF98}" srcOrd="1" destOrd="0" presId="urn:microsoft.com/office/officeart/2008/layout/HalfCircleOrganizationChart"/>
    <dgm:cxn modelId="{D6199E42-E390-4759-A78B-5279ABB1D2C9}" type="presParOf" srcId="{FA0F2CF0-95BD-442E-9E2D-E6BC9523ADDE}" destId="{9474A51E-A534-4D6C-9B64-7425FA4C8189}" srcOrd="2" destOrd="0" presId="urn:microsoft.com/office/officeart/2008/layout/HalfCircleOrganizationChart"/>
    <dgm:cxn modelId="{0AB04B79-713C-4E84-8F72-C775BC7ADE17}" type="presParOf" srcId="{FA0F2CF0-95BD-442E-9E2D-E6BC9523ADDE}" destId="{60006256-70B9-4651-AE37-9B8B2216AD1D}" srcOrd="3" destOrd="0" presId="urn:microsoft.com/office/officeart/2008/layout/HalfCircleOrganizationChart"/>
    <dgm:cxn modelId="{069DBE17-8A06-4298-A5AA-79E2376F259A}" type="presParOf" srcId="{FB64D3AA-D7CC-4AB6-A60E-2DA1486E6836}" destId="{53B7C794-2034-4B7B-9F70-5CF0BCD27D41}" srcOrd="1" destOrd="0" presId="urn:microsoft.com/office/officeart/2008/layout/HalfCircleOrganizationChart"/>
    <dgm:cxn modelId="{A38EE315-13F7-4F63-B3F5-60BB0EEE337E}" type="presParOf" srcId="{FB64D3AA-D7CC-4AB6-A60E-2DA1486E6836}" destId="{A55291DD-B77F-489B-94A0-C3FBC9514747}" srcOrd="2" destOrd="0" presId="urn:microsoft.com/office/officeart/2008/layout/HalfCircleOrganizationChart"/>
    <dgm:cxn modelId="{B084EAB0-E787-4888-A06B-6498AB9AAB8C}" type="presParOf" srcId="{1BF3F292-D077-4792-B327-C7F945633A0F}" destId="{07591270-0675-4330-BB8E-400D2839664E}" srcOrd="2" destOrd="0" presId="urn:microsoft.com/office/officeart/2008/layout/HalfCircleOrganizationChart"/>
    <dgm:cxn modelId="{0DD9AEC2-805B-4FE0-B576-21F80DC6AED3}" type="presParOf" srcId="{1BF3F292-D077-4792-B327-C7F945633A0F}" destId="{EADDABF0-36B3-4CA8-8D14-D475B3315844}" srcOrd="3" destOrd="0" presId="urn:microsoft.com/office/officeart/2008/layout/HalfCircleOrganizationChart"/>
    <dgm:cxn modelId="{83189A69-249A-404A-AA90-1C7214D0B379}" type="presParOf" srcId="{EADDABF0-36B3-4CA8-8D14-D475B3315844}" destId="{FFE8148A-DCF7-4C72-B0A8-938DDE3437D6}" srcOrd="0" destOrd="0" presId="urn:microsoft.com/office/officeart/2008/layout/HalfCircleOrganizationChart"/>
    <dgm:cxn modelId="{5BDC79E8-CADE-47A5-8D62-769635D888DD}" type="presParOf" srcId="{FFE8148A-DCF7-4C72-B0A8-938DDE3437D6}" destId="{0B6424D5-B237-4E11-BB57-297A8C9444CD}" srcOrd="0" destOrd="0" presId="urn:microsoft.com/office/officeart/2008/layout/HalfCircleOrganizationChart"/>
    <dgm:cxn modelId="{996D1CC4-7D44-421A-A4D5-32C7E31CCA8F}" type="presParOf" srcId="{FFE8148A-DCF7-4C72-B0A8-938DDE3437D6}" destId="{8B9F5C80-94FF-4024-81E2-F08140D459D6}" srcOrd="1" destOrd="0" presId="urn:microsoft.com/office/officeart/2008/layout/HalfCircleOrganizationChart"/>
    <dgm:cxn modelId="{CFB37F13-0E69-4E55-9012-A2EB49FD7D20}" type="presParOf" srcId="{FFE8148A-DCF7-4C72-B0A8-938DDE3437D6}" destId="{AD03799C-0154-417D-9A8B-5D6AA7BEF3B9}" srcOrd="2" destOrd="0" presId="urn:microsoft.com/office/officeart/2008/layout/HalfCircleOrganizationChart"/>
    <dgm:cxn modelId="{F1BF517E-9034-4CA2-9F60-FD96F277609C}" type="presParOf" srcId="{FFE8148A-DCF7-4C72-B0A8-938DDE3437D6}" destId="{51C867A4-3A01-4188-8F10-E0AF5BEE3445}" srcOrd="3" destOrd="0" presId="urn:microsoft.com/office/officeart/2008/layout/HalfCircleOrganizationChart"/>
    <dgm:cxn modelId="{341D24C6-CFF2-4782-836C-BA36BE32F25E}" type="presParOf" srcId="{EADDABF0-36B3-4CA8-8D14-D475B3315844}" destId="{AD0E60D4-B367-4722-9216-E876D7419FC6}" srcOrd="1" destOrd="0" presId="urn:microsoft.com/office/officeart/2008/layout/HalfCircleOrganizationChart"/>
    <dgm:cxn modelId="{127FF8C8-81F0-406A-AB52-D9C91A4989E8}"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0"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FDF30990-60A0-4300-A7F2-A5BE7C899A8A}" type="presOf" srcId="{80985F35-8DFB-40D8-97B1-4A9B0B2EF726}" destId="{949ED661-D836-43AA-84F4-DF412DA64C0F}" srcOrd="0" destOrd="0" presId="urn:microsoft.com/office/officeart/2008/layout/HalfCircleOrganizationChart"/>
    <dgm:cxn modelId="{16A85138-E99A-45E5-BF07-2794894E10DE}" type="presOf" srcId="{92CCE389-5322-453A-BF33-8D08AC95525C}" destId="{EDC1BBB6-FB5F-447A-9643-81DF243F1924}" srcOrd="0" destOrd="0" presId="urn:microsoft.com/office/officeart/2008/layout/HalfCircleOrganizationChart"/>
    <dgm:cxn modelId="{40E48620-3AEE-43B9-8847-F3791F55ADBB}" type="presOf" srcId="{A3C28B53-EF41-4AB9-BD16-89BEEEA432E7}" destId="{73C58101-949D-4F4F-A19F-C93B75F3E3EF}"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569A34A1-F9E2-43CA-A538-CCC4280071BB}" type="presOf" srcId="{4EAE6EED-F01E-4537-B2D1-1BEC00C95E2F}" destId="{60006256-70B9-4651-AE37-9B8B2216AD1D}" srcOrd="1" destOrd="0" presId="urn:microsoft.com/office/officeart/2008/layout/HalfCircleOrganizationChart"/>
    <dgm:cxn modelId="{8267B9DC-3154-4F6D-8757-6194521F3024}" type="presOf" srcId="{80985F35-8DFB-40D8-97B1-4A9B0B2EF726}" destId="{3FB4F24D-FA68-4619-A065-B3056C69B283}"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B7E71D27-4412-4E28-99C5-F4C816E13509}" type="presOf" srcId="{4EAE6EED-F01E-4537-B2D1-1BEC00C95E2F}" destId="{F0F33203-3A75-4A20-A667-F9E1DCAC9A7C}" srcOrd="0" destOrd="0" presId="urn:microsoft.com/office/officeart/2008/layout/HalfCircleOrganizationChart"/>
    <dgm:cxn modelId="{5DA9B343-88B2-44FE-B221-6B2BE7C2F6EE}" type="presOf" srcId="{1DE07FFA-7184-4963-BF4D-BC325978B4DB}" destId="{87E60C7A-FD66-4C7B-8F15-164353218967}" srcOrd="0" destOrd="0" presId="urn:microsoft.com/office/officeart/2008/layout/HalfCircleOrganizationChart"/>
    <dgm:cxn modelId="{FBEA11B2-C442-4EFE-A77A-94F3B9AAFC07}" type="presOf" srcId="{F768C518-2F94-4F4C-8F47-052A22C0A188}" destId="{9DFEC2C9-0B10-4340-9713-22C09940E6C9}" srcOrd="1" destOrd="0" presId="urn:microsoft.com/office/officeart/2008/layout/HalfCircleOrganizationChart"/>
    <dgm:cxn modelId="{69D027BF-8051-4802-BF5B-734893A70DC0}" type="presOf" srcId="{4FF2CB05-574E-41A7-8C2C-9FBF26C2FA69}" destId="{0B6424D5-B237-4E11-BB57-297A8C9444CD}" srcOrd="0" destOrd="0" presId="urn:microsoft.com/office/officeart/2008/layout/HalfCircleOrganizationChart"/>
    <dgm:cxn modelId="{4318E80A-0039-4114-9EF8-6766A818D4CB}" type="presOf" srcId="{E22287A4-6258-41F3-9E58-6DD03BE7B84E}" destId="{AA1C7CBD-E0E1-45EC-AD6D-E110B72510E0}" srcOrd="0" destOrd="0" presId="urn:microsoft.com/office/officeart/2008/layout/HalfCircleOrganizationChart"/>
    <dgm:cxn modelId="{477E0DCD-B695-4A36-914A-AC6AD6226A78}" type="presOf" srcId="{B2934E98-411A-4F4D-8CFC-63A44015466F}" destId="{D06E03AC-8653-4FA6-898B-93E834CB8852}"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75B5F5F3-72DA-46F5-99C6-E6D5CD4A86E4}" type="presOf" srcId="{C66200F9-00EA-4B9A-90C5-0EBC1231DC37}" destId="{890419D6-72CD-43E4-966F-AFFDD7AEFB00}"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7EA611FF-2A40-43B2-9C0C-380536CF6669}" srcId="{A3C28B53-EF41-4AB9-BD16-89BEEEA432E7}" destId="{C66200F9-00EA-4B9A-90C5-0EBC1231DC37}" srcOrd="0" destOrd="0" parTransId="{D9E2A917-7A83-4C52-814E-975B62BD19B4}" sibTransId="{5205B48D-F0DB-473E-9486-008AF1D1AF35}"/>
    <dgm:cxn modelId="{0D4F9522-0346-4DBF-AC13-04C750406A77}" type="presOf" srcId="{7336E592-CB46-4A0D-AEE8-88770A484E86}" destId="{94A88330-2157-4D33-A568-5340F9D3725D}" srcOrd="0" destOrd="0" presId="urn:microsoft.com/office/officeart/2008/layout/HalfCircleOrganizationChart"/>
    <dgm:cxn modelId="{769C6185-3341-4868-B67E-7FB605F59243}" type="presOf" srcId="{F768C518-2F94-4F4C-8F47-052A22C0A188}" destId="{FDE08595-37A6-4276-AEA1-8ED1E96E8D69}" srcOrd="0" destOrd="0" presId="urn:microsoft.com/office/officeart/2008/layout/HalfCircleOrganizationChart"/>
    <dgm:cxn modelId="{0F5CC322-9C12-45AD-8216-85BBEBB58E6A}" type="presOf" srcId="{DDB7C27F-16ED-4387-A747-FD4EFA3563E2}" destId="{C053B1FD-CF6B-457B-B644-73C76BEBE1B4}"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6C5AC9BD-7208-47E9-85FA-DE7DB8E239E3}" type="presOf" srcId="{ADA77309-E423-4CA1-B294-68E5A0FC8132}" destId="{B1194AC2-8537-4A51-AD03-50F9CFA7E13F}" srcOrd="1" destOrd="0" presId="urn:microsoft.com/office/officeart/2008/layout/HalfCircleOrganizationChart"/>
    <dgm:cxn modelId="{FC20453D-3B49-4F6F-A940-BAD8F00AEBA8}" type="presOf" srcId="{ADA77309-E423-4CA1-B294-68E5A0FC8132}" destId="{C5C6C8A3-BF31-418E-B5AC-919D28E2F26D}" srcOrd="0" destOrd="0" presId="urn:microsoft.com/office/officeart/2008/layout/HalfCircleOrganizationChart"/>
    <dgm:cxn modelId="{DAE33A10-7D02-4FE4-B991-59DB8C619825}" type="presOf" srcId="{B2934E98-411A-4F4D-8CFC-63A44015466F}" destId="{FC9B5433-5416-4212-9E2C-1AF45F3EA4F9}" srcOrd="0" destOrd="0" presId="urn:microsoft.com/office/officeart/2008/layout/HalfCircleOrganizationChart"/>
    <dgm:cxn modelId="{0705E1F2-32F9-4DC6-83AA-DAEE59D47038}" type="presOf" srcId="{4FF2CB05-574E-41A7-8C2C-9FBF26C2FA69}" destId="{51C867A4-3A01-4188-8F10-E0AF5BEE3445}" srcOrd="1" destOrd="0" presId="urn:microsoft.com/office/officeart/2008/layout/HalfCircleOrganizationChart"/>
    <dgm:cxn modelId="{CFF1F674-1BA2-47B9-9E3B-F23F768BB898}" type="presOf" srcId="{C66200F9-00EA-4B9A-90C5-0EBC1231DC37}" destId="{257C9F67-6B91-460C-A768-DB9801B35201}" srcOrd="0" destOrd="0" presId="urn:microsoft.com/office/officeart/2008/layout/HalfCircleOrganizationChart"/>
    <dgm:cxn modelId="{4A6E0646-2964-4279-9232-4BCA6D90D6AD}" type="presOf" srcId="{A3395B9B-0640-45C6-B782-5C4C9C7594DD}" destId="{07591270-0675-4330-BB8E-400D2839664E}" srcOrd="0" destOrd="0" presId="urn:microsoft.com/office/officeart/2008/layout/HalfCircleOrganizationChart"/>
    <dgm:cxn modelId="{52E8D070-51CB-4C0F-815B-36FFDEE08D01}" type="presParOf" srcId="{73C58101-949D-4F4F-A19F-C93B75F3E3EF}" destId="{0F951AFE-F36A-4EC2-AD5C-513619F556D8}" srcOrd="0" destOrd="0" presId="urn:microsoft.com/office/officeart/2008/layout/HalfCircleOrganizationChart"/>
    <dgm:cxn modelId="{D7AD61B2-8294-4568-A6E9-64924074EC4F}" type="presParOf" srcId="{0F951AFE-F36A-4EC2-AD5C-513619F556D8}" destId="{52BB01C0-96F7-4058-BFED-032F0F42EF3A}" srcOrd="0" destOrd="0" presId="urn:microsoft.com/office/officeart/2008/layout/HalfCircleOrganizationChart"/>
    <dgm:cxn modelId="{7675F4A3-C9F0-49E3-A8D9-8AD32814E170}" type="presParOf" srcId="{52BB01C0-96F7-4058-BFED-032F0F42EF3A}" destId="{257C9F67-6B91-460C-A768-DB9801B35201}" srcOrd="0" destOrd="0" presId="urn:microsoft.com/office/officeart/2008/layout/HalfCircleOrganizationChart"/>
    <dgm:cxn modelId="{E91B453F-8015-4822-BE33-AE8D29AC733B}" type="presParOf" srcId="{52BB01C0-96F7-4058-BFED-032F0F42EF3A}" destId="{21A924E4-B7A3-4A4E-8AA7-FA9213F83ACC}" srcOrd="1" destOrd="0" presId="urn:microsoft.com/office/officeart/2008/layout/HalfCircleOrganizationChart"/>
    <dgm:cxn modelId="{5930E97B-91AD-4775-AD7B-5C0DEB612901}" type="presParOf" srcId="{52BB01C0-96F7-4058-BFED-032F0F42EF3A}" destId="{E1D1556B-8B52-43E5-B89F-FA308FC210BD}" srcOrd="2" destOrd="0" presId="urn:microsoft.com/office/officeart/2008/layout/HalfCircleOrganizationChart"/>
    <dgm:cxn modelId="{E1FAD390-DBF0-485A-96C6-977470D19B13}" type="presParOf" srcId="{52BB01C0-96F7-4058-BFED-032F0F42EF3A}" destId="{890419D6-72CD-43E4-966F-AFFDD7AEFB00}" srcOrd="3" destOrd="0" presId="urn:microsoft.com/office/officeart/2008/layout/HalfCircleOrganizationChart"/>
    <dgm:cxn modelId="{0D226ED9-D088-4BDD-B14A-119B48270F92}" type="presParOf" srcId="{0F951AFE-F36A-4EC2-AD5C-513619F556D8}" destId="{AB8FA6F2-81F3-4955-95A5-1271356C1996}" srcOrd="1" destOrd="0" presId="urn:microsoft.com/office/officeart/2008/layout/HalfCircleOrganizationChart"/>
    <dgm:cxn modelId="{B95FB8C4-B2D1-4AB5-8E20-AE798E576C58}" type="presParOf" srcId="{0F951AFE-F36A-4EC2-AD5C-513619F556D8}" destId="{C01337EB-63EB-470B-8BF8-3666C549D4C7}" srcOrd="2" destOrd="0" presId="urn:microsoft.com/office/officeart/2008/layout/HalfCircleOrganizationChart"/>
    <dgm:cxn modelId="{7E8FB3F8-B0F5-4C1F-AC27-70C058C8CB0D}" type="presParOf" srcId="{C01337EB-63EB-470B-8BF8-3666C549D4C7}" destId="{94A88330-2157-4D33-A568-5340F9D3725D}" srcOrd="0" destOrd="0" presId="urn:microsoft.com/office/officeart/2008/layout/HalfCircleOrganizationChart"/>
    <dgm:cxn modelId="{06E3DEF9-CEE8-4F74-BDE5-F3171984264B}" type="presParOf" srcId="{C01337EB-63EB-470B-8BF8-3666C549D4C7}" destId="{4FE0B53B-7064-40BA-BD18-1A93880D5711}" srcOrd="1" destOrd="0" presId="urn:microsoft.com/office/officeart/2008/layout/HalfCircleOrganizationChart"/>
    <dgm:cxn modelId="{04936313-50FB-4730-94BE-6C404A60C08D}" type="presParOf" srcId="{4FE0B53B-7064-40BA-BD18-1A93880D5711}" destId="{A4FACE40-A1D0-4CB5-B824-C3C46587863C}" srcOrd="0" destOrd="0" presId="urn:microsoft.com/office/officeart/2008/layout/HalfCircleOrganizationChart"/>
    <dgm:cxn modelId="{F1D6F1FC-4A40-48E2-BE05-C4EF7906A9EE}" type="presParOf" srcId="{A4FACE40-A1D0-4CB5-B824-C3C46587863C}" destId="{FDE08595-37A6-4276-AEA1-8ED1E96E8D69}" srcOrd="0" destOrd="0" presId="urn:microsoft.com/office/officeart/2008/layout/HalfCircleOrganizationChart"/>
    <dgm:cxn modelId="{FBB266F8-44AC-4386-9902-60E89A58EBEB}" type="presParOf" srcId="{A4FACE40-A1D0-4CB5-B824-C3C46587863C}" destId="{AF02F4BE-05AC-462A-AAAE-B43DEB2D341E}" srcOrd="1" destOrd="0" presId="urn:microsoft.com/office/officeart/2008/layout/HalfCircleOrganizationChart"/>
    <dgm:cxn modelId="{8504E2A8-BE01-4250-8339-B00AFFF88282}" type="presParOf" srcId="{A4FACE40-A1D0-4CB5-B824-C3C46587863C}" destId="{A13FC0A3-B980-4308-B8F1-F302892F554B}" srcOrd="2" destOrd="0" presId="urn:microsoft.com/office/officeart/2008/layout/HalfCircleOrganizationChart"/>
    <dgm:cxn modelId="{86B8688C-A4B7-4954-9EF7-375BCAE88E24}" type="presParOf" srcId="{A4FACE40-A1D0-4CB5-B824-C3C46587863C}" destId="{9DFEC2C9-0B10-4340-9713-22C09940E6C9}" srcOrd="3" destOrd="0" presId="urn:microsoft.com/office/officeart/2008/layout/HalfCircleOrganizationChart"/>
    <dgm:cxn modelId="{5673DF10-9818-4F64-BF24-586BB17960A8}" type="presParOf" srcId="{4FE0B53B-7064-40BA-BD18-1A93880D5711}" destId="{466E1FF1-89D0-4294-B45A-32C1CC614678}" srcOrd="1" destOrd="0" presId="urn:microsoft.com/office/officeart/2008/layout/HalfCircleOrganizationChart"/>
    <dgm:cxn modelId="{886CD78D-8447-4803-A988-485BDA26A608}" type="presParOf" srcId="{4FE0B53B-7064-40BA-BD18-1A93880D5711}" destId="{E3DD92CB-EC27-469A-8907-E15C7927BBB8}" srcOrd="2" destOrd="0" presId="urn:microsoft.com/office/officeart/2008/layout/HalfCircleOrganizationChart"/>
    <dgm:cxn modelId="{3635F4C5-3672-49E4-BDCF-60297F79F231}" type="presParOf" srcId="{E3DD92CB-EC27-469A-8907-E15C7927BBB8}" destId="{AA1C7CBD-E0E1-45EC-AD6D-E110B72510E0}" srcOrd="0" destOrd="0" presId="urn:microsoft.com/office/officeart/2008/layout/HalfCircleOrganizationChart"/>
    <dgm:cxn modelId="{50AE9FBD-1981-4E8C-8EFA-546BBBE44950}" type="presParOf" srcId="{E3DD92CB-EC27-469A-8907-E15C7927BBB8}" destId="{C72EF6DC-6B1B-48CC-8070-4DA3D093AF0D}" srcOrd="1" destOrd="0" presId="urn:microsoft.com/office/officeart/2008/layout/HalfCircleOrganizationChart"/>
    <dgm:cxn modelId="{26F18DCC-9150-4F24-BD5E-C61287C184E7}" type="presParOf" srcId="{C72EF6DC-6B1B-48CC-8070-4DA3D093AF0D}" destId="{DF6D633A-2618-46D7-9C79-6141BC5ECDA5}" srcOrd="0" destOrd="0" presId="urn:microsoft.com/office/officeart/2008/layout/HalfCircleOrganizationChart"/>
    <dgm:cxn modelId="{702041A2-69EE-47AF-AD89-D6B7BD1D030E}" type="presParOf" srcId="{DF6D633A-2618-46D7-9C79-6141BC5ECDA5}" destId="{949ED661-D836-43AA-84F4-DF412DA64C0F}" srcOrd="0" destOrd="0" presId="urn:microsoft.com/office/officeart/2008/layout/HalfCircleOrganizationChart"/>
    <dgm:cxn modelId="{84553615-8691-4BE0-9FF6-99821A4D63E1}" type="presParOf" srcId="{DF6D633A-2618-46D7-9C79-6141BC5ECDA5}" destId="{F52BCB33-6654-4628-9B90-00FA88DAA244}" srcOrd="1" destOrd="0" presId="urn:microsoft.com/office/officeart/2008/layout/HalfCircleOrganizationChart"/>
    <dgm:cxn modelId="{F9D99429-6B08-4C20-AC79-F67BBEFE00D7}" type="presParOf" srcId="{DF6D633A-2618-46D7-9C79-6141BC5ECDA5}" destId="{9A8924AA-AB51-4CC8-BA01-6F59140C867E}" srcOrd="2" destOrd="0" presId="urn:microsoft.com/office/officeart/2008/layout/HalfCircleOrganizationChart"/>
    <dgm:cxn modelId="{18609821-74A5-4DC2-976F-DD5D87DFAC90}" type="presParOf" srcId="{DF6D633A-2618-46D7-9C79-6141BC5ECDA5}" destId="{3FB4F24D-FA68-4619-A065-B3056C69B283}" srcOrd="3" destOrd="0" presId="urn:microsoft.com/office/officeart/2008/layout/HalfCircleOrganizationChart"/>
    <dgm:cxn modelId="{1B852915-BCAA-4533-8AEF-64F8C76C5D9E}" type="presParOf" srcId="{C72EF6DC-6B1B-48CC-8070-4DA3D093AF0D}" destId="{3665D634-5AE4-426D-9BF7-9F89A24D3BD2}" srcOrd="1" destOrd="0" presId="urn:microsoft.com/office/officeart/2008/layout/HalfCircleOrganizationChart"/>
    <dgm:cxn modelId="{187B9B89-54B1-4864-A80B-7323D46D6E68}" type="presParOf" srcId="{C72EF6DC-6B1B-48CC-8070-4DA3D093AF0D}" destId="{AA2EBFA5-EAB7-48EA-A3A6-FAA9649321AD}" srcOrd="2" destOrd="0" presId="urn:microsoft.com/office/officeart/2008/layout/HalfCircleOrganizationChart"/>
    <dgm:cxn modelId="{F4EB6853-4E0D-4B02-A6AE-4541066A327D}" type="presParOf" srcId="{E3DD92CB-EC27-469A-8907-E15C7927BBB8}" destId="{EDC1BBB6-FB5F-447A-9643-81DF243F1924}" srcOrd="2" destOrd="0" presId="urn:microsoft.com/office/officeart/2008/layout/HalfCircleOrganizationChart"/>
    <dgm:cxn modelId="{AF8ACB5A-FDAC-40D9-B3BB-8BBA2494ACF3}" type="presParOf" srcId="{E3DD92CB-EC27-469A-8907-E15C7927BBB8}" destId="{598FED0B-C068-4CD7-A766-042D43D3D3A8}" srcOrd="3" destOrd="0" presId="urn:microsoft.com/office/officeart/2008/layout/HalfCircleOrganizationChart"/>
    <dgm:cxn modelId="{25ACA05A-2AD7-4052-BA03-CA7633B9C94C}" type="presParOf" srcId="{598FED0B-C068-4CD7-A766-042D43D3D3A8}" destId="{6EC35B05-3AB5-4542-BEBD-40898616459C}" srcOrd="0" destOrd="0" presId="urn:microsoft.com/office/officeart/2008/layout/HalfCircleOrganizationChart"/>
    <dgm:cxn modelId="{6F75B486-6146-431B-B8AE-4BE8B1B00DA8}" type="presParOf" srcId="{6EC35B05-3AB5-4542-BEBD-40898616459C}" destId="{FC9B5433-5416-4212-9E2C-1AF45F3EA4F9}" srcOrd="0" destOrd="0" presId="urn:microsoft.com/office/officeart/2008/layout/HalfCircleOrganizationChart"/>
    <dgm:cxn modelId="{AD74BB07-0CE9-4588-9633-9943552FAD2E}" type="presParOf" srcId="{6EC35B05-3AB5-4542-BEBD-40898616459C}" destId="{D50ABBC0-AFE0-4509-97E1-324F13DF17C3}" srcOrd="1" destOrd="0" presId="urn:microsoft.com/office/officeart/2008/layout/HalfCircleOrganizationChart"/>
    <dgm:cxn modelId="{4EA3B674-5CB5-41DA-BE62-4EF7E0DEE830}" type="presParOf" srcId="{6EC35B05-3AB5-4542-BEBD-40898616459C}" destId="{0B215137-77CD-488C-8CB6-3088D47C7CD7}" srcOrd="2" destOrd="0" presId="urn:microsoft.com/office/officeart/2008/layout/HalfCircleOrganizationChart"/>
    <dgm:cxn modelId="{14DE94CB-1CF9-4128-91F4-B4F01D3B7B8F}" type="presParOf" srcId="{6EC35B05-3AB5-4542-BEBD-40898616459C}" destId="{D06E03AC-8653-4FA6-898B-93E834CB8852}" srcOrd="3" destOrd="0" presId="urn:microsoft.com/office/officeart/2008/layout/HalfCircleOrganizationChart"/>
    <dgm:cxn modelId="{30340FDC-6E49-4A6E-A8F4-C4A072418D03}" type="presParOf" srcId="{598FED0B-C068-4CD7-A766-042D43D3D3A8}" destId="{D1258E20-8460-4476-9433-8B436C742F28}" srcOrd="1" destOrd="0" presId="urn:microsoft.com/office/officeart/2008/layout/HalfCircleOrganizationChart"/>
    <dgm:cxn modelId="{254E18AB-A0CD-49C5-A994-7BA917A1EA57}" type="presParOf" srcId="{598FED0B-C068-4CD7-A766-042D43D3D3A8}" destId="{653FBE46-62F8-4B37-9F79-1E369DE205AF}" srcOrd="2" destOrd="0" presId="urn:microsoft.com/office/officeart/2008/layout/HalfCircleOrganizationChart"/>
    <dgm:cxn modelId="{02522D1C-757A-4895-9C2B-22A56F0EE945}" type="presParOf" srcId="{C01337EB-63EB-470B-8BF8-3666C549D4C7}" destId="{C053B1FD-CF6B-457B-B644-73C76BEBE1B4}" srcOrd="2" destOrd="0" presId="urn:microsoft.com/office/officeart/2008/layout/HalfCircleOrganizationChart"/>
    <dgm:cxn modelId="{BFBB6317-C10A-42AC-A57F-30D6A6877F2D}" type="presParOf" srcId="{C01337EB-63EB-470B-8BF8-3666C549D4C7}" destId="{72F7703D-61D4-4F70-B0B3-0D4503440435}" srcOrd="3" destOrd="0" presId="urn:microsoft.com/office/officeart/2008/layout/HalfCircleOrganizationChart"/>
    <dgm:cxn modelId="{1928B3CE-0197-46CC-8D8F-4890F9BDB74C}" type="presParOf" srcId="{72F7703D-61D4-4F70-B0B3-0D4503440435}" destId="{F53BDDCA-BE5E-44E0-8928-758E9D0C2D3B}" srcOrd="0" destOrd="0" presId="urn:microsoft.com/office/officeart/2008/layout/HalfCircleOrganizationChart"/>
    <dgm:cxn modelId="{3FE895B7-DC0E-4513-BA86-B3873187E6B1}" type="presParOf" srcId="{F53BDDCA-BE5E-44E0-8928-758E9D0C2D3B}" destId="{C5C6C8A3-BF31-418E-B5AC-919D28E2F26D}" srcOrd="0" destOrd="0" presId="urn:microsoft.com/office/officeart/2008/layout/HalfCircleOrganizationChart"/>
    <dgm:cxn modelId="{13E05710-4E4A-49A9-BC66-6FB6773750D9}" type="presParOf" srcId="{F53BDDCA-BE5E-44E0-8928-758E9D0C2D3B}" destId="{52AA157A-5CAB-45FC-A594-BEF36278D5A7}" srcOrd="1" destOrd="0" presId="urn:microsoft.com/office/officeart/2008/layout/HalfCircleOrganizationChart"/>
    <dgm:cxn modelId="{D586B4A9-A153-46C5-A13A-AEB774E58FD5}" type="presParOf" srcId="{F53BDDCA-BE5E-44E0-8928-758E9D0C2D3B}" destId="{0745462A-AD4E-43AE-81ED-075843952312}" srcOrd="2" destOrd="0" presId="urn:microsoft.com/office/officeart/2008/layout/HalfCircleOrganizationChart"/>
    <dgm:cxn modelId="{EB867EE9-7E5B-4B82-939C-C91781267777}" type="presParOf" srcId="{F53BDDCA-BE5E-44E0-8928-758E9D0C2D3B}" destId="{B1194AC2-8537-4A51-AD03-50F9CFA7E13F}" srcOrd="3" destOrd="0" presId="urn:microsoft.com/office/officeart/2008/layout/HalfCircleOrganizationChart"/>
    <dgm:cxn modelId="{C909B648-CED7-4919-9274-9A2C7C7733B5}" type="presParOf" srcId="{72F7703D-61D4-4F70-B0B3-0D4503440435}" destId="{DCC17243-A836-4BFD-9B0C-DC5375CD8927}" srcOrd="1" destOrd="0" presId="urn:microsoft.com/office/officeart/2008/layout/HalfCircleOrganizationChart"/>
    <dgm:cxn modelId="{D5E9984F-8730-4D32-B62C-E8ABFBABA72B}" type="presParOf" srcId="{72F7703D-61D4-4F70-B0B3-0D4503440435}" destId="{1BF3F292-D077-4792-B327-C7F945633A0F}" srcOrd="2" destOrd="0" presId="urn:microsoft.com/office/officeart/2008/layout/HalfCircleOrganizationChart"/>
    <dgm:cxn modelId="{2A92E02C-6099-4190-879E-DBA0F5332C7C}" type="presParOf" srcId="{1BF3F292-D077-4792-B327-C7F945633A0F}" destId="{87E60C7A-FD66-4C7B-8F15-164353218967}" srcOrd="0" destOrd="0" presId="urn:microsoft.com/office/officeart/2008/layout/HalfCircleOrganizationChart"/>
    <dgm:cxn modelId="{7DA2C4A9-F7E2-4E30-A18D-493A544BD99F}" type="presParOf" srcId="{1BF3F292-D077-4792-B327-C7F945633A0F}" destId="{FB64D3AA-D7CC-4AB6-A60E-2DA1486E6836}" srcOrd="1" destOrd="0" presId="urn:microsoft.com/office/officeart/2008/layout/HalfCircleOrganizationChart"/>
    <dgm:cxn modelId="{25402801-D3FF-4B73-A796-54D1DBE005D3}" type="presParOf" srcId="{FB64D3AA-D7CC-4AB6-A60E-2DA1486E6836}" destId="{FA0F2CF0-95BD-442E-9E2D-E6BC9523ADDE}" srcOrd="0" destOrd="0" presId="urn:microsoft.com/office/officeart/2008/layout/HalfCircleOrganizationChart"/>
    <dgm:cxn modelId="{B630F012-C577-4C02-874A-1B064649A1A3}" type="presParOf" srcId="{FA0F2CF0-95BD-442E-9E2D-E6BC9523ADDE}" destId="{F0F33203-3A75-4A20-A667-F9E1DCAC9A7C}" srcOrd="0" destOrd="0" presId="urn:microsoft.com/office/officeart/2008/layout/HalfCircleOrganizationChart"/>
    <dgm:cxn modelId="{01C73F9B-3AB0-4683-8C0C-A24227722512}" type="presParOf" srcId="{FA0F2CF0-95BD-442E-9E2D-E6BC9523ADDE}" destId="{F8ACDF5C-E53B-4917-9C92-A11C743CAF98}" srcOrd="1" destOrd="0" presId="urn:microsoft.com/office/officeart/2008/layout/HalfCircleOrganizationChart"/>
    <dgm:cxn modelId="{F22E9C4B-E80B-40F0-92E9-31176740D9C9}" type="presParOf" srcId="{FA0F2CF0-95BD-442E-9E2D-E6BC9523ADDE}" destId="{9474A51E-A534-4D6C-9B64-7425FA4C8189}" srcOrd="2" destOrd="0" presId="urn:microsoft.com/office/officeart/2008/layout/HalfCircleOrganizationChart"/>
    <dgm:cxn modelId="{E782037E-A125-433A-98E1-741A5E110983}" type="presParOf" srcId="{FA0F2CF0-95BD-442E-9E2D-E6BC9523ADDE}" destId="{60006256-70B9-4651-AE37-9B8B2216AD1D}" srcOrd="3" destOrd="0" presId="urn:microsoft.com/office/officeart/2008/layout/HalfCircleOrganizationChart"/>
    <dgm:cxn modelId="{5406060B-3685-4595-94C9-5A508464AB19}" type="presParOf" srcId="{FB64D3AA-D7CC-4AB6-A60E-2DA1486E6836}" destId="{53B7C794-2034-4B7B-9F70-5CF0BCD27D41}" srcOrd="1" destOrd="0" presId="urn:microsoft.com/office/officeart/2008/layout/HalfCircleOrganizationChart"/>
    <dgm:cxn modelId="{44963D3B-6AB8-4011-9983-B5FC9C8FAF18}" type="presParOf" srcId="{FB64D3AA-D7CC-4AB6-A60E-2DA1486E6836}" destId="{A55291DD-B77F-489B-94A0-C3FBC9514747}" srcOrd="2" destOrd="0" presId="urn:microsoft.com/office/officeart/2008/layout/HalfCircleOrganizationChart"/>
    <dgm:cxn modelId="{4FB5A881-887B-4D9F-8A35-DC7C84C512AD}" type="presParOf" srcId="{1BF3F292-D077-4792-B327-C7F945633A0F}" destId="{07591270-0675-4330-BB8E-400D2839664E}" srcOrd="2" destOrd="0" presId="urn:microsoft.com/office/officeart/2008/layout/HalfCircleOrganizationChart"/>
    <dgm:cxn modelId="{E061CDA2-8DCE-49D3-B5AE-DCC69FC398E3}" type="presParOf" srcId="{1BF3F292-D077-4792-B327-C7F945633A0F}" destId="{EADDABF0-36B3-4CA8-8D14-D475B3315844}" srcOrd="3" destOrd="0" presId="urn:microsoft.com/office/officeart/2008/layout/HalfCircleOrganizationChart"/>
    <dgm:cxn modelId="{FEC9CE82-0BA4-40DE-93B6-8FC16B849ECA}" type="presParOf" srcId="{EADDABF0-36B3-4CA8-8D14-D475B3315844}" destId="{FFE8148A-DCF7-4C72-B0A8-938DDE3437D6}" srcOrd="0" destOrd="0" presId="urn:microsoft.com/office/officeart/2008/layout/HalfCircleOrganizationChart"/>
    <dgm:cxn modelId="{F9690B9A-4B25-4A8E-B19C-190984E32056}" type="presParOf" srcId="{FFE8148A-DCF7-4C72-B0A8-938DDE3437D6}" destId="{0B6424D5-B237-4E11-BB57-297A8C9444CD}" srcOrd="0" destOrd="0" presId="urn:microsoft.com/office/officeart/2008/layout/HalfCircleOrganizationChart"/>
    <dgm:cxn modelId="{AD766537-1F59-4E50-8541-D0C54FFFD503}" type="presParOf" srcId="{FFE8148A-DCF7-4C72-B0A8-938DDE3437D6}" destId="{8B9F5C80-94FF-4024-81E2-F08140D459D6}" srcOrd="1" destOrd="0" presId="urn:microsoft.com/office/officeart/2008/layout/HalfCircleOrganizationChart"/>
    <dgm:cxn modelId="{32B82213-A45D-4628-9EF3-E2D30242D858}" type="presParOf" srcId="{FFE8148A-DCF7-4C72-B0A8-938DDE3437D6}" destId="{AD03799C-0154-417D-9A8B-5D6AA7BEF3B9}" srcOrd="2" destOrd="0" presId="urn:microsoft.com/office/officeart/2008/layout/HalfCircleOrganizationChart"/>
    <dgm:cxn modelId="{AF8904C0-EECD-4933-AEC8-F13A32D16F01}" type="presParOf" srcId="{FFE8148A-DCF7-4C72-B0A8-938DDE3437D6}" destId="{51C867A4-3A01-4188-8F10-E0AF5BEE3445}" srcOrd="3" destOrd="0" presId="urn:microsoft.com/office/officeart/2008/layout/HalfCircleOrganizationChart"/>
    <dgm:cxn modelId="{C215FEA1-E9A5-44CD-9974-1AC25D5694E1}" type="presParOf" srcId="{EADDABF0-36B3-4CA8-8D14-D475B3315844}" destId="{AD0E60D4-B367-4722-9216-E876D7419FC6}" srcOrd="1" destOrd="0" presId="urn:microsoft.com/office/officeart/2008/layout/HalfCircleOrganizationChart"/>
    <dgm:cxn modelId="{8E0E7A48-3993-4316-A847-28191317A64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3A86B2E7-12C5-0C40-BEFE-2F9D79D2B883}" type="presOf" srcId="{A3C28B53-EF41-4AB9-BD16-89BEEEA432E7}" destId="{73C58101-949D-4F4F-A19F-C93B75F3E3EF}"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0F236022-FBFE-F04B-8C6F-01197845AD23}" type="presOf" srcId="{80985F35-8DFB-40D8-97B1-4A9B0B2EF726}" destId="{949ED661-D836-43AA-84F4-DF412DA64C0F}" srcOrd="0" destOrd="0" presId="urn:microsoft.com/office/officeart/2008/layout/HalfCircleOrganizationChart"/>
    <dgm:cxn modelId="{C1FE5217-1DF5-CA49-B462-FAFB16C22114}" type="presOf" srcId="{C66200F9-00EA-4B9A-90C5-0EBC1231DC37}" destId="{890419D6-72CD-43E4-966F-AFFDD7AEFB00}"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723F8EDC-5F01-5043-A036-9B91291623B2}" type="presOf" srcId="{E22287A4-6258-41F3-9E58-6DD03BE7B84E}" destId="{AA1C7CBD-E0E1-45EC-AD6D-E110B72510E0}" srcOrd="0" destOrd="0" presId="urn:microsoft.com/office/officeart/2008/layout/HalfCircleOrganizationChart"/>
    <dgm:cxn modelId="{F0E38DD5-D7AB-1743-8991-C98330EC10A7}" type="presOf" srcId="{B2934E98-411A-4F4D-8CFC-63A44015466F}" destId="{D06E03AC-8653-4FA6-898B-93E834CB8852}" srcOrd="1" destOrd="0" presId="urn:microsoft.com/office/officeart/2008/layout/HalfCircleOrganizationChart"/>
    <dgm:cxn modelId="{FD99BDCB-B757-684B-A646-8D9093952366}" type="presOf" srcId="{4FF2CB05-574E-41A7-8C2C-9FBF26C2FA69}" destId="{0B6424D5-B237-4E11-BB57-297A8C9444CD}" srcOrd="0" destOrd="0" presId="urn:microsoft.com/office/officeart/2008/layout/HalfCircleOrganizationChart"/>
    <dgm:cxn modelId="{DB04626C-D258-E74A-8588-F8F32DC566F6}" type="presOf" srcId="{92CCE389-5322-453A-BF33-8D08AC95525C}" destId="{EDC1BBB6-FB5F-447A-9643-81DF243F1924}"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D9D41501-CA11-ED40-B314-98684E4AA491}" type="presOf" srcId="{4EAE6EED-F01E-4537-B2D1-1BEC00C95E2F}" destId="{F0F33203-3A75-4A20-A667-F9E1DCAC9A7C}" srcOrd="0" destOrd="0" presId="urn:microsoft.com/office/officeart/2008/layout/HalfCircleOrganizationChart"/>
    <dgm:cxn modelId="{DA79870B-AB6F-B34E-8809-68109D11047D}" type="presOf" srcId="{4FF2CB05-574E-41A7-8C2C-9FBF26C2FA69}" destId="{51C867A4-3A01-4188-8F10-E0AF5BEE3445}"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6460A354-D941-4A90-B631-8AC0F92A0986}" srcId="{C66200F9-00EA-4B9A-90C5-0EBC1231DC37}" destId="{F768C518-2F94-4F4C-8F47-052A22C0A188}" srcOrd="0" destOrd="0" parTransId="{7336E592-CB46-4A0D-AEE8-88770A484E86}" sibTransId="{15849825-9289-470A-871C-C5329F8EEF80}"/>
    <dgm:cxn modelId="{ABD53490-28EA-1B4C-9915-919293B25DB4}" type="presOf" srcId="{ADA77309-E423-4CA1-B294-68E5A0FC8132}" destId="{C5C6C8A3-BF31-418E-B5AC-919D28E2F26D}" srcOrd="0" destOrd="0" presId="urn:microsoft.com/office/officeart/2008/layout/HalfCircleOrganizationChart"/>
    <dgm:cxn modelId="{DE854D9C-937C-634D-9FFB-46F7B2DE17B6}" type="presOf" srcId="{DDB7C27F-16ED-4387-A747-FD4EFA3563E2}" destId="{C053B1FD-CF6B-457B-B644-73C76BEBE1B4}" srcOrd="0" destOrd="0" presId="urn:microsoft.com/office/officeart/2008/layout/HalfCircleOrganizationChart"/>
    <dgm:cxn modelId="{2FF33606-CC9F-3846-94E3-50DA1F7E816E}" type="presOf" srcId="{7336E592-CB46-4A0D-AEE8-88770A484E86}" destId="{94A88330-2157-4D33-A568-5340F9D3725D}" srcOrd="0" destOrd="0" presId="urn:microsoft.com/office/officeart/2008/layout/HalfCircleOrganizationChart"/>
    <dgm:cxn modelId="{DB0D0B69-AF37-824C-8201-24BB4D19A242}" type="presOf" srcId="{1DE07FFA-7184-4963-BF4D-BC325978B4DB}" destId="{87E60C7A-FD66-4C7B-8F15-164353218967}" srcOrd="0" destOrd="0" presId="urn:microsoft.com/office/officeart/2008/layout/HalfCircleOrganizationChart"/>
    <dgm:cxn modelId="{20CEC9A2-D2D1-B646-874A-FF981E00EF4E}" type="presOf" srcId="{C66200F9-00EA-4B9A-90C5-0EBC1231DC37}" destId="{257C9F67-6B91-460C-A768-DB9801B35201}" srcOrd="0" destOrd="0" presId="urn:microsoft.com/office/officeart/2008/layout/HalfCircleOrganizationChart"/>
    <dgm:cxn modelId="{475FCFDE-F054-BB48-A174-E50008652D28}" type="presOf" srcId="{80985F35-8DFB-40D8-97B1-4A9B0B2EF726}" destId="{3FB4F24D-FA68-4619-A065-B3056C69B283}" srcOrd="1" destOrd="0" presId="urn:microsoft.com/office/officeart/2008/layout/HalfCircleOrganizationChart"/>
    <dgm:cxn modelId="{A45BD102-2711-2B43-B92D-0026C3607588}" type="presOf" srcId="{A3395B9B-0640-45C6-B782-5C4C9C7594DD}" destId="{07591270-0675-4330-BB8E-400D2839664E}" srcOrd="0" destOrd="0" presId="urn:microsoft.com/office/officeart/2008/layout/HalfCircleOrganizationChart"/>
    <dgm:cxn modelId="{E2BE13D9-B4D1-304B-BD51-E1EC662199CB}" type="presOf" srcId="{F768C518-2F94-4F4C-8F47-052A22C0A188}" destId="{9DFEC2C9-0B10-4340-9713-22C09940E6C9}"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318561D0-3B01-304F-AB35-50652E29B0BF}" type="presOf" srcId="{ADA77309-E423-4CA1-B294-68E5A0FC8132}" destId="{B1194AC2-8537-4A51-AD03-50F9CFA7E13F}" srcOrd="1" destOrd="0" presId="urn:microsoft.com/office/officeart/2008/layout/HalfCircleOrganizationChart"/>
    <dgm:cxn modelId="{BAB4BB30-336A-0149-A5A1-BBF26FB036AE}" type="presOf" srcId="{F768C518-2F94-4F4C-8F47-052A22C0A188}" destId="{FDE08595-37A6-4276-AEA1-8ED1E96E8D69}" srcOrd="0" destOrd="0" presId="urn:microsoft.com/office/officeart/2008/layout/HalfCircleOrganizationChart"/>
    <dgm:cxn modelId="{7E0CD89B-0C5B-8D46-887B-2F8FC3C853D5}" type="presOf" srcId="{B2934E98-411A-4F4D-8CFC-63A44015466F}" destId="{FC9B5433-5416-4212-9E2C-1AF45F3EA4F9}" srcOrd="0" destOrd="0" presId="urn:microsoft.com/office/officeart/2008/layout/HalfCircleOrganizationChart"/>
    <dgm:cxn modelId="{12306BEE-F201-FE40-9EFB-C462BC5DD716}" type="presOf" srcId="{4EAE6EED-F01E-4537-B2D1-1BEC00C95E2F}" destId="{60006256-70B9-4651-AE37-9B8B2216AD1D}" srcOrd="1" destOrd="0" presId="urn:microsoft.com/office/officeart/2008/layout/HalfCircleOrganizationChart"/>
    <dgm:cxn modelId="{79F64AD0-F245-3F40-8D3C-A75B62F815AA}" type="presParOf" srcId="{73C58101-949D-4F4F-A19F-C93B75F3E3EF}" destId="{0F951AFE-F36A-4EC2-AD5C-513619F556D8}" srcOrd="0" destOrd="0" presId="urn:microsoft.com/office/officeart/2008/layout/HalfCircleOrganizationChart"/>
    <dgm:cxn modelId="{2E168B54-8EE0-6F4E-9E00-4692267643BF}" type="presParOf" srcId="{0F951AFE-F36A-4EC2-AD5C-513619F556D8}" destId="{52BB01C0-96F7-4058-BFED-032F0F42EF3A}" srcOrd="0" destOrd="0" presId="urn:microsoft.com/office/officeart/2008/layout/HalfCircleOrganizationChart"/>
    <dgm:cxn modelId="{FAB70450-D4A1-FD4B-8D36-2A1381DD91DD}" type="presParOf" srcId="{52BB01C0-96F7-4058-BFED-032F0F42EF3A}" destId="{257C9F67-6B91-460C-A768-DB9801B35201}" srcOrd="0" destOrd="0" presId="urn:microsoft.com/office/officeart/2008/layout/HalfCircleOrganizationChart"/>
    <dgm:cxn modelId="{22321A50-6B53-0D4F-84A9-FDE1849DF4F7}" type="presParOf" srcId="{52BB01C0-96F7-4058-BFED-032F0F42EF3A}" destId="{21A924E4-B7A3-4A4E-8AA7-FA9213F83ACC}" srcOrd="1" destOrd="0" presId="urn:microsoft.com/office/officeart/2008/layout/HalfCircleOrganizationChart"/>
    <dgm:cxn modelId="{CC001A13-F493-3048-8508-16488C91A20F}" type="presParOf" srcId="{52BB01C0-96F7-4058-BFED-032F0F42EF3A}" destId="{E1D1556B-8B52-43E5-B89F-FA308FC210BD}" srcOrd="2" destOrd="0" presId="urn:microsoft.com/office/officeart/2008/layout/HalfCircleOrganizationChart"/>
    <dgm:cxn modelId="{3C1914D7-D6EB-3E44-A6F8-419893CF514C}" type="presParOf" srcId="{52BB01C0-96F7-4058-BFED-032F0F42EF3A}" destId="{890419D6-72CD-43E4-966F-AFFDD7AEFB00}" srcOrd="3" destOrd="0" presId="urn:microsoft.com/office/officeart/2008/layout/HalfCircleOrganizationChart"/>
    <dgm:cxn modelId="{6111D6F0-E686-1A4A-B22A-3753DEBBD5D2}" type="presParOf" srcId="{0F951AFE-F36A-4EC2-AD5C-513619F556D8}" destId="{AB8FA6F2-81F3-4955-95A5-1271356C1996}" srcOrd="1" destOrd="0" presId="urn:microsoft.com/office/officeart/2008/layout/HalfCircleOrganizationChart"/>
    <dgm:cxn modelId="{04F1E614-5F77-A04A-BD43-0B4D140B60E8}" type="presParOf" srcId="{0F951AFE-F36A-4EC2-AD5C-513619F556D8}" destId="{C01337EB-63EB-470B-8BF8-3666C549D4C7}" srcOrd="2" destOrd="0" presId="urn:microsoft.com/office/officeart/2008/layout/HalfCircleOrganizationChart"/>
    <dgm:cxn modelId="{88DFFA68-3472-0447-99D5-1C8E4D65338C}" type="presParOf" srcId="{C01337EB-63EB-470B-8BF8-3666C549D4C7}" destId="{94A88330-2157-4D33-A568-5340F9D3725D}" srcOrd="0" destOrd="0" presId="urn:microsoft.com/office/officeart/2008/layout/HalfCircleOrganizationChart"/>
    <dgm:cxn modelId="{52DF5F9A-86B2-2944-808B-C4BF19B466D7}" type="presParOf" srcId="{C01337EB-63EB-470B-8BF8-3666C549D4C7}" destId="{4FE0B53B-7064-40BA-BD18-1A93880D5711}" srcOrd="1" destOrd="0" presId="urn:microsoft.com/office/officeart/2008/layout/HalfCircleOrganizationChart"/>
    <dgm:cxn modelId="{332DDA31-EF2B-5742-A37F-D0145BBCF1C5}" type="presParOf" srcId="{4FE0B53B-7064-40BA-BD18-1A93880D5711}" destId="{A4FACE40-A1D0-4CB5-B824-C3C46587863C}" srcOrd="0" destOrd="0" presId="urn:microsoft.com/office/officeart/2008/layout/HalfCircleOrganizationChart"/>
    <dgm:cxn modelId="{F527DC7B-6FC8-D347-ACF8-BDD4442B7185}" type="presParOf" srcId="{A4FACE40-A1D0-4CB5-B824-C3C46587863C}" destId="{FDE08595-37A6-4276-AEA1-8ED1E96E8D69}" srcOrd="0" destOrd="0" presId="urn:microsoft.com/office/officeart/2008/layout/HalfCircleOrganizationChart"/>
    <dgm:cxn modelId="{9CCF7DE2-50CD-B942-B42A-4F9A7B83A67C}" type="presParOf" srcId="{A4FACE40-A1D0-4CB5-B824-C3C46587863C}" destId="{AF02F4BE-05AC-462A-AAAE-B43DEB2D341E}" srcOrd="1" destOrd="0" presId="urn:microsoft.com/office/officeart/2008/layout/HalfCircleOrganizationChart"/>
    <dgm:cxn modelId="{EFCBE097-1127-C548-98CC-34C23DA9CB2F}" type="presParOf" srcId="{A4FACE40-A1D0-4CB5-B824-C3C46587863C}" destId="{A13FC0A3-B980-4308-B8F1-F302892F554B}" srcOrd="2" destOrd="0" presId="urn:microsoft.com/office/officeart/2008/layout/HalfCircleOrganizationChart"/>
    <dgm:cxn modelId="{5CDD8888-D45E-B946-87B3-AEAF342AD3AE}" type="presParOf" srcId="{A4FACE40-A1D0-4CB5-B824-C3C46587863C}" destId="{9DFEC2C9-0B10-4340-9713-22C09940E6C9}" srcOrd="3" destOrd="0" presId="urn:microsoft.com/office/officeart/2008/layout/HalfCircleOrganizationChart"/>
    <dgm:cxn modelId="{1BCA0867-2ECB-7F4A-B0FF-6FD420015C97}" type="presParOf" srcId="{4FE0B53B-7064-40BA-BD18-1A93880D5711}" destId="{466E1FF1-89D0-4294-B45A-32C1CC614678}" srcOrd="1" destOrd="0" presId="urn:microsoft.com/office/officeart/2008/layout/HalfCircleOrganizationChart"/>
    <dgm:cxn modelId="{CEC5BE22-4764-334A-A8F4-B544DAE720D7}" type="presParOf" srcId="{4FE0B53B-7064-40BA-BD18-1A93880D5711}" destId="{E3DD92CB-EC27-469A-8907-E15C7927BBB8}" srcOrd="2" destOrd="0" presId="urn:microsoft.com/office/officeart/2008/layout/HalfCircleOrganizationChart"/>
    <dgm:cxn modelId="{C793DCF2-D6A6-CF4E-BFC5-95C645296BDD}" type="presParOf" srcId="{E3DD92CB-EC27-469A-8907-E15C7927BBB8}" destId="{AA1C7CBD-E0E1-45EC-AD6D-E110B72510E0}" srcOrd="0" destOrd="0" presId="urn:microsoft.com/office/officeart/2008/layout/HalfCircleOrganizationChart"/>
    <dgm:cxn modelId="{1AD9871F-348F-F947-A0F0-58886F1FCF0E}" type="presParOf" srcId="{E3DD92CB-EC27-469A-8907-E15C7927BBB8}" destId="{C72EF6DC-6B1B-48CC-8070-4DA3D093AF0D}" srcOrd="1" destOrd="0" presId="urn:microsoft.com/office/officeart/2008/layout/HalfCircleOrganizationChart"/>
    <dgm:cxn modelId="{2781CA67-5E12-354E-ACA1-0AC71762C213}" type="presParOf" srcId="{C72EF6DC-6B1B-48CC-8070-4DA3D093AF0D}" destId="{DF6D633A-2618-46D7-9C79-6141BC5ECDA5}" srcOrd="0" destOrd="0" presId="urn:microsoft.com/office/officeart/2008/layout/HalfCircleOrganizationChart"/>
    <dgm:cxn modelId="{A0348BBC-A2E8-4843-9038-29DFF54CE14E}" type="presParOf" srcId="{DF6D633A-2618-46D7-9C79-6141BC5ECDA5}" destId="{949ED661-D836-43AA-84F4-DF412DA64C0F}" srcOrd="0" destOrd="0" presId="urn:microsoft.com/office/officeart/2008/layout/HalfCircleOrganizationChart"/>
    <dgm:cxn modelId="{9B58C703-D7B6-564C-9964-6224C11307B9}" type="presParOf" srcId="{DF6D633A-2618-46D7-9C79-6141BC5ECDA5}" destId="{F52BCB33-6654-4628-9B90-00FA88DAA244}" srcOrd="1" destOrd="0" presId="urn:microsoft.com/office/officeart/2008/layout/HalfCircleOrganizationChart"/>
    <dgm:cxn modelId="{050DBAA8-8C53-E74E-8B6B-E9B6A247D72A}" type="presParOf" srcId="{DF6D633A-2618-46D7-9C79-6141BC5ECDA5}" destId="{9A8924AA-AB51-4CC8-BA01-6F59140C867E}" srcOrd="2" destOrd="0" presId="urn:microsoft.com/office/officeart/2008/layout/HalfCircleOrganizationChart"/>
    <dgm:cxn modelId="{6240570F-12C2-374F-BC74-CD84D1BA6195}" type="presParOf" srcId="{DF6D633A-2618-46D7-9C79-6141BC5ECDA5}" destId="{3FB4F24D-FA68-4619-A065-B3056C69B283}" srcOrd="3" destOrd="0" presId="urn:microsoft.com/office/officeart/2008/layout/HalfCircleOrganizationChart"/>
    <dgm:cxn modelId="{5FB81DEC-D85C-9C40-9892-D5FB0E76FAF7}" type="presParOf" srcId="{C72EF6DC-6B1B-48CC-8070-4DA3D093AF0D}" destId="{3665D634-5AE4-426D-9BF7-9F89A24D3BD2}" srcOrd="1" destOrd="0" presId="urn:microsoft.com/office/officeart/2008/layout/HalfCircleOrganizationChart"/>
    <dgm:cxn modelId="{DA2D71F6-8305-7749-9EA5-3924E09E7E89}" type="presParOf" srcId="{C72EF6DC-6B1B-48CC-8070-4DA3D093AF0D}" destId="{AA2EBFA5-EAB7-48EA-A3A6-FAA9649321AD}" srcOrd="2" destOrd="0" presId="urn:microsoft.com/office/officeart/2008/layout/HalfCircleOrganizationChart"/>
    <dgm:cxn modelId="{76385969-A027-E34F-9242-822534749D92}" type="presParOf" srcId="{E3DD92CB-EC27-469A-8907-E15C7927BBB8}" destId="{EDC1BBB6-FB5F-447A-9643-81DF243F1924}" srcOrd="2" destOrd="0" presId="urn:microsoft.com/office/officeart/2008/layout/HalfCircleOrganizationChart"/>
    <dgm:cxn modelId="{5D3ED1EB-F013-604C-BE97-3886BD90942E}" type="presParOf" srcId="{E3DD92CB-EC27-469A-8907-E15C7927BBB8}" destId="{598FED0B-C068-4CD7-A766-042D43D3D3A8}" srcOrd="3" destOrd="0" presId="urn:microsoft.com/office/officeart/2008/layout/HalfCircleOrganizationChart"/>
    <dgm:cxn modelId="{B2AA93D2-F3D0-4442-8BC1-76904EAB3CA7}" type="presParOf" srcId="{598FED0B-C068-4CD7-A766-042D43D3D3A8}" destId="{6EC35B05-3AB5-4542-BEBD-40898616459C}" srcOrd="0" destOrd="0" presId="urn:microsoft.com/office/officeart/2008/layout/HalfCircleOrganizationChart"/>
    <dgm:cxn modelId="{4A9D6990-DA95-1A4E-B29C-641953B1A3C3}" type="presParOf" srcId="{6EC35B05-3AB5-4542-BEBD-40898616459C}" destId="{FC9B5433-5416-4212-9E2C-1AF45F3EA4F9}" srcOrd="0" destOrd="0" presId="urn:microsoft.com/office/officeart/2008/layout/HalfCircleOrganizationChart"/>
    <dgm:cxn modelId="{B2C935D8-17E0-BA4E-89FD-F2BCAA4318D6}" type="presParOf" srcId="{6EC35B05-3AB5-4542-BEBD-40898616459C}" destId="{D50ABBC0-AFE0-4509-97E1-324F13DF17C3}" srcOrd="1" destOrd="0" presId="urn:microsoft.com/office/officeart/2008/layout/HalfCircleOrganizationChart"/>
    <dgm:cxn modelId="{354C569D-72DC-864C-BADD-AB394C72D30A}" type="presParOf" srcId="{6EC35B05-3AB5-4542-BEBD-40898616459C}" destId="{0B215137-77CD-488C-8CB6-3088D47C7CD7}" srcOrd="2" destOrd="0" presId="urn:microsoft.com/office/officeart/2008/layout/HalfCircleOrganizationChart"/>
    <dgm:cxn modelId="{F10FAEA1-7EBE-A24D-BA5D-B92C720C1232}" type="presParOf" srcId="{6EC35B05-3AB5-4542-BEBD-40898616459C}" destId="{D06E03AC-8653-4FA6-898B-93E834CB8852}" srcOrd="3" destOrd="0" presId="urn:microsoft.com/office/officeart/2008/layout/HalfCircleOrganizationChart"/>
    <dgm:cxn modelId="{089FC4F0-E7A9-4546-8B07-4292C02732BB}" type="presParOf" srcId="{598FED0B-C068-4CD7-A766-042D43D3D3A8}" destId="{D1258E20-8460-4476-9433-8B436C742F28}" srcOrd="1" destOrd="0" presId="urn:microsoft.com/office/officeart/2008/layout/HalfCircleOrganizationChart"/>
    <dgm:cxn modelId="{7CEADF3C-4BA9-A149-8722-A00918455397}" type="presParOf" srcId="{598FED0B-C068-4CD7-A766-042D43D3D3A8}" destId="{653FBE46-62F8-4B37-9F79-1E369DE205AF}" srcOrd="2" destOrd="0" presId="urn:microsoft.com/office/officeart/2008/layout/HalfCircleOrganizationChart"/>
    <dgm:cxn modelId="{4EC01545-26EB-9F40-AD5A-7D7B1F951330}" type="presParOf" srcId="{C01337EB-63EB-470B-8BF8-3666C549D4C7}" destId="{C053B1FD-CF6B-457B-B644-73C76BEBE1B4}" srcOrd="2" destOrd="0" presId="urn:microsoft.com/office/officeart/2008/layout/HalfCircleOrganizationChart"/>
    <dgm:cxn modelId="{D8B354EC-DF9D-4540-B169-3B6D35653C10}" type="presParOf" srcId="{C01337EB-63EB-470B-8BF8-3666C549D4C7}" destId="{72F7703D-61D4-4F70-B0B3-0D4503440435}" srcOrd="3" destOrd="0" presId="urn:microsoft.com/office/officeart/2008/layout/HalfCircleOrganizationChart"/>
    <dgm:cxn modelId="{9B39239A-7E64-3F43-8D38-AC612FC7CA36}" type="presParOf" srcId="{72F7703D-61D4-4F70-B0B3-0D4503440435}" destId="{F53BDDCA-BE5E-44E0-8928-758E9D0C2D3B}" srcOrd="0" destOrd="0" presId="urn:microsoft.com/office/officeart/2008/layout/HalfCircleOrganizationChart"/>
    <dgm:cxn modelId="{B5F2118D-BBCF-DD48-B7C7-FB22DF2F85C2}" type="presParOf" srcId="{F53BDDCA-BE5E-44E0-8928-758E9D0C2D3B}" destId="{C5C6C8A3-BF31-418E-B5AC-919D28E2F26D}" srcOrd="0" destOrd="0" presId="urn:microsoft.com/office/officeart/2008/layout/HalfCircleOrganizationChart"/>
    <dgm:cxn modelId="{1B0DB262-5A59-D24C-86C4-850F10CA3678}" type="presParOf" srcId="{F53BDDCA-BE5E-44E0-8928-758E9D0C2D3B}" destId="{52AA157A-5CAB-45FC-A594-BEF36278D5A7}" srcOrd="1" destOrd="0" presId="urn:microsoft.com/office/officeart/2008/layout/HalfCircleOrganizationChart"/>
    <dgm:cxn modelId="{8ADA0A67-46D7-CC47-B247-197B4569E642}" type="presParOf" srcId="{F53BDDCA-BE5E-44E0-8928-758E9D0C2D3B}" destId="{0745462A-AD4E-43AE-81ED-075843952312}" srcOrd="2" destOrd="0" presId="urn:microsoft.com/office/officeart/2008/layout/HalfCircleOrganizationChart"/>
    <dgm:cxn modelId="{7076269E-DD3E-7F4D-B8F4-76B757E60FE4}" type="presParOf" srcId="{F53BDDCA-BE5E-44E0-8928-758E9D0C2D3B}" destId="{B1194AC2-8537-4A51-AD03-50F9CFA7E13F}" srcOrd="3" destOrd="0" presId="urn:microsoft.com/office/officeart/2008/layout/HalfCircleOrganizationChart"/>
    <dgm:cxn modelId="{D59B292E-5C7C-C648-9C6B-604C7B4B7112}" type="presParOf" srcId="{72F7703D-61D4-4F70-B0B3-0D4503440435}" destId="{DCC17243-A836-4BFD-9B0C-DC5375CD8927}" srcOrd="1" destOrd="0" presId="urn:microsoft.com/office/officeart/2008/layout/HalfCircleOrganizationChart"/>
    <dgm:cxn modelId="{ABCE1DB7-122B-E644-AABA-E449C3C812BA}" type="presParOf" srcId="{72F7703D-61D4-4F70-B0B3-0D4503440435}" destId="{1BF3F292-D077-4792-B327-C7F945633A0F}" srcOrd="2" destOrd="0" presId="urn:microsoft.com/office/officeart/2008/layout/HalfCircleOrganizationChart"/>
    <dgm:cxn modelId="{5ADB7771-1319-1849-9F45-F342BF600F05}" type="presParOf" srcId="{1BF3F292-D077-4792-B327-C7F945633A0F}" destId="{87E60C7A-FD66-4C7B-8F15-164353218967}" srcOrd="0" destOrd="0" presId="urn:microsoft.com/office/officeart/2008/layout/HalfCircleOrganizationChart"/>
    <dgm:cxn modelId="{B5739ED0-A33B-D945-989F-C807C3934F41}" type="presParOf" srcId="{1BF3F292-D077-4792-B327-C7F945633A0F}" destId="{FB64D3AA-D7CC-4AB6-A60E-2DA1486E6836}" srcOrd="1" destOrd="0" presId="urn:microsoft.com/office/officeart/2008/layout/HalfCircleOrganizationChart"/>
    <dgm:cxn modelId="{D4827CEF-C3BE-874D-8C23-959433E5BC61}" type="presParOf" srcId="{FB64D3AA-D7CC-4AB6-A60E-2DA1486E6836}" destId="{FA0F2CF0-95BD-442E-9E2D-E6BC9523ADDE}" srcOrd="0" destOrd="0" presId="urn:microsoft.com/office/officeart/2008/layout/HalfCircleOrganizationChart"/>
    <dgm:cxn modelId="{BD68D1D7-2B48-6948-A804-AD192961DBFE}" type="presParOf" srcId="{FA0F2CF0-95BD-442E-9E2D-E6BC9523ADDE}" destId="{F0F33203-3A75-4A20-A667-F9E1DCAC9A7C}" srcOrd="0" destOrd="0" presId="urn:microsoft.com/office/officeart/2008/layout/HalfCircleOrganizationChart"/>
    <dgm:cxn modelId="{1722B47E-7F80-7B46-B434-54EC9904AB70}" type="presParOf" srcId="{FA0F2CF0-95BD-442E-9E2D-E6BC9523ADDE}" destId="{F8ACDF5C-E53B-4917-9C92-A11C743CAF98}" srcOrd="1" destOrd="0" presId="urn:microsoft.com/office/officeart/2008/layout/HalfCircleOrganizationChart"/>
    <dgm:cxn modelId="{F5713C79-5CAA-1646-8CAF-EF4DC314063A}" type="presParOf" srcId="{FA0F2CF0-95BD-442E-9E2D-E6BC9523ADDE}" destId="{9474A51E-A534-4D6C-9B64-7425FA4C8189}" srcOrd="2" destOrd="0" presId="urn:microsoft.com/office/officeart/2008/layout/HalfCircleOrganizationChart"/>
    <dgm:cxn modelId="{4E7A6185-4ABE-C846-B70E-9CD931FCBBB2}" type="presParOf" srcId="{FA0F2CF0-95BD-442E-9E2D-E6BC9523ADDE}" destId="{60006256-70B9-4651-AE37-9B8B2216AD1D}" srcOrd="3" destOrd="0" presId="urn:microsoft.com/office/officeart/2008/layout/HalfCircleOrganizationChart"/>
    <dgm:cxn modelId="{831BF511-F769-A948-9B3C-7F069F0A7700}" type="presParOf" srcId="{FB64D3AA-D7CC-4AB6-A60E-2DA1486E6836}" destId="{53B7C794-2034-4B7B-9F70-5CF0BCD27D41}" srcOrd="1" destOrd="0" presId="urn:microsoft.com/office/officeart/2008/layout/HalfCircleOrganizationChart"/>
    <dgm:cxn modelId="{BA4EC0F8-F4FB-BF48-99FA-F6979D67CCFC}" type="presParOf" srcId="{FB64D3AA-D7CC-4AB6-A60E-2DA1486E6836}" destId="{A55291DD-B77F-489B-94A0-C3FBC9514747}" srcOrd="2" destOrd="0" presId="urn:microsoft.com/office/officeart/2008/layout/HalfCircleOrganizationChart"/>
    <dgm:cxn modelId="{12A264D3-CC7E-CE48-82D0-2A2545D3418C}" type="presParOf" srcId="{1BF3F292-D077-4792-B327-C7F945633A0F}" destId="{07591270-0675-4330-BB8E-400D2839664E}" srcOrd="2" destOrd="0" presId="urn:microsoft.com/office/officeart/2008/layout/HalfCircleOrganizationChart"/>
    <dgm:cxn modelId="{48A2C8E6-93EE-1E4F-9AF7-52B5707DAF93}" type="presParOf" srcId="{1BF3F292-D077-4792-B327-C7F945633A0F}" destId="{EADDABF0-36B3-4CA8-8D14-D475B3315844}" srcOrd="3" destOrd="0" presId="urn:microsoft.com/office/officeart/2008/layout/HalfCircleOrganizationChart"/>
    <dgm:cxn modelId="{66C0E27E-5A12-7C40-8F97-63B07EFB4A5E}" type="presParOf" srcId="{EADDABF0-36B3-4CA8-8D14-D475B3315844}" destId="{FFE8148A-DCF7-4C72-B0A8-938DDE3437D6}" srcOrd="0" destOrd="0" presId="urn:microsoft.com/office/officeart/2008/layout/HalfCircleOrganizationChart"/>
    <dgm:cxn modelId="{FD38C820-C08F-884A-AEC4-CBB3D3145892}" type="presParOf" srcId="{FFE8148A-DCF7-4C72-B0A8-938DDE3437D6}" destId="{0B6424D5-B237-4E11-BB57-297A8C9444CD}" srcOrd="0" destOrd="0" presId="urn:microsoft.com/office/officeart/2008/layout/HalfCircleOrganizationChart"/>
    <dgm:cxn modelId="{8113A10D-D293-724D-A650-78971347D883}" type="presParOf" srcId="{FFE8148A-DCF7-4C72-B0A8-938DDE3437D6}" destId="{8B9F5C80-94FF-4024-81E2-F08140D459D6}" srcOrd="1" destOrd="0" presId="urn:microsoft.com/office/officeart/2008/layout/HalfCircleOrganizationChart"/>
    <dgm:cxn modelId="{F1491CB9-D8CC-F44D-BE92-F7A8A38B8E40}" type="presParOf" srcId="{FFE8148A-DCF7-4C72-B0A8-938DDE3437D6}" destId="{AD03799C-0154-417D-9A8B-5D6AA7BEF3B9}" srcOrd="2" destOrd="0" presId="urn:microsoft.com/office/officeart/2008/layout/HalfCircleOrganizationChart"/>
    <dgm:cxn modelId="{45126501-35A3-9D49-A00C-CF2B597445F0}" type="presParOf" srcId="{FFE8148A-DCF7-4C72-B0A8-938DDE3437D6}" destId="{51C867A4-3A01-4188-8F10-E0AF5BEE3445}" srcOrd="3" destOrd="0" presId="urn:microsoft.com/office/officeart/2008/layout/HalfCircleOrganizationChart"/>
    <dgm:cxn modelId="{F2A2BE85-6AE6-7642-A60F-8FAD04FC8BBC}" type="presParOf" srcId="{EADDABF0-36B3-4CA8-8D14-D475B3315844}" destId="{AD0E60D4-B367-4722-9216-E876D7419FC6}" srcOrd="1" destOrd="0" presId="urn:microsoft.com/office/officeart/2008/layout/HalfCircleOrganizationChart"/>
    <dgm:cxn modelId="{91534BF5-5D0C-4246-ADAC-D7A729E770CB}"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558CA79E-CBC6-3145-8803-02C6F9A036C6}" type="presOf" srcId="{B2934E98-411A-4F4D-8CFC-63A44015466F}" destId="{FC9B5433-5416-4212-9E2C-1AF45F3EA4F9}"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56CB09A4-7E39-5D4B-9BB0-97B5E9C132C0}" type="presOf" srcId="{80985F35-8DFB-40D8-97B1-4A9B0B2EF726}" destId="{3FB4F24D-FA68-4619-A065-B3056C69B283}" srcOrd="1" destOrd="0" presId="urn:microsoft.com/office/officeart/2008/layout/HalfCircleOrganizationChart"/>
    <dgm:cxn modelId="{336BFFDB-E009-B643-A57D-20947DACDC3C}" type="presOf" srcId="{4EAE6EED-F01E-4537-B2D1-1BEC00C95E2F}" destId="{F0F33203-3A75-4A20-A667-F9E1DCAC9A7C}" srcOrd="0" destOrd="0" presId="urn:microsoft.com/office/officeart/2008/layout/HalfCircleOrganizationChart"/>
    <dgm:cxn modelId="{572133F7-CF52-6D48-8B2E-632D84511970}" type="presOf" srcId="{F768C518-2F94-4F4C-8F47-052A22C0A188}" destId="{9DFEC2C9-0B10-4340-9713-22C09940E6C9}"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4AE10B0F-3043-304B-A3B3-AFECAA652924}" type="presOf" srcId="{4FF2CB05-574E-41A7-8C2C-9FBF26C2FA69}" destId="{51C867A4-3A01-4188-8F10-E0AF5BEE3445}" srcOrd="1" destOrd="0" presId="urn:microsoft.com/office/officeart/2008/layout/HalfCircleOrganizationChart"/>
    <dgm:cxn modelId="{D4DD75C4-47BC-CB46-BCF1-62850A259875}" type="presOf" srcId="{A3395B9B-0640-45C6-B782-5C4C9C7594DD}" destId="{07591270-0675-4330-BB8E-400D2839664E}" srcOrd="0" destOrd="0" presId="urn:microsoft.com/office/officeart/2008/layout/HalfCircleOrganizationChart"/>
    <dgm:cxn modelId="{D3EB8BC9-9081-A640-8D34-9FBF11B6DDDC}" type="presOf" srcId="{F768C518-2F94-4F4C-8F47-052A22C0A188}" destId="{FDE08595-37A6-4276-AEA1-8ED1E96E8D69}" srcOrd="0" destOrd="0" presId="urn:microsoft.com/office/officeart/2008/layout/HalfCircleOrganizationChart"/>
    <dgm:cxn modelId="{1DD3B3B5-D600-8F4D-9A98-54D7B9A6DD1B}" type="presOf" srcId="{ADA77309-E423-4CA1-B294-68E5A0FC8132}" destId="{B1194AC2-8537-4A51-AD03-50F9CFA7E13F}" srcOrd="1" destOrd="0" presId="urn:microsoft.com/office/officeart/2008/layout/HalfCircleOrganizationChart"/>
    <dgm:cxn modelId="{3E400348-0061-3F41-B403-F0ACD7EBF5FB}" type="presOf" srcId="{80985F35-8DFB-40D8-97B1-4A9B0B2EF726}" destId="{949ED661-D836-43AA-84F4-DF412DA64C0F}" srcOrd="0" destOrd="0" presId="urn:microsoft.com/office/officeart/2008/layout/HalfCircleOrganizationChart"/>
    <dgm:cxn modelId="{E6F7AB4E-8D91-8845-A09D-C6AD0B01F0EC}" type="presOf" srcId="{A3C28B53-EF41-4AB9-BD16-89BEEEA432E7}" destId="{73C58101-949D-4F4F-A19F-C93B75F3E3EF}"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6460A354-D941-4A90-B631-8AC0F92A0986}" srcId="{C66200F9-00EA-4B9A-90C5-0EBC1231DC37}" destId="{F768C518-2F94-4F4C-8F47-052A22C0A188}" srcOrd="0" destOrd="0" parTransId="{7336E592-CB46-4A0D-AEE8-88770A484E86}" sibTransId="{15849825-9289-470A-871C-C5329F8EEF80}"/>
    <dgm:cxn modelId="{7EA611FF-2A40-43B2-9C0C-380536CF6669}" srcId="{A3C28B53-EF41-4AB9-BD16-89BEEEA432E7}" destId="{C66200F9-00EA-4B9A-90C5-0EBC1231DC37}" srcOrd="0" destOrd="0" parTransId="{D9E2A917-7A83-4C52-814E-975B62BD19B4}" sibTransId="{5205B48D-F0DB-473E-9486-008AF1D1AF35}"/>
    <dgm:cxn modelId="{C63B481A-B996-9744-B899-9665595DCF3C}" type="presOf" srcId="{7336E592-CB46-4A0D-AEE8-88770A484E86}" destId="{94A88330-2157-4D33-A568-5340F9D3725D}" srcOrd="0" destOrd="0" presId="urn:microsoft.com/office/officeart/2008/layout/HalfCircleOrganizationChart"/>
    <dgm:cxn modelId="{BDBB77F7-49C6-0444-AA5D-A877F8A6794B}" type="presOf" srcId="{C66200F9-00EA-4B9A-90C5-0EBC1231DC37}" destId="{890419D6-72CD-43E4-966F-AFFDD7AEFB00}"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D7702ECB-4154-3F42-A142-0C5AC81D7153}" type="presOf" srcId="{1DE07FFA-7184-4963-BF4D-BC325978B4DB}" destId="{87E60C7A-FD66-4C7B-8F15-164353218967}" srcOrd="0" destOrd="0" presId="urn:microsoft.com/office/officeart/2008/layout/HalfCircleOrganizationChart"/>
    <dgm:cxn modelId="{39B99426-1915-9A4E-85B1-9E132E828CE6}" type="presOf" srcId="{DDB7C27F-16ED-4387-A747-FD4EFA3563E2}" destId="{C053B1FD-CF6B-457B-B644-73C76BEBE1B4}" srcOrd="0" destOrd="0" presId="urn:microsoft.com/office/officeart/2008/layout/HalfCircleOrganizationChart"/>
    <dgm:cxn modelId="{A9B9CF7B-DDB8-AE48-BB59-2234A33E11A6}" type="presOf" srcId="{4FF2CB05-574E-41A7-8C2C-9FBF26C2FA69}" destId="{0B6424D5-B237-4E11-BB57-297A8C9444CD}" srcOrd="0" destOrd="0" presId="urn:microsoft.com/office/officeart/2008/layout/HalfCircleOrganizationChart"/>
    <dgm:cxn modelId="{4D148304-BF0D-4C48-A4F2-7EC24DC793D9}" type="presOf" srcId="{C66200F9-00EA-4B9A-90C5-0EBC1231DC37}" destId="{257C9F67-6B91-460C-A768-DB9801B35201}" srcOrd="0" destOrd="0" presId="urn:microsoft.com/office/officeart/2008/layout/HalfCircleOrganizationChart"/>
    <dgm:cxn modelId="{5BA413F3-6F29-F844-96A0-DA31B4AA5EED}" type="presOf" srcId="{92CCE389-5322-453A-BF33-8D08AC95525C}" destId="{EDC1BBB6-FB5F-447A-9643-81DF243F1924}" srcOrd="0" destOrd="0" presId="urn:microsoft.com/office/officeart/2008/layout/HalfCircleOrganizationChart"/>
    <dgm:cxn modelId="{E0A1038E-D566-C24F-9D63-2FDDB21F2488}" type="presOf" srcId="{E22287A4-6258-41F3-9E58-6DD03BE7B84E}" destId="{AA1C7CBD-E0E1-45EC-AD6D-E110B72510E0}" srcOrd="0" destOrd="0" presId="urn:microsoft.com/office/officeart/2008/layout/HalfCircleOrganizationChart"/>
    <dgm:cxn modelId="{577DD551-C2BD-A84F-9C30-F56A735CE5E6}" type="presOf" srcId="{B2934E98-411A-4F4D-8CFC-63A44015466F}" destId="{D06E03AC-8653-4FA6-898B-93E834CB8852}" srcOrd="1" destOrd="0" presId="urn:microsoft.com/office/officeart/2008/layout/HalfCircleOrganizationChart"/>
    <dgm:cxn modelId="{DF213456-73E6-CB4C-81E2-8C1AB0360A94}" type="presOf" srcId="{ADA77309-E423-4CA1-B294-68E5A0FC8132}" destId="{C5C6C8A3-BF31-418E-B5AC-919D28E2F26D}" srcOrd="0" destOrd="0" presId="urn:microsoft.com/office/officeart/2008/layout/HalfCircleOrganizationChart"/>
    <dgm:cxn modelId="{BC3B0A70-8A1E-D349-B451-F92F11F51F2B}" type="presOf" srcId="{4EAE6EED-F01E-4537-B2D1-1BEC00C95E2F}" destId="{60006256-70B9-4651-AE37-9B8B2216AD1D}" srcOrd="1" destOrd="0" presId="urn:microsoft.com/office/officeart/2008/layout/HalfCircleOrganizationChart"/>
    <dgm:cxn modelId="{A1450F1A-966E-7E4A-A843-33221C2AFCEB}" type="presParOf" srcId="{73C58101-949D-4F4F-A19F-C93B75F3E3EF}" destId="{0F951AFE-F36A-4EC2-AD5C-513619F556D8}" srcOrd="0" destOrd="0" presId="urn:microsoft.com/office/officeart/2008/layout/HalfCircleOrganizationChart"/>
    <dgm:cxn modelId="{7F131E80-BEF7-9F48-8DF0-26A2C217CADA}" type="presParOf" srcId="{0F951AFE-F36A-4EC2-AD5C-513619F556D8}" destId="{52BB01C0-96F7-4058-BFED-032F0F42EF3A}" srcOrd="0" destOrd="0" presId="urn:microsoft.com/office/officeart/2008/layout/HalfCircleOrganizationChart"/>
    <dgm:cxn modelId="{FE96439F-C742-EB4E-921E-300412222AE8}" type="presParOf" srcId="{52BB01C0-96F7-4058-BFED-032F0F42EF3A}" destId="{257C9F67-6B91-460C-A768-DB9801B35201}" srcOrd="0" destOrd="0" presId="urn:microsoft.com/office/officeart/2008/layout/HalfCircleOrganizationChart"/>
    <dgm:cxn modelId="{9BD5D336-2938-E24E-83FC-66745E872E06}" type="presParOf" srcId="{52BB01C0-96F7-4058-BFED-032F0F42EF3A}" destId="{21A924E4-B7A3-4A4E-8AA7-FA9213F83ACC}" srcOrd="1" destOrd="0" presId="urn:microsoft.com/office/officeart/2008/layout/HalfCircleOrganizationChart"/>
    <dgm:cxn modelId="{EB9B4076-FF00-C448-A8A3-A2EDFB471D43}" type="presParOf" srcId="{52BB01C0-96F7-4058-BFED-032F0F42EF3A}" destId="{E1D1556B-8B52-43E5-B89F-FA308FC210BD}" srcOrd="2" destOrd="0" presId="urn:microsoft.com/office/officeart/2008/layout/HalfCircleOrganizationChart"/>
    <dgm:cxn modelId="{CB6030F4-E593-B942-A758-C1BD93BD1F1E}" type="presParOf" srcId="{52BB01C0-96F7-4058-BFED-032F0F42EF3A}" destId="{890419D6-72CD-43E4-966F-AFFDD7AEFB00}" srcOrd="3" destOrd="0" presId="urn:microsoft.com/office/officeart/2008/layout/HalfCircleOrganizationChart"/>
    <dgm:cxn modelId="{3FEFA6E7-6ED5-C342-A64A-C107B0B346BC}" type="presParOf" srcId="{0F951AFE-F36A-4EC2-AD5C-513619F556D8}" destId="{AB8FA6F2-81F3-4955-95A5-1271356C1996}" srcOrd="1" destOrd="0" presId="urn:microsoft.com/office/officeart/2008/layout/HalfCircleOrganizationChart"/>
    <dgm:cxn modelId="{FFD7AED4-EAB0-1043-8D22-9F749F8509B0}" type="presParOf" srcId="{0F951AFE-F36A-4EC2-AD5C-513619F556D8}" destId="{C01337EB-63EB-470B-8BF8-3666C549D4C7}" srcOrd="2" destOrd="0" presId="urn:microsoft.com/office/officeart/2008/layout/HalfCircleOrganizationChart"/>
    <dgm:cxn modelId="{5A7B19C6-0AD2-5648-8CD4-6DDA08537C8B}" type="presParOf" srcId="{C01337EB-63EB-470B-8BF8-3666C549D4C7}" destId="{94A88330-2157-4D33-A568-5340F9D3725D}" srcOrd="0" destOrd="0" presId="urn:microsoft.com/office/officeart/2008/layout/HalfCircleOrganizationChart"/>
    <dgm:cxn modelId="{13069F8A-0172-9346-BF6D-FEA8F52DD17A}" type="presParOf" srcId="{C01337EB-63EB-470B-8BF8-3666C549D4C7}" destId="{4FE0B53B-7064-40BA-BD18-1A93880D5711}" srcOrd="1" destOrd="0" presId="urn:microsoft.com/office/officeart/2008/layout/HalfCircleOrganizationChart"/>
    <dgm:cxn modelId="{A47847E6-BCB3-B241-8E82-3538858728D7}" type="presParOf" srcId="{4FE0B53B-7064-40BA-BD18-1A93880D5711}" destId="{A4FACE40-A1D0-4CB5-B824-C3C46587863C}" srcOrd="0" destOrd="0" presId="urn:microsoft.com/office/officeart/2008/layout/HalfCircleOrganizationChart"/>
    <dgm:cxn modelId="{B161EF11-BC18-584C-9EF9-3227F365415A}" type="presParOf" srcId="{A4FACE40-A1D0-4CB5-B824-C3C46587863C}" destId="{FDE08595-37A6-4276-AEA1-8ED1E96E8D69}" srcOrd="0" destOrd="0" presId="urn:microsoft.com/office/officeart/2008/layout/HalfCircleOrganizationChart"/>
    <dgm:cxn modelId="{F9A50B8F-3058-2E4E-B4A2-7B418C230927}" type="presParOf" srcId="{A4FACE40-A1D0-4CB5-B824-C3C46587863C}" destId="{AF02F4BE-05AC-462A-AAAE-B43DEB2D341E}" srcOrd="1" destOrd="0" presId="urn:microsoft.com/office/officeart/2008/layout/HalfCircleOrganizationChart"/>
    <dgm:cxn modelId="{1C062908-621D-AF4B-9D9F-BB2FA1DF2A6D}" type="presParOf" srcId="{A4FACE40-A1D0-4CB5-B824-C3C46587863C}" destId="{A13FC0A3-B980-4308-B8F1-F302892F554B}" srcOrd="2" destOrd="0" presId="urn:microsoft.com/office/officeart/2008/layout/HalfCircleOrganizationChart"/>
    <dgm:cxn modelId="{2571A508-1968-6345-AE81-5D01AA75E38A}" type="presParOf" srcId="{A4FACE40-A1D0-4CB5-B824-C3C46587863C}" destId="{9DFEC2C9-0B10-4340-9713-22C09940E6C9}" srcOrd="3" destOrd="0" presId="urn:microsoft.com/office/officeart/2008/layout/HalfCircleOrganizationChart"/>
    <dgm:cxn modelId="{C0E9306C-22F4-3E45-BF60-64EE1DD50595}" type="presParOf" srcId="{4FE0B53B-7064-40BA-BD18-1A93880D5711}" destId="{466E1FF1-89D0-4294-B45A-32C1CC614678}" srcOrd="1" destOrd="0" presId="urn:microsoft.com/office/officeart/2008/layout/HalfCircleOrganizationChart"/>
    <dgm:cxn modelId="{2F8CDCF0-37CE-9E4A-9DAD-0CDDF5EAF8BA}" type="presParOf" srcId="{4FE0B53B-7064-40BA-BD18-1A93880D5711}" destId="{E3DD92CB-EC27-469A-8907-E15C7927BBB8}" srcOrd="2" destOrd="0" presId="urn:microsoft.com/office/officeart/2008/layout/HalfCircleOrganizationChart"/>
    <dgm:cxn modelId="{43387C55-207C-8944-84DF-980F726A5CE4}" type="presParOf" srcId="{E3DD92CB-EC27-469A-8907-E15C7927BBB8}" destId="{AA1C7CBD-E0E1-45EC-AD6D-E110B72510E0}" srcOrd="0" destOrd="0" presId="urn:microsoft.com/office/officeart/2008/layout/HalfCircleOrganizationChart"/>
    <dgm:cxn modelId="{9FDD7F28-DFAF-EA40-82DA-5F16E70FD928}" type="presParOf" srcId="{E3DD92CB-EC27-469A-8907-E15C7927BBB8}" destId="{C72EF6DC-6B1B-48CC-8070-4DA3D093AF0D}" srcOrd="1" destOrd="0" presId="urn:microsoft.com/office/officeart/2008/layout/HalfCircleOrganizationChart"/>
    <dgm:cxn modelId="{1F851C61-53B1-0F49-9B13-71DC4E013BFB}" type="presParOf" srcId="{C72EF6DC-6B1B-48CC-8070-4DA3D093AF0D}" destId="{DF6D633A-2618-46D7-9C79-6141BC5ECDA5}" srcOrd="0" destOrd="0" presId="urn:microsoft.com/office/officeart/2008/layout/HalfCircleOrganizationChart"/>
    <dgm:cxn modelId="{6B719A80-1628-6743-BF9E-84E35F31A993}" type="presParOf" srcId="{DF6D633A-2618-46D7-9C79-6141BC5ECDA5}" destId="{949ED661-D836-43AA-84F4-DF412DA64C0F}" srcOrd="0" destOrd="0" presId="urn:microsoft.com/office/officeart/2008/layout/HalfCircleOrganizationChart"/>
    <dgm:cxn modelId="{FBE6460B-320F-3248-83A0-07C72015E45D}" type="presParOf" srcId="{DF6D633A-2618-46D7-9C79-6141BC5ECDA5}" destId="{F52BCB33-6654-4628-9B90-00FA88DAA244}" srcOrd="1" destOrd="0" presId="urn:microsoft.com/office/officeart/2008/layout/HalfCircleOrganizationChart"/>
    <dgm:cxn modelId="{4804E14C-59BF-EE4F-A078-D8743B127505}" type="presParOf" srcId="{DF6D633A-2618-46D7-9C79-6141BC5ECDA5}" destId="{9A8924AA-AB51-4CC8-BA01-6F59140C867E}" srcOrd="2" destOrd="0" presId="urn:microsoft.com/office/officeart/2008/layout/HalfCircleOrganizationChart"/>
    <dgm:cxn modelId="{D9BEBBF5-8B3C-F04D-9945-77F371BA43B8}" type="presParOf" srcId="{DF6D633A-2618-46D7-9C79-6141BC5ECDA5}" destId="{3FB4F24D-FA68-4619-A065-B3056C69B283}" srcOrd="3" destOrd="0" presId="urn:microsoft.com/office/officeart/2008/layout/HalfCircleOrganizationChart"/>
    <dgm:cxn modelId="{BE992624-0DB5-5A42-9783-08D9DEDAA567}" type="presParOf" srcId="{C72EF6DC-6B1B-48CC-8070-4DA3D093AF0D}" destId="{3665D634-5AE4-426D-9BF7-9F89A24D3BD2}" srcOrd="1" destOrd="0" presId="urn:microsoft.com/office/officeart/2008/layout/HalfCircleOrganizationChart"/>
    <dgm:cxn modelId="{78E2DDBF-7B15-DD46-A2B9-F2489DF1C4DB}" type="presParOf" srcId="{C72EF6DC-6B1B-48CC-8070-4DA3D093AF0D}" destId="{AA2EBFA5-EAB7-48EA-A3A6-FAA9649321AD}" srcOrd="2" destOrd="0" presId="urn:microsoft.com/office/officeart/2008/layout/HalfCircleOrganizationChart"/>
    <dgm:cxn modelId="{D615348D-DFEA-E548-96D8-EAE54EE844D0}" type="presParOf" srcId="{E3DD92CB-EC27-469A-8907-E15C7927BBB8}" destId="{EDC1BBB6-FB5F-447A-9643-81DF243F1924}" srcOrd="2" destOrd="0" presId="urn:microsoft.com/office/officeart/2008/layout/HalfCircleOrganizationChart"/>
    <dgm:cxn modelId="{E9DBD924-3D61-3B43-8122-5D8389A1316B}" type="presParOf" srcId="{E3DD92CB-EC27-469A-8907-E15C7927BBB8}" destId="{598FED0B-C068-4CD7-A766-042D43D3D3A8}" srcOrd="3" destOrd="0" presId="urn:microsoft.com/office/officeart/2008/layout/HalfCircleOrganizationChart"/>
    <dgm:cxn modelId="{B7E18E13-F81D-D345-A059-A40883AD5271}" type="presParOf" srcId="{598FED0B-C068-4CD7-A766-042D43D3D3A8}" destId="{6EC35B05-3AB5-4542-BEBD-40898616459C}" srcOrd="0" destOrd="0" presId="urn:microsoft.com/office/officeart/2008/layout/HalfCircleOrganizationChart"/>
    <dgm:cxn modelId="{19B716DA-6B1E-0043-98D6-CA866318217A}" type="presParOf" srcId="{6EC35B05-3AB5-4542-BEBD-40898616459C}" destId="{FC9B5433-5416-4212-9E2C-1AF45F3EA4F9}" srcOrd="0" destOrd="0" presId="urn:microsoft.com/office/officeart/2008/layout/HalfCircleOrganizationChart"/>
    <dgm:cxn modelId="{3EE0931C-0F19-0E4D-A9A7-18936DDA5F8E}" type="presParOf" srcId="{6EC35B05-3AB5-4542-BEBD-40898616459C}" destId="{D50ABBC0-AFE0-4509-97E1-324F13DF17C3}" srcOrd="1" destOrd="0" presId="urn:microsoft.com/office/officeart/2008/layout/HalfCircleOrganizationChart"/>
    <dgm:cxn modelId="{0EF5BFAA-415E-654D-AE82-64AF4817473B}" type="presParOf" srcId="{6EC35B05-3AB5-4542-BEBD-40898616459C}" destId="{0B215137-77CD-488C-8CB6-3088D47C7CD7}" srcOrd="2" destOrd="0" presId="urn:microsoft.com/office/officeart/2008/layout/HalfCircleOrganizationChart"/>
    <dgm:cxn modelId="{138C0869-FFFA-374F-A988-EECE112065EE}" type="presParOf" srcId="{6EC35B05-3AB5-4542-BEBD-40898616459C}" destId="{D06E03AC-8653-4FA6-898B-93E834CB8852}" srcOrd="3" destOrd="0" presId="urn:microsoft.com/office/officeart/2008/layout/HalfCircleOrganizationChart"/>
    <dgm:cxn modelId="{5043F0D2-0E1E-3546-AC8E-08C9A6085AFA}" type="presParOf" srcId="{598FED0B-C068-4CD7-A766-042D43D3D3A8}" destId="{D1258E20-8460-4476-9433-8B436C742F28}" srcOrd="1" destOrd="0" presId="urn:microsoft.com/office/officeart/2008/layout/HalfCircleOrganizationChart"/>
    <dgm:cxn modelId="{5B09BF3F-CD87-8B48-972B-BD44393A6888}" type="presParOf" srcId="{598FED0B-C068-4CD7-A766-042D43D3D3A8}" destId="{653FBE46-62F8-4B37-9F79-1E369DE205AF}" srcOrd="2" destOrd="0" presId="urn:microsoft.com/office/officeart/2008/layout/HalfCircleOrganizationChart"/>
    <dgm:cxn modelId="{F33C1FA9-8BFE-5440-9876-C87791743D25}" type="presParOf" srcId="{C01337EB-63EB-470B-8BF8-3666C549D4C7}" destId="{C053B1FD-CF6B-457B-B644-73C76BEBE1B4}" srcOrd="2" destOrd="0" presId="urn:microsoft.com/office/officeart/2008/layout/HalfCircleOrganizationChart"/>
    <dgm:cxn modelId="{116FDE83-C156-B44A-9FCC-91D3824DFB69}" type="presParOf" srcId="{C01337EB-63EB-470B-8BF8-3666C549D4C7}" destId="{72F7703D-61D4-4F70-B0B3-0D4503440435}" srcOrd="3" destOrd="0" presId="urn:microsoft.com/office/officeart/2008/layout/HalfCircleOrganizationChart"/>
    <dgm:cxn modelId="{9945F670-1C84-8D4B-B2A8-C4F004DDFD1D}" type="presParOf" srcId="{72F7703D-61D4-4F70-B0B3-0D4503440435}" destId="{F53BDDCA-BE5E-44E0-8928-758E9D0C2D3B}" srcOrd="0" destOrd="0" presId="urn:microsoft.com/office/officeart/2008/layout/HalfCircleOrganizationChart"/>
    <dgm:cxn modelId="{55A7838D-0296-AC47-A8F4-B435B9B87371}" type="presParOf" srcId="{F53BDDCA-BE5E-44E0-8928-758E9D0C2D3B}" destId="{C5C6C8A3-BF31-418E-B5AC-919D28E2F26D}" srcOrd="0" destOrd="0" presId="urn:microsoft.com/office/officeart/2008/layout/HalfCircleOrganizationChart"/>
    <dgm:cxn modelId="{8D6977AB-2B83-7248-93F4-CEFECE3C87C5}" type="presParOf" srcId="{F53BDDCA-BE5E-44E0-8928-758E9D0C2D3B}" destId="{52AA157A-5CAB-45FC-A594-BEF36278D5A7}" srcOrd="1" destOrd="0" presId="urn:microsoft.com/office/officeart/2008/layout/HalfCircleOrganizationChart"/>
    <dgm:cxn modelId="{44138DB7-12B2-C849-9EBD-9F82639762BA}" type="presParOf" srcId="{F53BDDCA-BE5E-44E0-8928-758E9D0C2D3B}" destId="{0745462A-AD4E-43AE-81ED-075843952312}" srcOrd="2" destOrd="0" presId="urn:microsoft.com/office/officeart/2008/layout/HalfCircleOrganizationChart"/>
    <dgm:cxn modelId="{35873E88-7B0A-FD43-82A2-B6889A14C8A0}" type="presParOf" srcId="{F53BDDCA-BE5E-44E0-8928-758E9D0C2D3B}" destId="{B1194AC2-8537-4A51-AD03-50F9CFA7E13F}" srcOrd="3" destOrd="0" presId="urn:microsoft.com/office/officeart/2008/layout/HalfCircleOrganizationChart"/>
    <dgm:cxn modelId="{39190333-618F-A948-A763-46AF638FEC02}" type="presParOf" srcId="{72F7703D-61D4-4F70-B0B3-0D4503440435}" destId="{DCC17243-A836-4BFD-9B0C-DC5375CD8927}" srcOrd="1" destOrd="0" presId="urn:microsoft.com/office/officeart/2008/layout/HalfCircleOrganizationChart"/>
    <dgm:cxn modelId="{8B3EC67A-8C5A-704F-98CC-47E3D0767938}" type="presParOf" srcId="{72F7703D-61D4-4F70-B0B3-0D4503440435}" destId="{1BF3F292-D077-4792-B327-C7F945633A0F}" srcOrd="2" destOrd="0" presId="urn:microsoft.com/office/officeart/2008/layout/HalfCircleOrganizationChart"/>
    <dgm:cxn modelId="{ED438E51-7E0D-284B-87DF-E64F17AAD98E}" type="presParOf" srcId="{1BF3F292-D077-4792-B327-C7F945633A0F}" destId="{87E60C7A-FD66-4C7B-8F15-164353218967}" srcOrd="0" destOrd="0" presId="urn:microsoft.com/office/officeart/2008/layout/HalfCircleOrganizationChart"/>
    <dgm:cxn modelId="{889724A2-A376-2643-84A8-DFF937972A7F}" type="presParOf" srcId="{1BF3F292-D077-4792-B327-C7F945633A0F}" destId="{FB64D3AA-D7CC-4AB6-A60E-2DA1486E6836}" srcOrd="1" destOrd="0" presId="urn:microsoft.com/office/officeart/2008/layout/HalfCircleOrganizationChart"/>
    <dgm:cxn modelId="{01F9DF15-3E76-5949-84C9-DE667A605442}" type="presParOf" srcId="{FB64D3AA-D7CC-4AB6-A60E-2DA1486E6836}" destId="{FA0F2CF0-95BD-442E-9E2D-E6BC9523ADDE}" srcOrd="0" destOrd="0" presId="urn:microsoft.com/office/officeart/2008/layout/HalfCircleOrganizationChart"/>
    <dgm:cxn modelId="{3E89E965-CE16-BB48-B821-6EAE43FFEB39}" type="presParOf" srcId="{FA0F2CF0-95BD-442E-9E2D-E6BC9523ADDE}" destId="{F0F33203-3A75-4A20-A667-F9E1DCAC9A7C}" srcOrd="0" destOrd="0" presId="urn:microsoft.com/office/officeart/2008/layout/HalfCircleOrganizationChart"/>
    <dgm:cxn modelId="{903AA303-80A0-3B44-AE6E-9DDAD378B190}" type="presParOf" srcId="{FA0F2CF0-95BD-442E-9E2D-E6BC9523ADDE}" destId="{F8ACDF5C-E53B-4917-9C92-A11C743CAF98}" srcOrd="1" destOrd="0" presId="urn:microsoft.com/office/officeart/2008/layout/HalfCircleOrganizationChart"/>
    <dgm:cxn modelId="{0A4BCD65-451A-8B49-9F14-A44528D345F3}" type="presParOf" srcId="{FA0F2CF0-95BD-442E-9E2D-E6BC9523ADDE}" destId="{9474A51E-A534-4D6C-9B64-7425FA4C8189}" srcOrd="2" destOrd="0" presId="urn:microsoft.com/office/officeart/2008/layout/HalfCircleOrganizationChart"/>
    <dgm:cxn modelId="{41D803BD-926C-E945-8328-3566460125FA}" type="presParOf" srcId="{FA0F2CF0-95BD-442E-9E2D-E6BC9523ADDE}" destId="{60006256-70B9-4651-AE37-9B8B2216AD1D}" srcOrd="3" destOrd="0" presId="urn:microsoft.com/office/officeart/2008/layout/HalfCircleOrganizationChart"/>
    <dgm:cxn modelId="{083D5A99-7B5D-EE4A-8B8C-A1D552BD2A38}" type="presParOf" srcId="{FB64D3AA-D7CC-4AB6-A60E-2DA1486E6836}" destId="{53B7C794-2034-4B7B-9F70-5CF0BCD27D41}" srcOrd="1" destOrd="0" presId="urn:microsoft.com/office/officeart/2008/layout/HalfCircleOrganizationChart"/>
    <dgm:cxn modelId="{808332A2-8C25-0941-A2FF-33CB01C30F97}" type="presParOf" srcId="{FB64D3AA-D7CC-4AB6-A60E-2DA1486E6836}" destId="{A55291DD-B77F-489B-94A0-C3FBC9514747}" srcOrd="2" destOrd="0" presId="urn:microsoft.com/office/officeart/2008/layout/HalfCircleOrganizationChart"/>
    <dgm:cxn modelId="{2BDCE188-BB58-FF4E-A3CD-2C156DB07318}" type="presParOf" srcId="{1BF3F292-D077-4792-B327-C7F945633A0F}" destId="{07591270-0675-4330-BB8E-400D2839664E}" srcOrd="2" destOrd="0" presId="urn:microsoft.com/office/officeart/2008/layout/HalfCircleOrganizationChart"/>
    <dgm:cxn modelId="{1F10C842-2817-BB4A-A0F2-D73EF0421F13}" type="presParOf" srcId="{1BF3F292-D077-4792-B327-C7F945633A0F}" destId="{EADDABF0-36B3-4CA8-8D14-D475B3315844}" srcOrd="3" destOrd="0" presId="urn:microsoft.com/office/officeart/2008/layout/HalfCircleOrganizationChart"/>
    <dgm:cxn modelId="{A11A4422-03F1-4E41-8AD0-7680B3909CF6}" type="presParOf" srcId="{EADDABF0-36B3-4CA8-8D14-D475B3315844}" destId="{FFE8148A-DCF7-4C72-B0A8-938DDE3437D6}" srcOrd="0" destOrd="0" presId="urn:microsoft.com/office/officeart/2008/layout/HalfCircleOrganizationChart"/>
    <dgm:cxn modelId="{11DB2D58-440C-2646-B8F0-E716658C6BB5}" type="presParOf" srcId="{FFE8148A-DCF7-4C72-B0A8-938DDE3437D6}" destId="{0B6424D5-B237-4E11-BB57-297A8C9444CD}" srcOrd="0" destOrd="0" presId="urn:microsoft.com/office/officeart/2008/layout/HalfCircleOrganizationChart"/>
    <dgm:cxn modelId="{D6CE5878-30EC-EC4C-81F0-3B8C956D23D3}" type="presParOf" srcId="{FFE8148A-DCF7-4C72-B0A8-938DDE3437D6}" destId="{8B9F5C80-94FF-4024-81E2-F08140D459D6}" srcOrd="1" destOrd="0" presId="urn:microsoft.com/office/officeart/2008/layout/HalfCircleOrganizationChart"/>
    <dgm:cxn modelId="{8E788B8C-3B59-4845-ACDF-1982799DBF53}" type="presParOf" srcId="{FFE8148A-DCF7-4C72-B0A8-938DDE3437D6}" destId="{AD03799C-0154-417D-9A8B-5D6AA7BEF3B9}" srcOrd="2" destOrd="0" presId="urn:microsoft.com/office/officeart/2008/layout/HalfCircleOrganizationChart"/>
    <dgm:cxn modelId="{A362337A-687A-3047-BC6D-B5015F3BDDE5}" type="presParOf" srcId="{FFE8148A-DCF7-4C72-B0A8-938DDE3437D6}" destId="{51C867A4-3A01-4188-8F10-E0AF5BEE3445}" srcOrd="3" destOrd="0" presId="urn:microsoft.com/office/officeart/2008/layout/HalfCircleOrganizationChart"/>
    <dgm:cxn modelId="{8A1B3D1E-633D-7B46-AA66-F6CB93BA0884}" type="presParOf" srcId="{EADDABF0-36B3-4CA8-8D14-D475B3315844}" destId="{AD0E60D4-B367-4722-9216-E876D7419FC6}" srcOrd="1" destOrd="0" presId="urn:microsoft.com/office/officeart/2008/layout/HalfCircleOrganizationChart"/>
    <dgm:cxn modelId="{A60644BD-6967-9344-A345-DBE4FD01C7D9}"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9ABFAE40-A856-3541-A85D-C59EACE7BF56}" type="presOf" srcId="{92CCE389-5322-453A-BF33-8D08AC95525C}" destId="{EDC1BBB6-FB5F-447A-9643-81DF243F1924}"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4EBDF0D2-6136-DF45-8C11-7004202A2D35}" type="presOf" srcId="{1DE07FFA-7184-4963-BF4D-BC325978B4DB}" destId="{87E60C7A-FD66-4C7B-8F15-164353218967}" srcOrd="0" destOrd="0" presId="urn:microsoft.com/office/officeart/2008/layout/HalfCircleOrganizationChart"/>
    <dgm:cxn modelId="{747E42F1-424D-2E46-8BFC-91EC2AB4F8AF}" type="presOf" srcId="{4FF2CB05-574E-41A7-8C2C-9FBF26C2FA69}" destId="{51C867A4-3A01-4188-8F10-E0AF5BEE3445}" srcOrd="1" destOrd="0" presId="urn:microsoft.com/office/officeart/2008/layout/HalfCircleOrganizationChart"/>
    <dgm:cxn modelId="{01E594FE-27F5-9F4C-8C75-573118695E36}" type="presOf" srcId="{E22287A4-6258-41F3-9E58-6DD03BE7B84E}" destId="{AA1C7CBD-E0E1-45EC-AD6D-E110B72510E0}" srcOrd="0" destOrd="0" presId="urn:microsoft.com/office/officeart/2008/layout/HalfCircleOrganizationChart"/>
    <dgm:cxn modelId="{2C511824-0351-004C-B6CF-AC22DDCE6FE2}" type="presOf" srcId="{C66200F9-00EA-4B9A-90C5-0EBC1231DC37}" destId="{257C9F67-6B91-460C-A768-DB9801B35201}"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BDAF2C14-78E7-6146-97B5-0F524F68B2DB}" type="presOf" srcId="{ADA77309-E423-4CA1-B294-68E5A0FC8132}" destId="{C5C6C8A3-BF31-418E-B5AC-919D28E2F26D}" srcOrd="0" destOrd="0" presId="urn:microsoft.com/office/officeart/2008/layout/HalfCircleOrganizationChart"/>
    <dgm:cxn modelId="{F380E0F4-0BE7-974F-BC1F-56BB9BC7641A}" type="presOf" srcId="{DDB7C27F-16ED-4387-A747-FD4EFA3563E2}" destId="{C053B1FD-CF6B-457B-B644-73C76BEBE1B4}" srcOrd="0" destOrd="0" presId="urn:microsoft.com/office/officeart/2008/layout/HalfCircleOrganizationChart"/>
    <dgm:cxn modelId="{7A0CF079-68BB-3A40-A540-5FCE89DF4E5C}" type="presOf" srcId="{F768C518-2F94-4F4C-8F47-052A22C0A188}" destId="{9DFEC2C9-0B10-4340-9713-22C09940E6C9}" srcOrd="1" destOrd="0" presId="urn:microsoft.com/office/officeart/2008/layout/HalfCircleOrganizationChart"/>
    <dgm:cxn modelId="{D95B6370-93B3-8E4A-A63C-58AC99F01655}" type="presOf" srcId="{A3395B9B-0640-45C6-B782-5C4C9C7594DD}" destId="{07591270-0675-4330-BB8E-400D2839664E}" srcOrd="0" destOrd="0" presId="urn:microsoft.com/office/officeart/2008/layout/HalfCircleOrganizationChart"/>
    <dgm:cxn modelId="{26AE297F-C537-A543-9A4A-4B736FC4CC46}" type="presOf" srcId="{4EAE6EED-F01E-4537-B2D1-1BEC00C95E2F}" destId="{60006256-70B9-4651-AE37-9B8B2216AD1D}" srcOrd="1" destOrd="0" presId="urn:microsoft.com/office/officeart/2008/layout/HalfCircleOrganizationChart"/>
    <dgm:cxn modelId="{34D95588-15FD-B24F-9807-946FF618BD57}" type="presOf" srcId="{A3C28B53-EF41-4AB9-BD16-89BEEEA432E7}" destId="{73C58101-949D-4F4F-A19F-C93B75F3E3EF}"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6460A354-D941-4A90-B631-8AC0F92A0986}" srcId="{C66200F9-00EA-4B9A-90C5-0EBC1231DC37}" destId="{F768C518-2F94-4F4C-8F47-052A22C0A188}" srcOrd="0" destOrd="0" parTransId="{7336E592-CB46-4A0D-AEE8-88770A484E86}" sibTransId="{15849825-9289-470A-871C-C5329F8EEF80}"/>
    <dgm:cxn modelId="{7EA611FF-2A40-43B2-9C0C-380536CF6669}" srcId="{A3C28B53-EF41-4AB9-BD16-89BEEEA432E7}" destId="{C66200F9-00EA-4B9A-90C5-0EBC1231DC37}" srcOrd="0" destOrd="0" parTransId="{D9E2A917-7A83-4C52-814E-975B62BD19B4}" sibTransId="{5205B48D-F0DB-473E-9486-008AF1D1AF35}"/>
    <dgm:cxn modelId="{A8396C98-CF7C-F741-B88F-82B93FEB5323}" type="presOf" srcId="{4FF2CB05-574E-41A7-8C2C-9FBF26C2FA69}" destId="{0B6424D5-B237-4E11-BB57-297A8C9444CD}" srcOrd="0" destOrd="0" presId="urn:microsoft.com/office/officeart/2008/layout/HalfCircleOrganizationChart"/>
    <dgm:cxn modelId="{71C913DB-A9BE-9D49-8FD5-A95069CD5218}" type="presOf" srcId="{F768C518-2F94-4F4C-8F47-052A22C0A188}" destId="{FDE08595-37A6-4276-AEA1-8ED1E96E8D69}" srcOrd="0" destOrd="0" presId="urn:microsoft.com/office/officeart/2008/layout/HalfCircleOrganizationChart"/>
    <dgm:cxn modelId="{F4286AF8-6E25-964E-B756-BEF2837F8806}" type="presOf" srcId="{4EAE6EED-F01E-4537-B2D1-1BEC00C95E2F}" destId="{F0F33203-3A75-4A20-A667-F9E1DCAC9A7C}" srcOrd="0" destOrd="0" presId="urn:microsoft.com/office/officeart/2008/layout/HalfCircleOrganizationChart"/>
    <dgm:cxn modelId="{63ABD522-814D-8145-ACD7-3F4D7A4B1FC7}" type="presOf" srcId="{B2934E98-411A-4F4D-8CFC-63A44015466F}" destId="{FC9B5433-5416-4212-9E2C-1AF45F3EA4F9}" srcOrd="0" destOrd="0" presId="urn:microsoft.com/office/officeart/2008/layout/HalfCircleOrganizationChart"/>
    <dgm:cxn modelId="{4345D85D-3FE3-7847-9084-EEFC0CBD9B5C}" type="presOf" srcId="{B2934E98-411A-4F4D-8CFC-63A44015466F}" destId="{D06E03AC-8653-4FA6-898B-93E834CB8852}"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3C004E3B-0252-2F4A-B78A-E54585EBBCE7}" type="presOf" srcId="{80985F35-8DFB-40D8-97B1-4A9B0B2EF726}" destId="{949ED661-D836-43AA-84F4-DF412DA64C0F}" srcOrd="0" destOrd="0" presId="urn:microsoft.com/office/officeart/2008/layout/HalfCircleOrganizationChart"/>
    <dgm:cxn modelId="{7B57E86A-7D3C-5847-84D7-484D502D734E}" type="presOf" srcId="{7336E592-CB46-4A0D-AEE8-88770A484E86}" destId="{94A88330-2157-4D33-A568-5340F9D3725D}" srcOrd="0" destOrd="0" presId="urn:microsoft.com/office/officeart/2008/layout/HalfCircleOrganizationChart"/>
    <dgm:cxn modelId="{69E16AC4-CA60-DB43-BD5A-AA626EA930D4}" type="presOf" srcId="{C66200F9-00EA-4B9A-90C5-0EBC1231DC37}" destId="{890419D6-72CD-43E4-966F-AFFDD7AEFB00}" srcOrd="1" destOrd="0" presId="urn:microsoft.com/office/officeart/2008/layout/HalfCircleOrganizationChart"/>
    <dgm:cxn modelId="{BD054EEE-6E38-F843-A0D1-B7EF3CBAD869}" type="presOf" srcId="{ADA77309-E423-4CA1-B294-68E5A0FC8132}" destId="{B1194AC2-8537-4A51-AD03-50F9CFA7E13F}" srcOrd="1" destOrd="0" presId="urn:microsoft.com/office/officeart/2008/layout/HalfCircleOrganizationChart"/>
    <dgm:cxn modelId="{D9783A48-FFCE-1B42-A6C1-A6BDF10B74E8}" type="presOf" srcId="{80985F35-8DFB-40D8-97B1-4A9B0B2EF726}" destId="{3FB4F24D-FA68-4619-A065-B3056C69B283}" srcOrd="1" destOrd="0" presId="urn:microsoft.com/office/officeart/2008/layout/HalfCircleOrganizationChart"/>
    <dgm:cxn modelId="{B2CE20ED-35A7-EE47-95A2-B3C73D1B7423}" type="presParOf" srcId="{73C58101-949D-4F4F-A19F-C93B75F3E3EF}" destId="{0F951AFE-F36A-4EC2-AD5C-513619F556D8}" srcOrd="0" destOrd="0" presId="urn:microsoft.com/office/officeart/2008/layout/HalfCircleOrganizationChart"/>
    <dgm:cxn modelId="{4E55D934-0895-7340-A2AB-763E4207EE02}" type="presParOf" srcId="{0F951AFE-F36A-4EC2-AD5C-513619F556D8}" destId="{52BB01C0-96F7-4058-BFED-032F0F42EF3A}" srcOrd="0" destOrd="0" presId="urn:microsoft.com/office/officeart/2008/layout/HalfCircleOrganizationChart"/>
    <dgm:cxn modelId="{C97E82BF-894C-E14A-A9C3-A61EF02EF13F}" type="presParOf" srcId="{52BB01C0-96F7-4058-BFED-032F0F42EF3A}" destId="{257C9F67-6B91-460C-A768-DB9801B35201}" srcOrd="0" destOrd="0" presId="urn:microsoft.com/office/officeart/2008/layout/HalfCircleOrganizationChart"/>
    <dgm:cxn modelId="{C163AA53-91D3-ED4D-B13F-7D1589B27865}" type="presParOf" srcId="{52BB01C0-96F7-4058-BFED-032F0F42EF3A}" destId="{21A924E4-B7A3-4A4E-8AA7-FA9213F83ACC}" srcOrd="1" destOrd="0" presId="urn:microsoft.com/office/officeart/2008/layout/HalfCircleOrganizationChart"/>
    <dgm:cxn modelId="{DB34244B-4F2F-C044-8C56-02C6FD854C64}" type="presParOf" srcId="{52BB01C0-96F7-4058-BFED-032F0F42EF3A}" destId="{E1D1556B-8B52-43E5-B89F-FA308FC210BD}" srcOrd="2" destOrd="0" presId="urn:microsoft.com/office/officeart/2008/layout/HalfCircleOrganizationChart"/>
    <dgm:cxn modelId="{A9C0F4AB-6FB7-DC48-8A98-ED9F77C83DB6}" type="presParOf" srcId="{52BB01C0-96F7-4058-BFED-032F0F42EF3A}" destId="{890419D6-72CD-43E4-966F-AFFDD7AEFB00}" srcOrd="3" destOrd="0" presId="urn:microsoft.com/office/officeart/2008/layout/HalfCircleOrganizationChart"/>
    <dgm:cxn modelId="{79A8173F-4F8A-8F4D-B1B8-43C58C41580C}" type="presParOf" srcId="{0F951AFE-F36A-4EC2-AD5C-513619F556D8}" destId="{AB8FA6F2-81F3-4955-95A5-1271356C1996}" srcOrd="1" destOrd="0" presId="urn:microsoft.com/office/officeart/2008/layout/HalfCircleOrganizationChart"/>
    <dgm:cxn modelId="{C49149AA-1EB4-D345-BFBB-B05C215B3D90}" type="presParOf" srcId="{0F951AFE-F36A-4EC2-AD5C-513619F556D8}" destId="{C01337EB-63EB-470B-8BF8-3666C549D4C7}" srcOrd="2" destOrd="0" presId="urn:microsoft.com/office/officeart/2008/layout/HalfCircleOrganizationChart"/>
    <dgm:cxn modelId="{70DFFD9C-8A15-624A-84A1-D00F2B26E9F7}" type="presParOf" srcId="{C01337EB-63EB-470B-8BF8-3666C549D4C7}" destId="{94A88330-2157-4D33-A568-5340F9D3725D}" srcOrd="0" destOrd="0" presId="urn:microsoft.com/office/officeart/2008/layout/HalfCircleOrganizationChart"/>
    <dgm:cxn modelId="{046A9127-E205-3E42-AB87-096CB820D901}" type="presParOf" srcId="{C01337EB-63EB-470B-8BF8-3666C549D4C7}" destId="{4FE0B53B-7064-40BA-BD18-1A93880D5711}" srcOrd="1" destOrd="0" presId="urn:microsoft.com/office/officeart/2008/layout/HalfCircleOrganizationChart"/>
    <dgm:cxn modelId="{D85B039D-77E1-2441-A2E2-79A6C80D6EBE}" type="presParOf" srcId="{4FE0B53B-7064-40BA-BD18-1A93880D5711}" destId="{A4FACE40-A1D0-4CB5-B824-C3C46587863C}" srcOrd="0" destOrd="0" presId="urn:microsoft.com/office/officeart/2008/layout/HalfCircleOrganizationChart"/>
    <dgm:cxn modelId="{6634A7D4-4A89-234B-9DB6-A0BC5637565C}" type="presParOf" srcId="{A4FACE40-A1D0-4CB5-B824-C3C46587863C}" destId="{FDE08595-37A6-4276-AEA1-8ED1E96E8D69}" srcOrd="0" destOrd="0" presId="urn:microsoft.com/office/officeart/2008/layout/HalfCircleOrganizationChart"/>
    <dgm:cxn modelId="{14A7CFFA-7B65-BF4A-9B1C-C29D54EC0664}" type="presParOf" srcId="{A4FACE40-A1D0-4CB5-B824-C3C46587863C}" destId="{AF02F4BE-05AC-462A-AAAE-B43DEB2D341E}" srcOrd="1" destOrd="0" presId="urn:microsoft.com/office/officeart/2008/layout/HalfCircleOrganizationChart"/>
    <dgm:cxn modelId="{C21D6DAD-C488-774F-8E24-E30AB86FAF2F}" type="presParOf" srcId="{A4FACE40-A1D0-4CB5-B824-C3C46587863C}" destId="{A13FC0A3-B980-4308-B8F1-F302892F554B}" srcOrd="2" destOrd="0" presId="urn:microsoft.com/office/officeart/2008/layout/HalfCircleOrganizationChart"/>
    <dgm:cxn modelId="{48C0EFFC-E8C3-124B-AD8B-0711D7A4655A}" type="presParOf" srcId="{A4FACE40-A1D0-4CB5-B824-C3C46587863C}" destId="{9DFEC2C9-0B10-4340-9713-22C09940E6C9}" srcOrd="3" destOrd="0" presId="urn:microsoft.com/office/officeart/2008/layout/HalfCircleOrganizationChart"/>
    <dgm:cxn modelId="{3EE2B07B-E45D-9647-8596-D8632F070589}" type="presParOf" srcId="{4FE0B53B-7064-40BA-BD18-1A93880D5711}" destId="{466E1FF1-89D0-4294-B45A-32C1CC614678}" srcOrd="1" destOrd="0" presId="urn:microsoft.com/office/officeart/2008/layout/HalfCircleOrganizationChart"/>
    <dgm:cxn modelId="{00ADD67D-A924-564F-B9F0-FF7350130E99}" type="presParOf" srcId="{4FE0B53B-7064-40BA-BD18-1A93880D5711}" destId="{E3DD92CB-EC27-469A-8907-E15C7927BBB8}" srcOrd="2" destOrd="0" presId="urn:microsoft.com/office/officeart/2008/layout/HalfCircleOrganizationChart"/>
    <dgm:cxn modelId="{3EA3F769-4044-E84C-B91C-5D904F3025C2}" type="presParOf" srcId="{E3DD92CB-EC27-469A-8907-E15C7927BBB8}" destId="{AA1C7CBD-E0E1-45EC-AD6D-E110B72510E0}" srcOrd="0" destOrd="0" presId="urn:microsoft.com/office/officeart/2008/layout/HalfCircleOrganizationChart"/>
    <dgm:cxn modelId="{F6461A99-BF0A-9140-B4F2-8528A39C5B12}" type="presParOf" srcId="{E3DD92CB-EC27-469A-8907-E15C7927BBB8}" destId="{C72EF6DC-6B1B-48CC-8070-4DA3D093AF0D}" srcOrd="1" destOrd="0" presId="urn:microsoft.com/office/officeart/2008/layout/HalfCircleOrganizationChart"/>
    <dgm:cxn modelId="{4FB0D11E-B5AF-CE4C-AF08-A2AE60BC93E1}" type="presParOf" srcId="{C72EF6DC-6B1B-48CC-8070-4DA3D093AF0D}" destId="{DF6D633A-2618-46D7-9C79-6141BC5ECDA5}" srcOrd="0" destOrd="0" presId="urn:microsoft.com/office/officeart/2008/layout/HalfCircleOrganizationChart"/>
    <dgm:cxn modelId="{A0B7BA04-06BE-5B41-B9E7-CED8EDAFE6DD}" type="presParOf" srcId="{DF6D633A-2618-46D7-9C79-6141BC5ECDA5}" destId="{949ED661-D836-43AA-84F4-DF412DA64C0F}" srcOrd="0" destOrd="0" presId="urn:microsoft.com/office/officeart/2008/layout/HalfCircleOrganizationChart"/>
    <dgm:cxn modelId="{3393992D-6641-484B-B4D3-75D13A5DF69D}" type="presParOf" srcId="{DF6D633A-2618-46D7-9C79-6141BC5ECDA5}" destId="{F52BCB33-6654-4628-9B90-00FA88DAA244}" srcOrd="1" destOrd="0" presId="urn:microsoft.com/office/officeart/2008/layout/HalfCircleOrganizationChart"/>
    <dgm:cxn modelId="{8EA36985-9FAE-5647-BB05-255C276B5972}" type="presParOf" srcId="{DF6D633A-2618-46D7-9C79-6141BC5ECDA5}" destId="{9A8924AA-AB51-4CC8-BA01-6F59140C867E}" srcOrd="2" destOrd="0" presId="urn:microsoft.com/office/officeart/2008/layout/HalfCircleOrganizationChart"/>
    <dgm:cxn modelId="{2239A033-281A-854D-93FE-ACE7607689CF}" type="presParOf" srcId="{DF6D633A-2618-46D7-9C79-6141BC5ECDA5}" destId="{3FB4F24D-FA68-4619-A065-B3056C69B283}" srcOrd="3" destOrd="0" presId="urn:microsoft.com/office/officeart/2008/layout/HalfCircleOrganizationChart"/>
    <dgm:cxn modelId="{04766221-0BC4-D041-BB1B-A1DC9DC2DACB}" type="presParOf" srcId="{C72EF6DC-6B1B-48CC-8070-4DA3D093AF0D}" destId="{3665D634-5AE4-426D-9BF7-9F89A24D3BD2}" srcOrd="1" destOrd="0" presId="urn:microsoft.com/office/officeart/2008/layout/HalfCircleOrganizationChart"/>
    <dgm:cxn modelId="{F7A1AF72-274C-9E41-9AEE-21FB953D57DC}" type="presParOf" srcId="{C72EF6DC-6B1B-48CC-8070-4DA3D093AF0D}" destId="{AA2EBFA5-EAB7-48EA-A3A6-FAA9649321AD}" srcOrd="2" destOrd="0" presId="urn:microsoft.com/office/officeart/2008/layout/HalfCircleOrganizationChart"/>
    <dgm:cxn modelId="{DDE08A14-FF0D-2C42-8183-CA4CCC912D94}" type="presParOf" srcId="{E3DD92CB-EC27-469A-8907-E15C7927BBB8}" destId="{EDC1BBB6-FB5F-447A-9643-81DF243F1924}" srcOrd="2" destOrd="0" presId="urn:microsoft.com/office/officeart/2008/layout/HalfCircleOrganizationChart"/>
    <dgm:cxn modelId="{98438081-2264-BE47-966B-7CCBC4D0172F}" type="presParOf" srcId="{E3DD92CB-EC27-469A-8907-E15C7927BBB8}" destId="{598FED0B-C068-4CD7-A766-042D43D3D3A8}" srcOrd="3" destOrd="0" presId="urn:microsoft.com/office/officeart/2008/layout/HalfCircleOrganizationChart"/>
    <dgm:cxn modelId="{921ABC5C-E70E-7C4C-B9CD-D2F74E89167B}" type="presParOf" srcId="{598FED0B-C068-4CD7-A766-042D43D3D3A8}" destId="{6EC35B05-3AB5-4542-BEBD-40898616459C}" srcOrd="0" destOrd="0" presId="urn:microsoft.com/office/officeart/2008/layout/HalfCircleOrganizationChart"/>
    <dgm:cxn modelId="{7FD705A8-AFB8-9543-9C5A-80C683A45E5D}" type="presParOf" srcId="{6EC35B05-3AB5-4542-BEBD-40898616459C}" destId="{FC9B5433-5416-4212-9E2C-1AF45F3EA4F9}" srcOrd="0" destOrd="0" presId="urn:microsoft.com/office/officeart/2008/layout/HalfCircleOrganizationChart"/>
    <dgm:cxn modelId="{BA5107C6-8898-DA4C-A106-A0EC91BDB5D0}" type="presParOf" srcId="{6EC35B05-3AB5-4542-BEBD-40898616459C}" destId="{D50ABBC0-AFE0-4509-97E1-324F13DF17C3}" srcOrd="1" destOrd="0" presId="urn:microsoft.com/office/officeart/2008/layout/HalfCircleOrganizationChart"/>
    <dgm:cxn modelId="{965928D4-54BD-C046-8755-DE76E23AB6A7}" type="presParOf" srcId="{6EC35B05-3AB5-4542-BEBD-40898616459C}" destId="{0B215137-77CD-488C-8CB6-3088D47C7CD7}" srcOrd="2" destOrd="0" presId="urn:microsoft.com/office/officeart/2008/layout/HalfCircleOrganizationChart"/>
    <dgm:cxn modelId="{25AA3C04-EA78-9A49-B2D0-B20313E3F97A}" type="presParOf" srcId="{6EC35B05-3AB5-4542-BEBD-40898616459C}" destId="{D06E03AC-8653-4FA6-898B-93E834CB8852}" srcOrd="3" destOrd="0" presId="urn:microsoft.com/office/officeart/2008/layout/HalfCircleOrganizationChart"/>
    <dgm:cxn modelId="{E3A39ED2-EC3D-F844-9115-AB96FB5AC382}" type="presParOf" srcId="{598FED0B-C068-4CD7-A766-042D43D3D3A8}" destId="{D1258E20-8460-4476-9433-8B436C742F28}" srcOrd="1" destOrd="0" presId="urn:microsoft.com/office/officeart/2008/layout/HalfCircleOrganizationChart"/>
    <dgm:cxn modelId="{ED388D43-D0E6-7842-BABA-B87E538AFC99}" type="presParOf" srcId="{598FED0B-C068-4CD7-A766-042D43D3D3A8}" destId="{653FBE46-62F8-4B37-9F79-1E369DE205AF}" srcOrd="2" destOrd="0" presId="urn:microsoft.com/office/officeart/2008/layout/HalfCircleOrganizationChart"/>
    <dgm:cxn modelId="{A98124ED-E46E-9047-A00E-9CE32C413A9B}" type="presParOf" srcId="{C01337EB-63EB-470B-8BF8-3666C549D4C7}" destId="{C053B1FD-CF6B-457B-B644-73C76BEBE1B4}" srcOrd="2" destOrd="0" presId="urn:microsoft.com/office/officeart/2008/layout/HalfCircleOrganizationChart"/>
    <dgm:cxn modelId="{A7DC2F66-AA40-9B41-A967-3120A666290C}" type="presParOf" srcId="{C01337EB-63EB-470B-8BF8-3666C549D4C7}" destId="{72F7703D-61D4-4F70-B0B3-0D4503440435}" srcOrd="3" destOrd="0" presId="urn:microsoft.com/office/officeart/2008/layout/HalfCircleOrganizationChart"/>
    <dgm:cxn modelId="{60DA69CD-C91F-CE4D-B890-06EF6E2A6960}" type="presParOf" srcId="{72F7703D-61D4-4F70-B0B3-0D4503440435}" destId="{F53BDDCA-BE5E-44E0-8928-758E9D0C2D3B}" srcOrd="0" destOrd="0" presId="urn:microsoft.com/office/officeart/2008/layout/HalfCircleOrganizationChart"/>
    <dgm:cxn modelId="{EB2F2A17-3645-A147-8365-ABB55B2CB8AF}" type="presParOf" srcId="{F53BDDCA-BE5E-44E0-8928-758E9D0C2D3B}" destId="{C5C6C8A3-BF31-418E-B5AC-919D28E2F26D}" srcOrd="0" destOrd="0" presId="urn:microsoft.com/office/officeart/2008/layout/HalfCircleOrganizationChart"/>
    <dgm:cxn modelId="{C725C511-ECF2-4E43-949F-0BB42EDDB6DB}" type="presParOf" srcId="{F53BDDCA-BE5E-44E0-8928-758E9D0C2D3B}" destId="{52AA157A-5CAB-45FC-A594-BEF36278D5A7}" srcOrd="1" destOrd="0" presId="urn:microsoft.com/office/officeart/2008/layout/HalfCircleOrganizationChart"/>
    <dgm:cxn modelId="{6F3072CF-F4F9-8F4F-BDB5-BE307318D916}" type="presParOf" srcId="{F53BDDCA-BE5E-44E0-8928-758E9D0C2D3B}" destId="{0745462A-AD4E-43AE-81ED-075843952312}" srcOrd="2" destOrd="0" presId="urn:microsoft.com/office/officeart/2008/layout/HalfCircleOrganizationChart"/>
    <dgm:cxn modelId="{F386A1FB-1239-5D43-BD83-F1B2A750652C}" type="presParOf" srcId="{F53BDDCA-BE5E-44E0-8928-758E9D0C2D3B}" destId="{B1194AC2-8537-4A51-AD03-50F9CFA7E13F}" srcOrd="3" destOrd="0" presId="urn:microsoft.com/office/officeart/2008/layout/HalfCircleOrganizationChart"/>
    <dgm:cxn modelId="{010EB98B-2D11-3149-B689-308BEF584A64}" type="presParOf" srcId="{72F7703D-61D4-4F70-B0B3-0D4503440435}" destId="{DCC17243-A836-4BFD-9B0C-DC5375CD8927}" srcOrd="1" destOrd="0" presId="urn:microsoft.com/office/officeart/2008/layout/HalfCircleOrganizationChart"/>
    <dgm:cxn modelId="{2C5D6B1E-2403-4548-BFDB-858AC0871CA1}" type="presParOf" srcId="{72F7703D-61D4-4F70-B0B3-0D4503440435}" destId="{1BF3F292-D077-4792-B327-C7F945633A0F}" srcOrd="2" destOrd="0" presId="urn:microsoft.com/office/officeart/2008/layout/HalfCircleOrganizationChart"/>
    <dgm:cxn modelId="{4B07D514-7751-D74F-B4A5-7C444D79571F}" type="presParOf" srcId="{1BF3F292-D077-4792-B327-C7F945633A0F}" destId="{87E60C7A-FD66-4C7B-8F15-164353218967}" srcOrd="0" destOrd="0" presId="urn:microsoft.com/office/officeart/2008/layout/HalfCircleOrganizationChart"/>
    <dgm:cxn modelId="{788DE46F-844C-BA46-BE2B-6FAFD3FBC82B}" type="presParOf" srcId="{1BF3F292-D077-4792-B327-C7F945633A0F}" destId="{FB64D3AA-D7CC-4AB6-A60E-2DA1486E6836}" srcOrd="1" destOrd="0" presId="urn:microsoft.com/office/officeart/2008/layout/HalfCircleOrganizationChart"/>
    <dgm:cxn modelId="{09B3DD08-CF8D-3A4F-8E6F-E01F9DF98FF7}" type="presParOf" srcId="{FB64D3AA-D7CC-4AB6-A60E-2DA1486E6836}" destId="{FA0F2CF0-95BD-442E-9E2D-E6BC9523ADDE}" srcOrd="0" destOrd="0" presId="urn:microsoft.com/office/officeart/2008/layout/HalfCircleOrganizationChart"/>
    <dgm:cxn modelId="{AE4CA68B-72A3-744C-A1D0-6BDCE385084E}" type="presParOf" srcId="{FA0F2CF0-95BD-442E-9E2D-E6BC9523ADDE}" destId="{F0F33203-3A75-4A20-A667-F9E1DCAC9A7C}" srcOrd="0" destOrd="0" presId="urn:microsoft.com/office/officeart/2008/layout/HalfCircleOrganizationChart"/>
    <dgm:cxn modelId="{41F48ED6-2523-7C4B-94D4-0C08D47F4ACF}" type="presParOf" srcId="{FA0F2CF0-95BD-442E-9E2D-E6BC9523ADDE}" destId="{F8ACDF5C-E53B-4917-9C92-A11C743CAF98}" srcOrd="1" destOrd="0" presId="urn:microsoft.com/office/officeart/2008/layout/HalfCircleOrganizationChart"/>
    <dgm:cxn modelId="{1748327F-A241-4745-B166-17DC67F63ED4}" type="presParOf" srcId="{FA0F2CF0-95BD-442E-9E2D-E6BC9523ADDE}" destId="{9474A51E-A534-4D6C-9B64-7425FA4C8189}" srcOrd="2" destOrd="0" presId="urn:microsoft.com/office/officeart/2008/layout/HalfCircleOrganizationChart"/>
    <dgm:cxn modelId="{A75FFE8C-5D45-854D-A162-E5C24EBEABAA}" type="presParOf" srcId="{FA0F2CF0-95BD-442E-9E2D-E6BC9523ADDE}" destId="{60006256-70B9-4651-AE37-9B8B2216AD1D}" srcOrd="3" destOrd="0" presId="urn:microsoft.com/office/officeart/2008/layout/HalfCircleOrganizationChart"/>
    <dgm:cxn modelId="{3A995DB8-8FA9-A245-A2EA-B2CAA3DECA92}" type="presParOf" srcId="{FB64D3AA-D7CC-4AB6-A60E-2DA1486E6836}" destId="{53B7C794-2034-4B7B-9F70-5CF0BCD27D41}" srcOrd="1" destOrd="0" presId="urn:microsoft.com/office/officeart/2008/layout/HalfCircleOrganizationChart"/>
    <dgm:cxn modelId="{99A552FB-1B21-1C44-A856-B9C58702A179}" type="presParOf" srcId="{FB64D3AA-D7CC-4AB6-A60E-2DA1486E6836}" destId="{A55291DD-B77F-489B-94A0-C3FBC9514747}" srcOrd="2" destOrd="0" presId="urn:microsoft.com/office/officeart/2008/layout/HalfCircleOrganizationChart"/>
    <dgm:cxn modelId="{85270120-DA95-B54B-8C1C-4DDA90463079}" type="presParOf" srcId="{1BF3F292-D077-4792-B327-C7F945633A0F}" destId="{07591270-0675-4330-BB8E-400D2839664E}" srcOrd="2" destOrd="0" presId="urn:microsoft.com/office/officeart/2008/layout/HalfCircleOrganizationChart"/>
    <dgm:cxn modelId="{9EC2DD0C-AC4D-124B-A54A-11B963CEECE8}" type="presParOf" srcId="{1BF3F292-D077-4792-B327-C7F945633A0F}" destId="{EADDABF0-36B3-4CA8-8D14-D475B3315844}" srcOrd="3" destOrd="0" presId="urn:microsoft.com/office/officeart/2008/layout/HalfCircleOrganizationChart"/>
    <dgm:cxn modelId="{65F20F7C-BA83-514B-8534-1254C4254BA6}" type="presParOf" srcId="{EADDABF0-36B3-4CA8-8D14-D475B3315844}" destId="{FFE8148A-DCF7-4C72-B0A8-938DDE3437D6}" srcOrd="0" destOrd="0" presId="urn:microsoft.com/office/officeart/2008/layout/HalfCircleOrganizationChart"/>
    <dgm:cxn modelId="{10BA3A52-8DFB-CC4F-A301-48B89CB0A47D}" type="presParOf" srcId="{FFE8148A-DCF7-4C72-B0A8-938DDE3437D6}" destId="{0B6424D5-B237-4E11-BB57-297A8C9444CD}" srcOrd="0" destOrd="0" presId="urn:microsoft.com/office/officeart/2008/layout/HalfCircleOrganizationChart"/>
    <dgm:cxn modelId="{8F66EF25-750A-B748-9CAD-AFD375D0D74F}" type="presParOf" srcId="{FFE8148A-DCF7-4C72-B0A8-938DDE3437D6}" destId="{8B9F5C80-94FF-4024-81E2-F08140D459D6}" srcOrd="1" destOrd="0" presId="urn:microsoft.com/office/officeart/2008/layout/HalfCircleOrganizationChart"/>
    <dgm:cxn modelId="{090DE428-00FE-BA47-85A2-7A103C829B5A}" type="presParOf" srcId="{FFE8148A-DCF7-4C72-B0A8-938DDE3437D6}" destId="{AD03799C-0154-417D-9A8B-5D6AA7BEF3B9}" srcOrd="2" destOrd="0" presId="urn:microsoft.com/office/officeart/2008/layout/HalfCircleOrganizationChart"/>
    <dgm:cxn modelId="{D5F43E2C-458B-924C-83DD-72ABB2BC6C59}" type="presParOf" srcId="{FFE8148A-DCF7-4C72-B0A8-938DDE3437D6}" destId="{51C867A4-3A01-4188-8F10-E0AF5BEE3445}" srcOrd="3" destOrd="0" presId="urn:microsoft.com/office/officeart/2008/layout/HalfCircleOrganizationChart"/>
    <dgm:cxn modelId="{7E479020-96FF-C14C-8D07-8925A99531DC}" type="presParOf" srcId="{EADDABF0-36B3-4CA8-8D14-D475B3315844}" destId="{AD0E60D4-B367-4722-9216-E876D7419FC6}" srcOrd="1" destOrd="0" presId="urn:microsoft.com/office/officeart/2008/layout/HalfCircleOrganizationChart"/>
    <dgm:cxn modelId="{9D65FD2C-1AC2-9E47-B90A-951E57D9BF5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31665211-744A-7C42-8A45-58BEA326D8DF}" type="presOf" srcId="{92CCE389-5322-453A-BF33-8D08AC95525C}" destId="{EDC1BBB6-FB5F-447A-9643-81DF243F1924}"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81EF3F7D-F8D8-DE4C-9F8B-A76CCE5F03B3}" type="presOf" srcId="{C66200F9-00EA-4B9A-90C5-0EBC1231DC37}" destId="{890419D6-72CD-43E4-966F-AFFDD7AEFB00}" srcOrd="1" destOrd="0" presId="urn:microsoft.com/office/officeart/2008/layout/HalfCircleOrganizationChart"/>
    <dgm:cxn modelId="{42D5ADA5-6E53-4E46-958D-65AA9B41CFA5}" type="presOf" srcId="{A3395B9B-0640-45C6-B782-5C4C9C7594DD}" destId="{07591270-0675-4330-BB8E-400D2839664E}" srcOrd="0" destOrd="0" presId="urn:microsoft.com/office/officeart/2008/layout/HalfCircleOrganizationChart"/>
    <dgm:cxn modelId="{CFD2B84D-A2F5-0544-B09C-AB25BBFAF631}" type="presOf" srcId="{B2934E98-411A-4F4D-8CFC-63A44015466F}" destId="{FC9B5433-5416-4212-9E2C-1AF45F3EA4F9}" srcOrd="0" destOrd="0" presId="urn:microsoft.com/office/officeart/2008/layout/HalfCircleOrganizationChart"/>
    <dgm:cxn modelId="{BE84DBCF-62F5-F649-A620-2D787FCA48EF}" type="presOf" srcId="{4FF2CB05-574E-41A7-8C2C-9FBF26C2FA69}" destId="{51C867A4-3A01-4188-8F10-E0AF5BEE3445}"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B858C104-7D92-5B4C-9628-F38F709A7032}" type="presOf" srcId="{4EAE6EED-F01E-4537-B2D1-1BEC00C95E2F}" destId="{F0F33203-3A75-4A20-A667-F9E1DCAC9A7C}" srcOrd="0" destOrd="0" presId="urn:microsoft.com/office/officeart/2008/layout/HalfCircleOrganizationChart"/>
    <dgm:cxn modelId="{7C273EE1-A934-364A-B0FE-2406A580145B}" type="presOf" srcId="{1DE07FFA-7184-4963-BF4D-BC325978B4DB}" destId="{87E60C7A-FD66-4C7B-8F15-164353218967}" srcOrd="0" destOrd="0" presId="urn:microsoft.com/office/officeart/2008/layout/HalfCircleOrganizationChart"/>
    <dgm:cxn modelId="{F025A20F-FC42-F346-B697-0DA8B56E83E1}" type="presOf" srcId="{ADA77309-E423-4CA1-B294-68E5A0FC8132}" destId="{B1194AC2-8537-4A51-AD03-50F9CFA7E13F}"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BEDC7322-45DE-8545-83C5-0B05852693F8}" type="presOf" srcId="{4FF2CB05-574E-41A7-8C2C-9FBF26C2FA69}" destId="{0B6424D5-B237-4E11-BB57-297A8C9444CD}" srcOrd="0" destOrd="0" presId="urn:microsoft.com/office/officeart/2008/layout/HalfCircleOrganizationChart"/>
    <dgm:cxn modelId="{CCEB0ECD-36F7-D145-B64B-F4A355049AAC}" type="presOf" srcId="{B2934E98-411A-4F4D-8CFC-63A44015466F}" destId="{D06E03AC-8653-4FA6-898B-93E834CB8852}" srcOrd="1" destOrd="0" presId="urn:microsoft.com/office/officeart/2008/layout/HalfCircleOrganizationChart"/>
    <dgm:cxn modelId="{108DCDD0-8027-D240-BABE-F9D0A5DF8F81}" type="presOf" srcId="{F768C518-2F94-4F4C-8F47-052A22C0A188}" destId="{9DFEC2C9-0B10-4340-9713-22C09940E6C9}" srcOrd="1" destOrd="0" presId="urn:microsoft.com/office/officeart/2008/layout/HalfCircleOrganizationChart"/>
    <dgm:cxn modelId="{62B305F4-3307-294D-8DE6-43B6304BF3A8}" type="presOf" srcId="{A3C28B53-EF41-4AB9-BD16-89BEEEA432E7}" destId="{73C58101-949D-4F4F-A19F-C93B75F3E3EF}"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7EA611FF-2A40-43B2-9C0C-380536CF6669}" srcId="{A3C28B53-EF41-4AB9-BD16-89BEEEA432E7}" destId="{C66200F9-00EA-4B9A-90C5-0EBC1231DC37}" srcOrd="0" destOrd="0" parTransId="{D9E2A917-7A83-4C52-814E-975B62BD19B4}" sibTransId="{5205B48D-F0DB-473E-9486-008AF1D1AF35}"/>
    <dgm:cxn modelId="{2EA989C4-AD09-2B49-9D99-A491776624FE}" type="presOf" srcId="{ADA77309-E423-4CA1-B294-68E5A0FC8132}" destId="{C5C6C8A3-BF31-418E-B5AC-919D28E2F26D}" srcOrd="0" destOrd="0" presId="urn:microsoft.com/office/officeart/2008/layout/HalfCircleOrganizationChart"/>
    <dgm:cxn modelId="{FA2CF94F-E2FF-3B4F-88A3-8DF3A44043BC}" type="presOf" srcId="{80985F35-8DFB-40D8-97B1-4A9B0B2EF726}" destId="{949ED661-D836-43AA-84F4-DF412DA64C0F}" srcOrd="0" destOrd="0" presId="urn:microsoft.com/office/officeart/2008/layout/HalfCircleOrganizationChart"/>
    <dgm:cxn modelId="{8C0A8147-76FE-C347-B6BE-8C5B62279C12}" type="presOf" srcId="{C66200F9-00EA-4B9A-90C5-0EBC1231DC37}" destId="{257C9F67-6B91-460C-A768-DB9801B35201}"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50247B7A-8703-AA48-83B5-09F2251803DA}" type="presOf" srcId="{DDB7C27F-16ED-4387-A747-FD4EFA3563E2}" destId="{C053B1FD-CF6B-457B-B644-73C76BEBE1B4}" srcOrd="0" destOrd="0" presId="urn:microsoft.com/office/officeart/2008/layout/HalfCircleOrganizationChart"/>
    <dgm:cxn modelId="{9A6A176E-C891-0B42-A686-9765528C4EB9}" type="presOf" srcId="{80985F35-8DFB-40D8-97B1-4A9B0B2EF726}" destId="{3FB4F24D-FA68-4619-A065-B3056C69B283}" srcOrd="1" destOrd="0" presId="urn:microsoft.com/office/officeart/2008/layout/HalfCircleOrganizationChart"/>
    <dgm:cxn modelId="{8195234C-1AA4-5945-956D-9B3A3B20715E}" type="presOf" srcId="{E22287A4-6258-41F3-9E58-6DD03BE7B84E}" destId="{AA1C7CBD-E0E1-45EC-AD6D-E110B72510E0}" srcOrd="0" destOrd="0" presId="urn:microsoft.com/office/officeart/2008/layout/HalfCircleOrganizationChart"/>
    <dgm:cxn modelId="{6E82703A-4244-424D-A752-6BDDE8D5B872}" type="presOf" srcId="{7336E592-CB46-4A0D-AEE8-88770A484E86}" destId="{94A88330-2157-4D33-A568-5340F9D3725D}" srcOrd="0" destOrd="0" presId="urn:microsoft.com/office/officeart/2008/layout/HalfCircleOrganizationChart"/>
    <dgm:cxn modelId="{BCC04231-B375-1149-A72C-3902ABBFC4C2}" type="presOf" srcId="{4EAE6EED-F01E-4537-B2D1-1BEC00C95E2F}" destId="{60006256-70B9-4651-AE37-9B8B2216AD1D}" srcOrd="1" destOrd="0" presId="urn:microsoft.com/office/officeart/2008/layout/HalfCircleOrganizationChart"/>
    <dgm:cxn modelId="{5BEF61FB-BE08-5444-87E8-2B6C79B31D4D}" type="presOf" srcId="{F768C518-2F94-4F4C-8F47-052A22C0A188}" destId="{FDE08595-37A6-4276-AEA1-8ED1E96E8D69}" srcOrd="0" destOrd="0" presId="urn:microsoft.com/office/officeart/2008/layout/HalfCircleOrganizationChart"/>
    <dgm:cxn modelId="{2B644C90-3A06-B24F-AEE2-43B185C79B7F}" type="presParOf" srcId="{73C58101-949D-4F4F-A19F-C93B75F3E3EF}" destId="{0F951AFE-F36A-4EC2-AD5C-513619F556D8}" srcOrd="0" destOrd="0" presId="urn:microsoft.com/office/officeart/2008/layout/HalfCircleOrganizationChart"/>
    <dgm:cxn modelId="{31BA6098-1553-BA43-B58F-4026AEA70B8D}" type="presParOf" srcId="{0F951AFE-F36A-4EC2-AD5C-513619F556D8}" destId="{52BB01C0-96F7-4058-BFED-032F0F42EF3A}" srcOrd="0" destOrd="0" presId="urn:microsoft.com/office/officeart/2008/layout/HalfCircleOrganizationChart"/>
    <dgm:cxn modelId="{4C4A3931-BF71-AF40-8BE5-E64C06997F50}" type="presParOf" srcId="{52BB01C0-96F7-4058-BFED-032F0F42EF3A}" destId="{257C9F67-6B91-460C-A768-DB9801B35201}" srcOrd="0" destOrd="0" presId="urn:microsoft.com/office/officeart/2008/layout/HalfCircleOrganizationChart"/>
    <dgm:cxn modelId="{6911F0E1-D587-0C45-9452-D53DE654F774}" type="presParOf" srcId="{52BB01C0-96F7-4058-BFED-032F0F42EF3A}" destId="{21A924E4-B7A3-4A4E-8AA7-FA9213F83ACC}" srcOrd="1" destOrd="0" presId="urn:microsoft.com/office/officeart/2008/layout/HalfCircleOrganizationChart"/>
    <dgm:cxn modelId="{ACFE50D2-DF05-894E-AFF3-0A21608E752E}" type="presParOf" srcId="{52BB01C0-96F7-4058-BFED-032F0F42EF3A}" destId="{E1D1556B-8B52-43E5-B89F-FA308FC210BD}" srcOrd="2" destOrd="0" presId="urn:microsoft.com/office/officeart/2008/layout/HalfCircleOrganizationChart"/>
    <dgm:cxn modelId="{0FE79E3B-3399-ED40-B41E-B6C56D8D269B}" type="presParOf" srcId="{52BB01C0-96F7-4058-BFED-032F0F42EF3A}" destId="{890419D6-72CD-43E4-966F-AFFDD7AEFB00}" srcOrd="3" destOrd="0" presId="urn:microsoft.com/office/officeart/2008/layout/HalfCircleOrganizationChart"/>
    <dgm:cxn modelId="{9F2F2CAB-48F8-854F-97CB-75ACBA721A05}" type="presParOf" srcId="{0F951AFE-F36A-4EC2-AD5C-513619F556D8}" destId="{AB8FA6F2-81F3-4955-95A5-1271356C1996}" srcOrd="1" destOrd="0" presId="urn:microsoft.com/office/officeart/2008/layout/HalfCircleOrganizationChart"/>
    <dgm:cxn modelId="{A2E83CEA-5678-1647-B2F1-01DF69223DE4}" type="presParOf" srcId="{0F951AFE-F36A-4EC2-AD5C-513619F556D8}" destId="{C01337EB-63EB-470B-8BF8-3666C549D4C7}" srcOrd="2" destOrd="0" presId="urn:microsoft.com/office/officeart/2008/layout/HalfCircleOrganizationChart"/>
    <dgm:cxn modelId="{A6306F9D-59AE-3E4A-B32B-5F0B286140FD}" type="presParOf" srcId="{C01337EB-63EB-470B-8BF8-3666C549D4C7}" destId="{94A88330-2157-4D33-A568-5340F9D3725D}" srcOrd="0" destOrd="0" presId="urn:microsoft.com/office/officeart/2008/layout/HalfCircleOrganizationChart"/>
    <dgm:cxn modelId="{6783C6CB-89BF-F446-A367-E8C3A7653660}" type="presParOf" srcId="{C01337EB-63EB-470B-8BF8-3666C549D4C7}" destId="{4FE0B53B-7064-40BA-BD18-1A93880D5711}" srcOrd="1" destOrd="0" presId="urn:microsoft.com/office/officeart/2008/layout/HalfCircleOrganizationChart"/>
    <dgm:cxn modelId="{BC85142A-091B-F841-A729-93E93A12B294}" type="presParOf" srcId="{4FE0B53B-7064-40BA-BD18-1A93880D5711}" destId="{A4FACE40-A1D0-4CB5-B824-C3C46587863C}" srcOrd="0" destOrd="0" presId="urn:microsoft.com/office/officeart/2008/layout/HalfCircleOrganizationChart"/>
    <dgm:cxn modelId="{CF9D4FEA-030E-0841-B38B-577B0D5D2133}" type="presParOf" srcId="{A4FACE40-A1D0-4CB5-B824-C3C46587863C}" destId="{FDE08595-37A6-4276-AEA1-8ED1E96E8D69}" srcOrd="0" destOrd="0" presId="urn:microsoft.com/office/officeart/2008/layout/HalfCircleOrganizationChart"/>
    <dgm:cxn modelId="{57564A0B-E61C-DA48-801C-4FA234B2CBB2}" type="presParOf" srcId="{A4FACE40-A1D0-4CB5-B824-C3C46587863C}" destId="{AF02F4BE-05AC-462A-AAAE-B43DEB2D341E}" srcOrd="1" destOrd="0" presId="urn:microsoft.com/office/officeart/2008/layout/HalfCircleOrganizationChart"/>
    <dgm:cxn modelId="{3FB9FEC2-BCE4-3E42-9560-862FE5EA3091}" type="presParOf" srcId="{A4FACE40-A1D0-4CB5-B824-C3C46587863C}" destId="{A13FC0A3-B980-4308-B8F1-F302892F554B}" srcOrd="2" destOrd="0" presId="urn:microsoft.com/office/officeart/2008/layout/HalfCircleOrganizationChart"/>
    <dgm:cxn modelId="{83337423-9449-3F40-BDBC-6B8B39661E4C}" type="presParOf" srcId="{A4FACE40-A1D0-4CB5-B824-C3C46587863C}" destId="{9DFEC2C9-0B10-4340-9713-22C09940E6C9}" srcOrd="3" destOrd="0" presId="urn:microsoft.com/office/officeart/2008/layout/HalfCircleOrganizationChart"/>
    <dgm:cxn modelId="{3E4EE995-BEA4-A44C-A466-12B6A253C6FB}" type="presParOf" srcId="{4FE0B53B-7064-40BA-BD18-1A93880D5711}" destId="{466E1FF1-89D0-4294-B45A-32C1CC614678}" srcOrd="1" destOrd="0" presId="urn:microsoft.com/office/officeart/2008/layout/HalfCircleOrganizationChart"/>
    <dgm:cxn modelId="{CDE856BC-EA13-3E4F-BF43-549452DB5D3B}" type="presParOf" srcId="{4FE0B53B-7064-40BA-BD18-1A93880D5711}" destId="{E3DD92CB-EC27-469A-8907-E15C7927BBB8}" srcOrd="2" destOrd="0" presId="urn:microsoft.com/office/officeart/2008/layout/HalfCircleOrganizationChart"/>
    <dgm:cxn modelId="{2DAFE2F9-407B-8F4A-9B49-D59A0B316F69}" type="presParOf" srcId="{E3DD92CB-EC27-469A-8907-E15C7927BBB8}" destId="{AA1C7CBD-E0E1-45EC-AD6D-E110B72510E0}" srcOrd="0" destOrd="0" presId="urn:microsoft.com/office/officeart/2008/layout/HalfCircleOrganizationChart"/>
    <dgm:cxn modelId="{BCBECE74-A3EE-D34F-B1DA-FD8FDE11218C}" type="presParOf" srcId="{E3DD92CB-EC27-469A-8907-E15C7927BBB8}" destId="{C72EF6DC-6B1B-48CC-8070-4DA3D093AF0D}" srcOrd="1" destOrd="0" presId="urn:microsoft.com/office/officeart/2008/layout/HalfCircleOrganizationChart"/>
    <dgm:cxn modelId="{4A4614D0-2490-B74D-ACF6-9D254CB64089}" type="presParOf" srcId="{C72EF6DC-6B1B-48CC-8070-4DA3D093AF0D}" destId="{DF6D633A-2618-46D7-9C79-6141BC5ECDA5}" srcOrd="0" destOrd="0" presId="urn:microsoft.com/office/officeart/2008/layout/HalfCircleOrganizationChart"/>
    <dgm:cxn modelId="{03090BF8-D6E6-E145-90A8-D2A2C199983C}" type="presParOf" srcId="{DF6D633A-2618-46D7-9C79-6141BC5ECDA5}" destId="{949ED661-D836-43AA-84F4-DF412DA64C0F}" srcOrd="0" destOrd="0" presId="urn:microsoft.com/office/officeart/2008/layout/HalfCircleOrganizationChart"/>
    <dgm:cxn modelId="{B1D8FDA0-D368-7945-AB25-2C4D5F54E773}" type="presParOf" srcId="{DF6D633A-2618-46D7-9C79-6141BC5ECDA5}" destId="{F52BCB33-6654-4628-9B90-00FA88DAA244}" srcOrd="1" destOrd="0" presId="urn:microsoft.com/office/officeart/2008/layout/HalfCircleOrganizationChart"/>
    <dgm:cxn modelId="{3B13990C-8D68-A640-9C0E-7AC72A128FBF}" type="presParOf" srcId="{DF6D633A-2618-46D7-9C79-6141BC5ECDA5}" destId="{9A8924AA-AB51-4CC8-BA01-6F59140C867E}" srcOrd="2" destOrd="0" presId="urn:microsoft.com/office/officeart/2008/layout/HalfCircleOrganizationChart"/>
    <dgm:cxn modelId="{4D599FAB-2229-D24A-91A6-89C9A1C2588F}" type="presParOf" srcId="{DF6D633A-2618-46D7-9C79-6141BC5ECDA5}" destId="{3FB4F24D-FA68-4619-A065-B3056C69B283}" srcOrd="3" destOrd="0" presId="urn:microsoft.com/office/officeart/2008/layout/HalfCircleOrganizationChart"/>
    <dgm:cxn modelId="{E27E8410-A802-D748-A983-D455F7BA7E0F}" type="presParOf" srcId="{C72EF6DC-6B1B-48CC-8070-4DA3D093AF0D}" destId="{3665D634-5AE4-426D-9BF7-9F89A24D3BD2}" srcOrd="1" destOrd="0" presId="urn:microsoft.com/office/officeart/2008/layout/HalfCircleOrganizationChart"/>
    <dgm:cxn modelId="{61BCF83E-B886-FB45-B381-720FF4C3FB84}" type="presParOf" srcId="{C72EF6DC-6B1B-48CC-8070-4DA3D093AF0D}" destId="{AA2EBFA5-EAB7-48EA-A3A6-FAA9649321AD}" srcOrd="2" destOrd="0" presId="urn:microsoft.com/office/officeart/2008/layout/HalfCircleOrganizationChart"/>
    <dgm:cxn modelId="{F6CDC8C6-3F28-A14D-BD04-6961B33F9201}" type="presParOf" srcId="{E3DD92CB-EC27-469A-8907-E15C7927BBB8}" destId="{EDC1BBB6-FB5F-447A-9643-81DF243F1924}" srcOrd="2" destOrd="0" presId="urn:microsoft.com/office/officeart/2008/layout/HalfCircleOrganizationChart"/>
    <dgm:cxn modelId="{AB35BB86-5DFC-6142-999B-E2127D86835F}" type="presParOf" srcId="{E3DD92CB-EC27-469A-8907-E15C7927BBB8}" destId="{598FED0B-C068-4CD7-A766-042D43D3D3A8}" srcOrd="3" destOrd="0" presId="urn:microsoft.com/office/officeart/2008/layout/HalfCircleOrganizationChart"/>
    <dgm:cxn modelId="{6403288D-4C95-4242-9C22-215078F0B69D}" type="presParOf" srcId="{598FED0B-C068-4CD7-A766-042D43D3D3A8}" destId="{6EC35B05-3AB5-4542-BEBD-40898616459C}" srcOrd="0" destOrd="0" presId="urn:microsoft.com/office/officeart/2008/layout/HalfCircleOrganizationChart"/>
    <dgm:cxn modelId="{D7976D08-DEE0-3747-91D5-B493C53C3409}" type="presParOf" srcId="{6EC35B05-3AB5-4542-BEBD-40898616459C}" destId="{FC9B5433-5416-4212-9E2C-1AF45F3EA4F9}" srcOrd="0" destOrd="0" presId="urn:microsoft.com/office/officeart/2008/layout/HalfCircleOrganizationChart"/>
    <dgm:cxn modelId="{48EA420F-EFBE-AE40-97C0-62BEBF9E04F7}" type="presParOf" srcId="{6EC35B05-3AB5-4542-BEBD-40898616459C}" destId="{D50ABBC0-AFE0-4509-97E1-324F13DF17C3}" srcOrd="1" destOrd="0" presId="urn:microsoft.com/office/officeart/2008/layout/HalfCircleOrganizationChart"/>
    <dgm:cxn modelId="{DF2F5E5D-50F3-2F4D-9A42-4FE8276DBE7E}" type="presParOf" srcId="{6EC35B05-3AB5-4542-BEBD-40898616459C}" destId="{0B215137-77CD-488C-8CB6-3088D47C7CD7}" srcOrd="2" destOrd="0" presId="urn:microsoft.com/office/officeart/2008/layout/HalfCircleOrganizationChart"/>
    <dgm:cxn modelId="{CF194E3C-9943-534A-8D58-7E4917014D24}" type="presParOf" srcId="{6EC35B05-3AB5-4542-BEBD-40898616459C}" destId="{D06E03AC-8653-4FA6-898B-93E834CB8852}" srcOrd="3" destOrd="0" presId="urn:microsoft.com/office/officeart/2008/layout/HalfCircleOrganizationChart"/>
    <dgm:cxn modelId="{0DF6E3A5-D639-DA45-8E54-D29BD711DC7B}" type="presParOf" srcId="{598FED0B-C068-4CD7-A766-042D43D3D3A8}" destId="{D1258E20-8460-4476-9433-8B436C742F28}" srcOrd="1" destOrd="0" presId="urn:microsoft.com/office/officeart/2008/layout/HalfCircleOrganizationChart"/>
    <dgm:cxn modelId="{9F1E918D-D1D8-B841-89DD-4ED4B98EE08B}" type="presParOf" srcId="{598FED0B-C068-4CD7-A766-042D43D3D3A8}" destId="{653FBE46-62F8-4B37-9F79-1E369DE205AF}" srcOrd="2" destOrd="0" presId="urn:microsoft.com/office/officeart/2008/layout/HalfCircleOrganizationChart"/>
    <dgm:cxn modelId="{F6E921E0-CA3F-0B40-9E42-9C8330FFAAD5}" type="presParOf" srcId="{C01337EB-63EB-470B-8BF8-3666C549D4C7}" destId="{C053B1FD-CF6B-457B-B644-73C76BEBE1B4}" srcOrd="2" destOrd="0" presId="urn:microsoft.com/office/officeart/2008/layout/HalfCircleOrganizationChart"/>
    <dgm:cxn modelId="{967E9816-E494-9946-95FC-B933D74C2FFD}" type="presParOf" srcId="{C01337EB-63EB-470B-8BF8-3666C549D4C7}" destId="{72F7703D-61D4-4F70-B0B3-0D4503440435}" srcOrd="3" destOrd="0" presId="urn:microsoft.com/office/officeart/2008/layout/HalfCircleOrganizationChart"/>
    <dgm:cxn modelId="{60BB9DC3-F058-8A4F-AA5C-9361CA50E3B8}" type="presParOf" srcId="{72F7703D-61D4-4F70-B0B3-0D4503440435}" destId="{F53BDDCA-BE5E-44E0-8928-758E9D0C2D3B}" srcOrd="0" destOrd="0" presId="urn:microsoft.com/office/officeart/2008/layout/HalfCircleOrganizationChart"/>
    <dgm:cxn modelId="{076B067C-DA20-8543-9A06-08301ADA2EB5}" type="presParOf" srcId="{F53BDDCA-BE5E-44E0-8928-758E9D0C2D3B}" destId="{C5C6C8A3-BF31-418E-B5AC-919D28E2F26D}" srcOrd="0" destOrd="0" presId="urn:microsoft.com/office/officeart/2008/layout/HalfCircleOrganizationChart"/>
    <dgm:cxn modelId="{58C4E286-0E6F-7B4F-8F7A-D7E785644235}" type="presParOf" srcId="{F53BDDCA-BE5E-44E0-8928-758E9D0C2D3B}" destId="{52AA157A-5CAB-45FC-A594-BEF36278D5A7}" srcOrd="1" destOrd="0" presId="urn:microsoft.com/office/officeart/2008/layout/HalfCircleOrganizationChart"/>
    <dgm:cxn modelId="{0237DACD-9201-B34A-BA4D-E484B9032092}" type="presParOf" srcId="{F53BDDCA-BE5E-44E0-8928-758E9D0C2D3B}" destId="{0745462A-AD4E-43AE-81ED-075843952312}" srcOrd="2" destOrd="0" presId="urn:microsoft.com/office/officeart/2008/layout/HalfCircleOrganizationChart"/>
    <dgm:cxn modelId="{BE301DEF-5783-C444-92A1-799ADE167B81}" type="presParOf" srcId="{F53BDDCA-BE5E-44E0-8928-758E9D0C2D3B}" destId="{B1194AC2-8537-4A51-AD03-50F9CFA7E13F}" srcOrd="3" destOrd="0" presId="urn:microsoft.com/office/officeart/2008/layout/HalfCircleOrganizationChart"/>
    <dgm:cxn modelId="{37E95F44-B520-124E-B6B4-C7BB70775E2C}" type="presParOf" srcId="{72F7703D-61D4-4F70-B0B3-0D4503440435}" destId="{DCC17243-A836-4BFD-9B0C-DC5375CD8927}" srcOrd="1" destOrd="0" presId="urn:microsoft.com/office/officeart/2008/layout/HalfCircleOrganizationChart"/>
    <dgm:cxn modelId="{1F5E3456-C847-5B43-88E4-782C5D708210}" type="presParOf" srcId="{72F7703D-61D4-4F70-B0B3-0D4503440435}" destId="{1BF3F292-D077-4792-B327-C7F945633A0F}" srcOrd="2" destOrd="0" presId="urn:microsoft.com/office/officeart/2008/layout/HalfCircleOrganizationChart"/>
    <dgm:cxn modelId="{C1B1C17F-8FD7-AE48-9376-D5EDDBEC828D}" type="presParOf" srcId="{1BF3F292-D077-4792-B327-C7F945633A0F}" destId="{87E60C7A-FD66-4C7B-8F15-164353218967}" srcOrd="0" destOrd="0" presId="urn:microsoft.com/office/officeart/2008/layout/HalfCircleOrganizationChart"/>
    <dgm:cxn modelId="{66C4ACB2-1496-A645-B63D-9A94E3A5CED2}" type="presParOf" srcId="{1BF3F292-D077-4792-B327-C7F945633A0F}" destId="{FB64D3AA-D7CC-4AB6-A60E-2DA1486E6836}" srcOrd="1" destOrd="0" presId="urn:microsoft.com/office/officeart/2008/layout/HalfCircleOrganizationChart"/>
    <dgm:cxn modelId="{0160CB61-225C-404F-94A6-525E5F919D09}" type="presParOf" srcId="{FB64D3AA-D7CC-4AB6-A60E-2DA1486E6836}" destId="{FA0F2CF0-95BD-442E-9E2D-E6BC9523ADDE}" srcOrd="0" destOrd="0" presId="urn:microsoft.com/office/officeart/2008/layout/HalfCircleOrganizationChart"/>
    <dgm:cxn modelId="{7B7B7700-EF62-6C46-AA07-87E77B5F281C}" type="presParOf" srcId="{FA0F2CF0-95BD-442E-9E2D-E6BC9523ADDE}" destId="{F0F33203-3A75-4A20-A667-F9E1DCAC9A7C}" srcOrd="0" destOrd="0" presId="urn:microsoft.com/office/officeart/2008/layout/HalfCircleOrganizationChart"/>
    <dgm:cxn modelId="{B052A14E-EE7F-1149-BB34-679401986933}" type="presParOf" srcId="{FA0F2CF0-95BD-442E-9E2D-E6BC9523ADDE}" destId="{F8ACDF5C-E53B-4917-9C92-A11C743CAF98}" srcOrd="1" destOrd="0" presId="urn:microsoft.com/office/officeart/2008/layout/HalfCircleOrganizationChart"/>
    <dgm:cxn modelId="{BC0B6D52-D273-AC41-A17B-08DF7177D6BF}" type="presParOf" srcId="{FA0F2CF0-95BD-442E-9E2D-E6BC9523ADDE}" destId="{9474A51E-A534-4D6C-9B64-7425FA4C8189}" srcOrd="2" destOrd="0" presId="urn:microsoft.com/office/officeart/2008/layout/HalfCircleOrganizationChart"/>
    <dgm:cxn modelId="{3E58A9FD-515B-EF46-932F-19622048FBF1}" type="presParOf" srcId="{FA0F2CF0-95BD-442E-9E2D-E6BC9523ADDE}" destId="{60006256-70B9-4651-AE37-9B8B2216AD1D}" srcOrd="3" destOrd="0" presId="urn:microsoft.com/office/officeart/2008/layout/HalfCircleOrganizationChart"/>
    <dgm:cxn modelId="{AD614B4F-4F8B-8A47-A08B-6575CA85AA3E}" type="presParOf" srcId="{FB64D3AA-D7CC-4AB6-A60E-2DA1486E6836}" destId="{53B7C794-2034-4B7B-9F70-5CF0BCD27D41}" srcOrd="1" destOrd="0" presId="urn:microsoft.com/office/officeart/2008/layout/HalfCircleOrganizationChart"/>
    <dgm:cxn modelId="{145B4046-7BEF-BD46-A85A-BF24A6505310}" type="presParOf" srcId="{FB64D3AA-D7CC-4AB6-A60E-2DA1486E6836}" destId="{A55291DD-B77F-489B-94A0-C3FBC9514747}" srcOrd="2" destOrd="0" presId="urn:microsoft.com/office/officeart/2008/layout/HalfCircleOrganizationChart"/>
    <dgm:cxn modelId="{676A8002-B2E1-DD46-93E0-D67785583CA3}" type="presParOf" srcId="{1BF3F292-D077-4792-B327-C7F945633A0F}" destId="{07591270-0675-4330-BB8E-400D2839664E}" srcOrd="2" destOrd="0" presId="urn:microsoft.com/office/officeart/2008/layout/HalfCircleOrganizationChart"/>
    <dgm:cxn modelId="{3E0F1A05-A3CF-8642-BB0F-F567C2F6AC25}" type="presParOf" srcId="{1BF3F292-D077-4792-B327-C7F945633A0F}" destId="{EADDABF0-36B3-4CA8-8D14-D475B3315844}" srcOrd="3" destOrd="0" presId="urn:microsoft.com/office/officeart/2008/layout/HalfCircleOrganizationChart"/>
    <dgm:cxn modelId="{AA3EF679-4A73-8C42-9900-9E0D8CB65D0E}" type="presParOf" srcId="{EADDABF0-36B3-4CA8-8D14-D475B3315844}" destId="{FFE8148A-DCF7-4C72-B0A8-938DDE3437D6}" srcOrd="0" destOrd="0" presId="urn:microsoft.com/office/officeart/2008/layout/HalfCircleOrganizationChart"/>
    <dgm:cxn modelId="{65C4A3DF-E043-674C-9B4B-98C652E73D58}" type="presParOf" srcId="{FFE8148A-DCF7-4C72-B0A8-938DDE3437D6}" destId="{0B6424D5-B237-4E11-BB57-297A8C9444CD}" srcOrd="0" destOrd="0" presId="urn:microsoft.com/office/officeart/2008/layout/HalfCircleOrganizationChart"/>
    <dgm:cxn modelId="{072F51D7-1051-C84D-ADBA-A4A6D04565D6}" type="presParOf" srcId="{FFE8148A-DCF7-4C72-B0A8-938DDE3437D6}" destId="{8B9F5C80-94FF-4024-81E2-F08140D459D6}" srcOrd="1" destOrd="0" presId="urn:microsoft.com/office/officeart/2008/layout/HalfCircleOrganizationChart"/>
    <dgm:cxn modelId="{1511C2DB-5AAC-4142-A453-C80AB441A0B1}" type="presParOf" srcId="{FFE8148A-DCF7-4C72-B0A8-938DDE3437D6}" destId="{AD03799C-0154-417D-9A8B-5D6AA7BEF3B9}" srcOrd="2" destOrd="0" presId="urn:microsoft.com/office/officeart/2008/layout/HalfCircleOrganizationChart"/>
    <dgm:cxn modelId="{23AAB4B7-0795-AF40-8576-40FFDA9A0B5A}" type="presParOf" srcId="{FFE8148A-DCF7-4C72-B0A8-938DDE3437D6}" destId="{51C867A4-3A01-4188-8F10-E0AF5BEE3445}" srcOrd="3" destOrd="0" presId="urn:microsoft.com/office/officeart/2008/layout/HalfCircleOrganizationChart"/>
    <dgm:cxn modelId="{2358ACFA-9098-514F-9E72-A0F23FC0CB80}" type="presParOf" srcId="{EADDABF0-36B3-4CA8-8D14-D475B3315844}" destId="{AD0E60D4-B367-4722-9216-E876D7419FC6}" srcOrd="1" destOrd="0" presId="urn:microsoft.com/office/officeart/2008/layout/HalfCircleOrganizationChart"/>
    <dgm:cxn modelId="{C633EB2C-2AE3-874D-9E0B-C0250064485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67C65A4-759A-4523-B752-0FA454B5B9D2}" type="datetimeFigureOut">
              <a:rPr lang="en-US" smtClean="0"/>
              <a:t>9/16/18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66D08C87-80D5-4FAE-8006-884F47D7D758}" type="slidenum">
              <a:rPr lang="en-US" smtClean="0"/>
              <a:t>‹#›</a:t>
            </a:fld>
            <a:endParaRPr lang="en-US"/>
          </a:p>
        </p:txBody>
      </p:sp>
    </p:spTree>
    <p:extLst>
      <p:ext uri="{BB962C8B-B14F-4D97-AF65-F5344CB8AC3E}">
        <p14:creationId xmlns:p14="http://schemas.microsoft.com/office/powerpoint/2010/main" val="17689940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1981200" y="8753767"/>
            <a:ext cx="3037840" cy="314033"/>
          </a:xfrm>
          <a:prstGeom prst="rect">
            <a:avLst/>
          </a:prstGeom>
        </p:spPr>
        <p:txBody>
          <a:bodyPr vert="horz" lIns="93177" tIns="46589" rIns="93177" bIns="46589" rtlCol="0" anchor="b"/>
          <a:lstStyle>
            <a:lvl1pPr algn="ctr">
              <a:defRPr sz="800" b="1"/>
            </a:lvl1pPr>
          </a:lstStyle>
          <a:p>
            <a:fld id="{B62EDF9B-EE62-4E9F-A3B9-94CE97CF7BC4}" type="slidenum">
              <a:rPr lang="en-US" smtClean="0"/>
              <a:pPr/>
              <a:t>‹#›</a:t>
            </a:fld>
            <a:endParaRPr lang="en-US" dirty="0"/>
          </a:p>
        </p:txBody>
      </p:sp>
      <p:cxnSp>
        <p:nvCxnSpPr>
          <p:cNvPr id="9" name="Straight Connector 8"/>
          <p:cNvCxnSpPr/>
          <p:nvPr/>
        </p:nvCxnSpPr>
        <p:spPr>
          <a:xfrm>
            <a:off x="533400" y="5181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3400" y="5486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 y="5791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3400" y="6096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33400" y="6400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3400" y="6705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33400" y="7010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3400" y="7315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33400" y="7620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3400" y="7924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3400" y="8229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7200" y="487382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3" name="TextBox 22"/>
          <p:cNvSpPr txBox="1"/>
          <p:nvPr/>
        </p:nvSpPr>
        <p:spPr>
          <a:xfrm>
            <a:off x="457200" y="8469868"/>
            <a:ext cx="5943600" cy="369332"/>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Course content © 2017 </a:t>
            </a:r>
            <a:r>
              <a:rPr lang="en-US" sz="900" dirty="0" err="1"/>
              <a:t>Techtown</a:t>
            </a:r>
            <a:r>
              <a:rPr lang="en-US" sz="900" dirty="0"/>
              <a:t> Training.     |     Licensed</a:t>
            </a:r>
            <a:r>
              <a:rPr lang="en-US" sz="900" baseline="0" dirty="0"/>
              <a:t> for Classroom Distribution Only</a:t>
            </a:r>
            <a:r>
              <a:rPr lang="en-US" sz="900" dirty="0"/>
              <a:t>   |    All Rights Reserved</a:t>
            </a:r>
          </a:p>
          <a:p>
            <a:pPr algn="ctr"/>
            <a:endParaRPr lang="en-US" sz="900" dirty="0"/>
          </a:p>
        </p:txBody>
      </p:sp>
      <p:sp>
        <p:nvSpPr>
          <p:cNvPr id="2" name="Slide Image Placeholder 1"/>
          <p:cNvSpPr>
            <a:spLocks noGrp="1" noRot="1" noChangeAspect="1"/>
          </p:cNvSpPr>
          <p:nvPr>
            <p:ph type="sldImg" idx="2"/>
          </p:nvPr>
        </p:nvSpPr>
        <p:spPr>
          <a:xfrm>
            <a:off x="534865" y="228600"/>
            <a:ext cx="5891309" cy="44196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511969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1" Type="http://schemas.openxmlformats.org/officeDocument/2006/relationships/hyperlink" Target="https://en.wikipedia.org/wiki/Continuous_distribution" TargetMode="External"/><Relationship Id="rId12" Type="http://schemas.openxmlformats.org/officeDocument/2006/relationships/hyperlink" Target="https://en.wikipedia.org/wiki/Probability_density_function" TargetMode="External"/><Relationship Id="rId1" Type="http://schemas.openxmlformats.org/officeDocument/2006/relationships/notesMaster" Target="../notesMasters/notesMaster1.xml"/><Relationship Id="rId2" Type="http://schemas.openxmlformats.org/officeDocument/2006/relationships/slide" Target="../slides/slide87.xml"/><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Continuous_random_variable" TargetMode="External"/><Relationship Id="rId5" Type="http://schemas.openxmlformats.org/officeDocument/2006/relationships/hyperlink" Target="https://en.wikipedia.org/wiki/Function_(mathematics)" TargetMode="External"/><Relationship Id="rId6" Type="http://schemas.openxmlformats.org/officeDocument/2006/relationships/hyperlink" Target="https://en.wikipedia.org/wiki/Sample_space" TargetMode="External"/><Relationship Id="rId7" Type="http://schemas.openxmlformats.org/officeDocument/2006/relationships/hyperlink" Target="https://en.wikipedia.org/wiki/Wikipedia:Citation_needed" TargetMode="External"/><Relationship Id="rId8" Type="http://schemas.openxmlformats.org/officeDocument/2006/relationships/hyperlink" Target="https://en.wikipedia.org/wiki/Statistics" TargetMode="External"/><Relationship Id="rId9" Type="http://schemas.openxmlformats.org/officeDocument/2006/relationships/hyperlink" Target="https://en.wikipedia.org/wiki/Random_variable" TargetMode="External"/><Relationship Id="rId10" Type="http://schemas.openxmlformats.org/officeDocument/2006/relationships/hyperlink" Target="https://en.wikipedia.org/wiki/Probability"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268288"/>
            <a:ext cx="5738813" cy="4303712"/>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INSTRUCTOR NOTES</a:t>
            </a:r>
          </a:p>
          <a:p>
            <a:r>
              <a:rPr lang="en-US" dirty="0"/>
              <a:t>Welcome students and take time to let them introduce themselves. When the class is an open class, the backgrounds of the students will help define examples for the rest of the class that will speak to them individually.</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a:t>
            </a:fld>
            <a:endParaRPr lang="en-US" dirty="0"/>
          </a:p>
        </p:txBody>
      </p:sp>
    </p:spTree>
    <p:extLst>
      <p:ext uri="{BB962C8B-B14F-4D97-AF65-F5344CB8AC3E}">
        <p14:creationId xmlns:p14="http://schemas.microsoft.com/office/powerpoint/2010/main" val="1331516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a:t>
            </a:fld>
            <a:endParaRPr lang="en-US" dirty="0"/>
          </a:p>
        </p:txBody>
      </p:sp>
      <p:sp>
        <p:nvSpPr>
          <p:cNvPr id="3" name="Notes Placeholder 2"/>
          <p:cNvSpPr>
            <a:spLocks noGrp="1"/>
          </p:cNvSpPr>
          <p:nvPr>
            <p:ph type="body" idx="1"/>
          </p:nvPr>
        </p:nvSpPr>
        <p:spPr>
          <a:xfrm>
            <a:off x="457200" y="4473575"/>
            <a:ext cx="6019799" cy="2232025"/>
          </a:xfrm>
          <a:prstGeom prst="rect">
            <a:avLst/>
          </a:prstGeom>
          <a:solidFill>
            <a:schemeClr val="bg1"/>
          </a:solidFill>
        </p:spPr>
        <p:txBody>
          <a:bodyPr/>
          <a:lstStyle/>
          <a:p>
            <a:r>
              <a:rPr lang="en-US" dirty="0"/>
              <a:t>Internal data is data that is within the enterprise. The</a:t>
            </a:r>
            <a:r>
              <a:rPr lang="en-US" baseline="0" dirty="0"/>
              <a:t> data is created by the enterprise, stored and managed by the enterprise. It spends its entire lifetime under your control. External data comes from somewhere else. It is gathered by you (or someone with your team) but its initial integrity is under the control of an outside group. Generally, if you want high quality data, that data comes with a fee. However, it may be that the fee is reasonable compared what it would take for the internal team to develop it.</a:t>
            </a:r>
          </a:p>
          <a:p>
            <a:endParaRPr lang="en-US" baseline="0" dirty="0"/>
          </a:p>
          <a:p>
            <a:r>
              <a:rPr lang="en-US" baseline="0" dirty="0"/>
              <a:t>Consider demographic data for an advertisement you want to run. There are companies that specialize in maintaining demographic databases that you can purchase. They may be expensive, but to reproduce this data on your own requires a considerable effort and expense.</a:t>
            </a:r>
          </a:p>
          <a:p>
            <a:endParaRPr lang="en-US" dirty="0"/>
          </a:p>
        </p:txBody>
      </p:sp>
    </p:spTree>
    <p:extLst>
      <p:ext uri="{BB962C8B-B14F-4D97-AF65-F5344CB8AC3E}">
        <p14:creationId xmlns:p14="http://schemas.microsoft.com/office/powerpoint/2010/main" val="260453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 image show</a:t>
            </a:r>
            <a:r>
              <a:rPr lang="en-US" baseline="0" dirty="0"/>
              <a:t>s measurements made of men and women. The bars in the histogram show the actual counts of the distribution (the discrete data set) and the lines show the fit to the distribution. This is very often the case. The discrete counts match more closely the fits when the number of people measured increase. It is unknown how many were counted in this sample.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105</a:t>
            </a:fld>
            <a:endParaRPr lang="en-US" dirty="0"/>
          </a:p>
        </p:txBody>
      </p:sp>
    </p:spTree>
    <p:extLst>
      <p:ext uri="{BB962C8B-B14F-4D97-AF65-F5344CB8AC3E}">
        <p14:creationId xmlns:p14="http://schemas.microsoft.com/office/powerpoint/2010/main" val="5936961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106</a:t>
            </a:fld>
            <a:endParaRPr lang="en-US"/>
          </a:p>
        </p:txBody>
      </p:sp>
      <p:sp>
        <p:nvSpPr>
          <p:cNvPr id="3" name="Notes Placeholder 2"/>
          <p:cNvSpPr>
            <a:spLocks noGrp="1"/>
          </p:cNvSpPr>
          <p:nvPr>
            <p:ph type="body" idx="1"/>
          </p:nvPr>
        </p:nvSpPr>
        <p:spPr>
          <a:xfrm>
            <a:off x="457200" y="4416425"/>
            <a:ext cx="5943600" cy="3736975"/>
          </a:xfrm>
          <a:prstGeom prst="rect">
            <a:avLst/>
          </a:prstGeom>
          <a:solidFill>
            <a:schemeClr val="bg1"/>
          </a:solidFill>
        </p:spPr>
        <p:txBody>
          <a:bodyPr/>
          <a:lstStyle/>
          <a:p>
            <a:r>
              <a:rPr lang="en-US" sz="1100" dirty="0"/>
              <a:t>This is a bimodal</a:t>
            </a:r>
            <a:r>
              <a:rPr lang="en-US" sz="1100" baseline="0" dirty="0"/>
              <a:t> distribution. They are built from two different normal distributions with two different means laid on top of each other.</a:t>
            </a:r>
            <a:endParaRPr lang="en-US" sz="1100" dirty="0"/>
          </a:p>
        </p:txBody>
      </p:sp>
    </p:spTree>
    <p:extLst>
      <p:ext uri="{BB962C8B-B14F-4D97-AF65-F5344CB8AC3E}">
        <p14:creationId xmlns:p14="http://schemas.microsoft.com/office/powerpoint/2010/main" val="2364480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 box plot is a typical way of describing</a:t>
            </a:r>
            <a:r>
              <a:rPr lang="en-US" baseline="0" dirty="0"/>
              <a:t> the entire distribution of a data set graphically. It shows the relationship between the quartiles, the IQR, whiskers (the outer vertical lines) and any points that may lay outside these whiskers – commonly defined as outliers.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107</a:t>
            </a:fld>
            <a:endParaRPr lang="en-US" dirty="0"/>
          </a:p>
        </p:txBody>
      </p:sp>
    </p:spTree>
    <p:extLst>
      <p:ext uri="{BB962C8B-B14F-4D97-AF65-F5344CB8AC3E}">
        <p14:creationId xmlns:p14="http://schemas.microsoft.com/office/powerpoint/2010/main" val="3054713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109</a:t>
            </a:fld>
            <a:endParaRPr lang="en-US" dirty="0"/>
          </a:p>
        </p:txBody>
      </p:sp>
      <p:sp>
        <p:nvSpPr>
          <p:cNvPr id="3" name="Notes Placeholder 2"/>
          <p:cNvSpPr>
            <a:spLocks noGrp="1"/>
          </p:cNvSpPr>
          <p:nvPr>
            <p:ph type="body" idx="1"/>
          </p:nvPr>
        </p:nvSpPr>
        <p:spPr>
          <a:xfrm>
            <a:off x="533400" y="4416425"/>
            <a:ext cx="5943600" cy="3813175"/>
          </a:xfrm>
          <a:prstGeom prst="rect">
            <a:avLst/>
          </a:prstGeom>
          <a:solidFill>
            <a:schemeClr val="bg1"/>
          </a:solidFill>
        </p:spPr>
        <p:txBody>
          <a:bodyPr/>
          <a:lstStyle/>
          <a:p>
            <a:r>
              <a:rPr lang="en-US" dirty="0"/>
              <a:t>When a normal</a:t>
            </a:r>
            <a:r>
              <a:rPr lang="en-US" baseline="0" dirty="0"/>
              <a:t> distribution is weighted more heavily on one side, we say it has skew.</a:t>
            </a:r>
            <a:endParaRPr lang="en-US" dirty="0"/>
          </a:p>
        </p:txBody>
      </p:sp>
    </p:spTree>
    <p:extLst>
      <p:ext uri="{BB962C8B-B14F-4D97-AF65-F5344CB8AC3E}">
        <p14:creationId xmlns:p14="http://schemas.microsoft.com/office/powerpoint/2010/main" val="10359367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110</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Be careful what</a:t>
            </a:r>
            <a:r>
              <a:rPr lang="en-US" baseline="0" dirty="0"/>
              <a:t> we call positive and negative skew, it follows the tail.</a:t>
            </a:r>
            <a:endParaRPr lang="en-US" dirty="0"/>
          </a:p>
        </p:txBody>
      </p:sp>
    </p:spTree>
    <p:extLst>
      <p:ext uri="{BB962C8B-B14F-4D97-AF65-F5344CB8AC3E}">
        <p14:creationId xmlns:p14="http://schemas.microsoft.com/office/powerpoint/2010/main" val="16677128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111</a:t>
            </a:fld>
            <a:endParaRPr lang="en-US"/>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When we have a skewed distribution,</a:t>
            </a:r>
            <a:r>
              <a:rPr lang="en-US" baseline="0" dirty="0"/>
              <a:t> the mean, median and mode tell us something about the skew. Here we see that the mode is at the peak of the curve. The median tells us the 50/50 point and the mean is the “balance” point. The more radically skewed the distribution becomes, the more these three numbers will deviate from each other.</a:t>
            </a:r>
            <a:endParaRPr lang="en-US" dirty="0"/>
          </a:p>
        </p:txBody>
      </p:sp>
    </p:spTree>
    <p:extLst>
      <p:ext uri="{BB962C8B-B14F-4D97-AF65-F5344CB8AC3E}">
        <p14:creationId xmlns:p14="http://schemas.microsoft.com/office/powerpoint/2010/main" val="12902131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4041775"/>
          </a:xfrm>
          <a:prstGeom prst="rect">
            <a:avLst/>
          </a:prstGeom>
          <a:solidFill>
            <a:schemeClr val="bg1"/>
          </a:solidFill>
        </p:spPr>
        <p:txBody>
          <a:bodyPr/>
          <a:lstStyle/>
          <a:p>
            <a:r>
              <a:rPr lang="en-US" dirty="0"/>
              <a:t>Another type of distribution</a:t>
            </a:r>
            <a:r>
              <a:rPr lang="en-US" baseline="0" dirty="0"/>
              <a:t> is formed from two constraints on the normal distribution. First, have positive only events (0 or above). Second, have few events. With these we see something called the Poisson distribution. The example here is a call center where we count the number of calls between 11am and noon. The average rate is low and the events are independent and we cannot have negative number of calls.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115</a:t>
            </a:fld>
            <a:endParaRPr lang="en-US" dirty="0"/>
          </a:p>
        </p:txBody>
      </p:sp>
    </p:spTree>
    <p:extLst>
      <p:ext uri="{BB962C8B-B14F-4D97-AF65-F5344CB8AC3E}">
        <p14:creationId xmlns:p14="http://schemas.microsoft.com/office/powerpoint/2010/main" val="19400960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4041775"/>
          </a:xfrm>
          <a:prstGeom prst="rect">
            <a:avLst/>
          </a:prstGeom>
          <a:solidFill>
            <a:schemeClr val="bg1"/>
          </a:solidFill>
        </p:spPr>
        <p:txBody>
          <a:bodyPr/>
          <a:lstStyle/>
          <a:p>
            <a:r>
              <a:rPr lang="en-US" dirty="0"/>
              <a:t>Another type of distribution</a:t>
            </a:r>
            <a:r>
              <a:rPr lang="en-US" baseline="0" dirty="0"/>
              <a:t> is formed from two constraints on the normal distribution. First, have positive only events (0 or above). Second, have few events. With these we see something called the Poisson distribution. The example here is a call center where we count the number of calls between 11am and noon. The average rate is low and the events are independent and we cannot have negative number of calls.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116</a:t>
            </a:fld>
            <a:endParaRPr lang="en-US" dirty="0"/>
          </a:p>
        </p:txBody>
      </p:sp>
    </p:spTree>
    <p:extLst>
      <p:ext uri="{BB962C8B-B14F-4D97-AF65-F5344CB8AC3E}">
        <p14:creationId xmlns:p14="http://schemas.microsoft.com/office/powerpoint/2010/main" val="39862569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This is a different type of distribution altogether. It</a:t>
            </a:r>
            <a:r>
              <a:rPr lang="en-US" baseline="0" dirty="0"/>
              <a:t> shows that fall off, or decay, as the x variable gets larger. </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117</a:t>
            </a:fld>
            <a:endParaRPr lang="en-US" dirty="0"/>
          </a:p>
        </p:txBody>
      </p:sp>
    </p:spTree>
    <p:extLst>
      <p:ext uri="{BB962C8B-B14F-4D97-AF65-F5344CB8AC3E}">
        <p14:creationId xmlns:p14="http://schemas.microsoft.com/office/powerpoint/2010/main" val="2064268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599" cy="4041775"/>
          </a:xfrm>
          <a:prstGeom prst="rect">
            <a:avLst/>
          </a:prstGeom>
          <a:solidFill>
            <a:schemeClr val="bg1"/>
          </a:solidFill>
        </p:spPr>
        <p:txBody>
          <a:bodyPr/>
          <a:lstStyle/>
          <a:p>
            <a:r>
              <a:rPr lang="en-US" dirty="0"/>
              <a:t>The Pareto</a:t>
            </a:r>
            <a:r>
              <a:rPr lang="en-US" baseline="0" dirty="0"/>
              <a:t> comes from a trend seen in manufacturing but applies to many things. We know it as “80% of the work takes 20% of the time and the remaining 20% of the work takes 80% of the time”.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118</a:t>
            </a:fld>
            <a:endParaRPr lang="en-US" dirty="0"/>
          </a:p>
        </p:txBody>
      </p:sp>
    </p:spTree>
    <p:extLst>
      <p:ext uri="{BB962C8B-B14F-4D97-AF65-F5344CB8AC3E}">
        <p14:creationId xmlns:p14="http://schemas.microsoft.com/office/powerpoint/2010/main" val="788052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a:t>
            </a:fld>
            <a:endParaRPr lang="en-US" dirty="0"/>
          </a:p>
        </p:txBody>
      </p:sp>
      <p:sp>
        <p:nvSpPr>
          <p:cNvPr id="3" name="Notes Placeholder 2"/>
          <p:cNvSpPr>
            <a:spLocks noGrp="1"/>
          </p:cNvSpPr>
          <p:nvPr>
            <p:ph type="body" idx="1"/>
          </p:nvPr>
        </p:nvSpPr>
        <p:spPr>
          <a:xfrm>
            <a:off x="533400" y="4473575"/>
            <a:ext cx="5867399" cy="1546225"/>
          </a:xfrm>
          <a:prstGeom prst="rect">
            <a:avLst/>
          </a:prstGeom>
          <a:solidFill>
            <a:schemeClr val="bg1"/>
          </a:solidFill>
        </p:spPr>
        <p:txBody>
          <a:bodyPr/>
          <a:lstStyle/>
          <a:p>
            <a:r>
              <a:rPr lang="en-US" dirty="0"/>
              <a:t>In the end,</a:t>
            </a:r>
            <a:r>
              <a:rPr lang="en-US" baseline="0" dirty="0"/>
              <a:t> bad data is worthless and potentially very damaging to the organization. The damage can be in many forms, but, ruling out actual malicious code, the damage is in the form of erroneous conclusions for the enterprise. A great deal of money can be lost if conclusions are faulty and the first place to start to prevent that is to ensure that the data is clean. What does it mean to be clean? We will cover these in the next slides.</a:t>
            </a:r>
            <a:endParaRPr lang="en-US" dirty="0"/>
          </a:p>
        </p:txBody>
      </p:sp>
    </p:spTree>
    <p:extLst>
      <p:ext uri="{BB962C8B-B14F-4D97-AF65-F5344CB8AC3E}">
        <p14:creationId xmlns:p14="http://schemas.microsoft.com/office/powerpoint/2010/main" val="7543769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119</a:t>
            </a:fld>
            <a:endParaRPr lang="en-US" dirty="0"/>
          </a:p>
        </p:txBody>
      </p:sp>
    </p:spTree>
    <p:extLst>
      <p:ext uri="{BB962C8B-B14F-4D97-AF65-F5344CB8AC3E}">
        <p14:creationId xmlns:p14="http://schemas.microsoft.com/office/powerpoint/2010/main" val="6945911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19800" cy="3429000"/>
          </a:xfrm>
          <a:prstGeom prst="rect">
            <a:avLst/>
          </a:prstGeom>
          <a:solidFill>
            <a:schemeClr val="bg1"/>
          </a:solidFill>
        </p:spPr>
        <p:txBody>
          <a:bodyPr/>
          <a:lstStyle/>
          <a:p>
            <a:r>
              <a:rPr lang="en-US" dirty="0"/>
              <a:t>Now that we have seen a number of distributions,</a:t>
            </a:r>
            <a:r>
              <a:rPr lang="en-US" baseline="0" dirty="0"/>
              <a:t> let’s look at how we can use Excel to extract information out of them. What follows is a series of examples of how to use Excel formulas for the distributions.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120</a:t>
            </a:fld>
            <a:endParaRPr lang="en-US" dirty="0"/>
          </a:p>
        </p:txBody>
      </p:sp>
    </p:spTree>
    <p:extLst>
      <p:ext uri="{BB962C8B-B14F-4D97-AF65-F5344CB8AC3E}">
        <p14:creationId xmlns:p14="http://schemas.microsoft.com/office/powerpoint/2010/main" val="2361833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This Excel function allows us to pass</a:t>
            </a:r>
            <a:r>
              <a:rPr lang="en-US" baseline="0" dirty="0"/>
              <a:t> the number of interest (x) and define a normal distribution with the mean and </a:t>
            </a:r>
            <a:r>
              <a:rPr lang="en-US" baseline="0" dirty="0" err="1"/>
              <a:t>std_dev</a:t>
            </a:r>
            <a:r>
              <a:rPr lang="en-US" baseline="0" dirty="0"/>
              <a:t> of our choosing. The last argument tells us whether we are using less than and equal to (TRUE) or just the probability density at that point (FALSE). FALSE requires more advanced understanding of the PDF, we use TRUE throughout.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121</a:t>
            </a:fld>
            <a:endParaRPr lang="en-US" dirty="0"/>
          </a:p>
        </p:txBody>
      </p:sp>
    </p:spTree>
    <p:extLst>
      <p:ext uri="{BB962C8B-B14F-4D97-AF65-F5344CB8AC3E}">
        <p14:creationId xmlns:p14="http://schemas.microsoft.com/office/powerpoint/2010/main" val="14760281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122</a:t>
            </a:fld>
            <a:endParaRPr lang="en-US" dirty="0"/>
          </a:p>
        </p:txBody>
      </p:sp>
    </p:spTree>
    <p:extLst>
      <p:ext uri="{BB962C8B-B14F-4D97-AF65-F5344CB8AC3E}">
        <p14:creationId xmlns:p14="http://schemas.microsoft.com/office/powerpoint/2010/main" val="28047648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867399" cy="3832225"/>
          </a:xfrm>
          <a:prstGeom prst="rect">
            <a:avLst/>
          </a:prstGeom>
          <a:solidFill>
            <a:schemeClr val="bg1"/>
          </a:solidFill>
        </p:spPr>
        <p:txBody>
          <a:bodyPr/>
          <a:lstStyle/>
          <a:p>
            <a:r>
              <a:rPr lang="en-US" dirty="0"/>
              <a:t>The ”1 – “ is because </a:t>
            </a:r>
          </a:p>
          <a:p>
            <a:pPr marL="171450" indent="-171450">
              <a:buFontTx/>
              <a:buChar char="-"/>
            </a:pPr>
            <a:r>
              <a:rPr lang="en-US" dirty="0"/>
              <a:t>All distributions sum to a probability</a:t>
            </a:r>
            <a:r>
              <a:rPr lang="en-US" baseline="0" dirty="0"/>
              <a:t> of 1</a:t>
            </a:r>
          </a:p>
          <a:p>
            <a:pPr marL="171450" indent="-171450">
              <a:buFontTx/>
              <a:buChar char="-"/>
            </a:pPr>
            <a:r>
              <a:rPr lang="en-US" baseline="0" dirty="0"/>
              <a:t>The formula with cumulative set to true gives us “less than or equal to”. The ”greater than” part is 1 – “less than or equal to”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123</a:t>
            </a:fld>
            <a:endParaRPr lang="en-US" dirty="0"/>
          </a:p>
        </p:txBody>
      </p:sp>
    </p:spTree>
    <p:extLst>
      <p:ext uri="{BB962C8B-B14F-4D97-AF65-F5344CB8AC3E}">
        <p14:creationId xmlns:p14="http://schemas.microsoft.com/office/powerpoint/2010/main" val="20631322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34439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505200"/>
          </a:xfrm>
          <a:prstGeom prst="rect">
            <a:avLst/>
          </a:prstGeom>
          <a:solidFill>
            <a:schemeClr val="bg1"/>
          </a:solidFill>
        </p:spPr>
        <p:txBody>
          <a:bodyPr/>
          <a:lstStyle/>
          <a:p>
            <a:r>
              <a:rPr lang="en-US" dirty="0"/>
              <a:t>From here we are moving into basic</a:t>
            </a:r>
            <a:r>
              <a:rPr lang="en-US" baseline="0" dirty="0"/>
              <a:t> modelling. We will look to fit math equations to data and notice what these fits can tell us. Once we know the math equations, we can make predictions about what is to come. This power is limited for a number of reasons which we will discuss along the way.</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126</a:t>
            </a:fld>
            <a:endParaRPr lang="en-US" dirty="0"/>
          </a:p>
        </p:txBody>
      </p:sp>
    </p:spTree>
    <p:extLst>
      <p:ext uri="{BB962C8B-B14F-4D97-AF65-F5344CB8AC3E}">
        <p14:creationId xmlns:p14="http://schemas.microsoft.com/office/powerpoint/2010/main" val="20922195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127</a:t>
            </a:fld>
            <a:endParaRPr lang="en-US"/>
          </a:p>
        </p:txBody>
      </p:sp>
      <p:sp>
        <p:nvSpPr>
          <p:cNvPr id="3" name="Notes Placeholder 2"/>
          <p:cNvSpPr>
            <a:spLocks noGrp="1"/>
          </p:cNvSpPr>
          <p:nvPr>
            <p:ph type="body" idx="1"/>
          </p:nvPr>
        </p:nvSpPr>
        <p:spPr>
          <a:xfrm>
            <a:off x="533400" y="4419600"/>
            <a:ext cx="5867400" cy="1981200"/>
          </a:xfrm>
          <a:prstGeom prst="rect">
            <a:avLst/>
          </a:prstGeom>
          <a:solidFill>
            <a:schemeClr val="bg1"/>
          </a:solidFill>
        </p:spPr>
        <p:txBody>
          <a:bodyPr/>
          <a:lstStyle/>
          <a:p>
            <a:r>
              <a:rPr lang="en-US" dirty="0"/>
              <a:t>The first thing we will look at</a:t>
            </a:r>
            <a:r>
              <a:rPr lang="en-US" baseline="0" dirty="0"/>
              <a:t> is data of two variables. Our best visual aid here is often the scatter plot where we put one variable on the x axis and another on the y axis. We can look at the covariance and correlation of the data set. We use regression to calculate the mathematical fits to the data, then we look at R2 to see which is the best one. Be cautious, the literal best fit may disobey rules of the field you are working in. It is, as always important to remember that the math is not the only thing at work here. What is the problem? What is field of research?</a:t>
            </a:r>
            <a:endParaRPr lang="en-US" dirty="0"/>
          </a:p>
        </p:txBody>
      </p:sp>
    </p:spTree>
    <p:extLst>
      <p:ext uri="{BB962C8B-B14F-4D97-AF65-F5344CB8AC3E}">
        <p14:creationId xmlns:p14="http://schemas.microsoft.com/office/powerpoint/2010/main" val="3276649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371600"/>
          </a:xfrm>
          <a:prstGeom prst="rect">
            <a:avLst/>
          </a:prstGeom>
          <a:solidFill>
            <a:schemeClr val="bg1"/>
          </a:solidFill>
        </p:spPr>
        <p:txBody>
          <a:bodyPr/>
          <a:lstStyle/>
          <a:p>
            <a:r>
              <a:rPr lang="en-US" dirty="0"/>
              <a:t>Covariance is,</a:t>
            </a:r>
            <a:r>
              <a:rPr lang="en-US" baseline="0" dirty="0"/>
              <a:t> simply put, how the two variables vary together in the set. The formula is shown in the slide. We need it because we really want the correlation, which is the covariance divided by the </a:t>
            </a:r>
            <a:r>
              <a:rPr lang="en-US" baseline="0" dirty="0" err="1"/>
              <a:t>std</a:t>
            </a:r>
            <a:r>
              <a:rPr lang="en-US" baseline="0" dirty="0"/>
              <a:t> dev of both variables. Don’t worry, our tools will do this for us.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129</a:t>
            </a:fld>
            <a:endParaRPr lang="en-US" dirty="0"/>
          </a:p>
        </p:txBody>
      </p:sp>
    </p:spTree>
    <p:extLst>
      <p:ext uri="{BB962C8B-B14F-4D97-AF65-F5344CB8AC3E}">
        <p14:creationId xmlns:p14="http://schemas.microsoft.com/office/powerpoint/2010/main" val="16610294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131</a:t>
            </a:fld>
            <a:endParaRPr lang="en-US" dirty="0"/>
          </a:p>
        </p:txBody>
      </p:sp>
      <p:sp>
        <p:nvSpPr>
          <p:cNvPr id="3" name="Notes Placeholder 2"/>
          <p:cNvSpPr>
            <a:spLocks noGrp="1"/>
          </p:cNvSpPr>
          <p:nvPr>
            <p:ph type="body" idx="1"/>
          </p:nvPr>
        </p:nvSpPr>
        <p:spPr>
          <a:xfrm>
            <a:off x="533400" y="4416425"/>
            <a:ext cx="58674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“regression line” is a straight-line descriptor. If you have slope and y-intercept of the regression line, you can plug in a value for X and predict the average value for Y. </a:t>
            </a:r>
          </a:p>
        </p:txBody>
      </p:sp>
    </p:spTree>
    <p:extLst>
      <p:ext uri="{BB962C8B-B14F-4D97-AF65-F5344CB8AC3E}">
        <p14:creationId xmlns:p14="http://schemas.microsoft.com/office/powerpoint/2010/main" val="208927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30793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132</a:t>
            </a:fld>
            <a:endParaRPr lang="en-US" dirty="0"/>
          </a:p>
        </p:txBody>
      </p:sp>
      <p:sp>
        <p:nvSpPr>
          <p:cNvPr id="3" name="Notes Placeholder 2"/>
          <p:cNvSpPr>
            <a:spLocks noGrp="1"/>
          </p:cNvSpPr>
          <p:nvPr>
            <p:ph type="body" idx="1"/>
          </p:nvPr>
        </p:nvSpPr>
        <p:spPr>
          <a:xfrm>
            <a:off x="457200" y="4495801"/>
            <a:ext cx="6019800" cy="1066799"/>
          </a:xfrm>
          <a:prstGeom prst="rect">
            <a:avLst/>
          </a:prstGeom>
          <a:solidFill>
            <a:schemeClr val="bg1"/>
          </a:solidFill>
        </p:spPr>
        <p:txBody>
          <a:bodyPr/>
          <a:lstStyle/>
          <a:p>
            <a:pPr lvl="1"/>
            <a:r>
              <a:rPr lang="en-US" dirty="0"/>
              <a:t>This fit is calculated by minimizing the sum</a:t>
            </a:r>
            <a:r>
              <a:rPr lang="en-US" baseline="0" dirty="0"/>
              <a:t> of the </a:t>
            </a:r>
            <a:r>
              <a:rPr lang="en-US" dirty="0"/>
              <a:t>squared differences</a:t>
            </a:r>
            <a:r>
              <a:rPr lang="en-US" baseline="0" dirty="0"/>
              <a:t> between each point and the line. This amounts to minimizing the Variance of the data set (see slide on Variance). This is called the </a:t>
            </a:r>
            <a:r>
              <a:rPr lang="en-US" b="1" baseline="0" dirty="0"/>
              <a:t>Method of Least Squares</a:t>
            </a:r>
            <a:r>
              <a:rPr lang="en-US" baseline="0" dirty="0"/>
              <a:t>.</a:t>
            </a:r>
            <a:endParaRPr lang="en-US" dirty="0"/>
          </a:p>
        </p:txBody>
      </p:sp>
    </p:spTree>
    <p:extLst>
      <p:ext uri="{BB962C8B-B14F-4D97-AF65-F5344CB8AC3E}">
        <p14:creationId xmlns:p14="http://schemas.microsoft.com/office/powerpoint/2010/main" val="3450651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135</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These are some warnings about</a:t>
            </a:r>
            <a:r>
              <a:rPr lang="en-US" baseline="0" dirty="0"/>
              <a:t> curve fitting. One note about the moderate values of r</a:t>
            </a:r>
            <a:r>
              <a:rPr lang="mr-IN" baseline="0" dirty="0"/>
              <a:t>…</a:t>
            </a:r>
            <a:r>
              <a:rPr lang="en-US" baseline="0" dirty="0"/>
              <a:t> in the real world, r = 0.5 is not enough for a good correlation.</a:t>
            </a:r>
            <a:endParaRPr lang="en-US" dirty="0"/>
          </a:p>
          <a:p>
            <a:endParaRPr lang="en-US" dirty="0"/>
          </a:p>
        </p:txBody>
      </p:sp>
    </p:spTree>
    <p:extLst>
      <p:ext uri="{BB962C8B-B14F-4D97-AF65-F5344CB8AC3E}">
        <p14:creationId xmlns:p14="http://schemas.microsoft.com/office/powerpoint/2010/main" val="6577337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Linear regression is a technique and we can fit a lot of different functions with it. Some of the function types are listed above.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136</a:t>
            </a:fld>
            <a:endParaRPr lang="en-US" dirty="0"/>
          </a:p>
        </p:txBody>
      </p:sp>
    </p:spTree>
    <p:extLst>
      <p:ext uri="{BB962C8B-B14F-4D97-AF65-F5344CB8AC3E}">
        <p14:creationId xmlns:p14="http://schemas.microsoft.com/office/powerpoint/2010/main" val="11427545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simplest is the straight line. The equation of the line, when you show it in Excel looks like the equation here, except m and b will be numbers determined by the fit.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137</a:t>
            </a:fld>
            <a:endParaRPr lang="en-US" dirty="0"/>
          </a:p>
        </p:txBody>
      </p:sp>
    </p:spTree>
    <p:extLst>
      <p:ext uri="{BB962C8B-B14F-4D97-AF65-F5344CB8AC3E}">
        <p14:creationId xmlns:p14="http://schemas.microsoft.com/office/powerpoint/2010/main" val="6885903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138</a:t>
            </a:fld>
            <a:endParaRPr lang="en-US" dirty="0"/>
          </a:p>
        </p:txBody>
      </p:sp>
      <p:sp>
        <p:nvSpPr>
          <p:cNvPr id="3" name="Notes Placeholder 2"/>
          <p:cNvSpPr>
            <a:spLocks noGrp="1"/>
          </p:cNvSpPr>
          <p:nvPr>
            <p:ph type="body" idx="1"/>
          </p:nvPr>
        </p:nvSpPr>
        <p:spPr>
          <a:xfrm>
            <a:off x="701675" y="4267201"/>
            <a:ext cx="5607050" cy="3810000"/>
          </a:xfrm>
          <a:prstGeom prst="rect">
            <a:avLst/>
          </a:prstGeom>
        </p:spPr>
        <p:txBody>
          <a:bodyPr/>
          <a:lstStyle/>
          <a:p>
            <a:pPr lvl="1"/>
            <a:r>
              <a:rPr lang="en-US" dirty="0"/>
              <a:t>This is what Excel will display.</a:t>
            </a:r>
          </a:p>
        </p:txBody>
      </p:sp>
    </p:spTree>
    <p:extLst>
      <p:ext uri="{BB962C8B-B14F-4D97-AF65-F5344CB8AC3E}">
        <p14:creationId xmlns:p14="http://schemas.microsoft.com/office/powerpoint/2010/main" val="3889422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A polynomial is an equation with higher powers of the x variable (the independent one). Be very careful with this</a:t>
            </a:r>
            <a:r>
              <a:rPr lang="mr-IN" baseline="0" dirty="0"/>
              <a:t>…</a:t>
            </a:r>
            <a:r>
              <a:rPr lang="en-US" baseline="0" dirty="0"/>
              <a:t> you can almost always fit any data set perfectly by going to enough powers of x, but it does not mean that you are correct. Certain fields of study obey know laws or trends and these determine the type of equation you should use. A bad fit of the data to this equation could mean you have bad data, not require higher order fits. You, as the analyst, should know as much as you can about the field to determine these things.</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139</a:t>
            </a:fld>
            <a:endParaRPr lang="en-US" dirty="0"/>
          </a:p>
        </p:txBody>
      </p:sp>
    </p:spTree>
    <p:extLst>
      <p:ext uri="{BB962C8B-B14F-4D97-AF65-F5344CB8AC3E}">
        <p14:creationId xmlns:p14="http://schemas.microsoft.com/office/powerpoint/2010/main" val="1058202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This is an example of a parabola. This is really common in studying new materials in physics and engineering. Notice the equation has a squared x term in it.</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140</a:t>
            </a:fld>
            <a:endParaRPr lang="en-US" dirty="0"/>
          </a:p>
        </p:txBody>
      </p:sp>
    </p:spTree>
    <p:extLst>
      <p:ext uri="{BB962C8B-B14F-4D97-AF65-F5344CB8AC3E}">
        <p14:creationId xmlns:p14="http://schemas.microsoft.com/office/powerpoint/2010/main" val="1986366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power law is a fit where B is some number (2,3,4,5,6,etc).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141</a:t>
            </a:fld>
            <a:endParaRPr lang="en-US" dirty="0"/>
          </a:p>
        </p:txBody>
      </p:sp>
    </p:spTree>
    <p:extLst>
      <p:ext uri="{BB962C8B-B14F-4D97-AF65-F5344CB8AC3E}">
        <p14:creationId xmlns:p14="http://schemas.microsoft.com/office/powerpoint/2010/main" val="204958523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Here is one where B is negative and a fraction.</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142</a:t>
            </a:fld>
            <a:endParaRPr lang="en-US" dirty="0"/>
          </a:p>
        </p:txBody>
      </p:sp>
    </p:spTree>
    <p:extLst>
      <p:ext uri="{BB962C8B-B14F-4D97-AF65-F5344CB8AC3E}">
        <p14:creationId xmlns:p14="http://schemas.microsoft.com/office/powerpoint/2010/main" val="11904132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exponential fit is a common fit to data such as the examples stated.</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143</a:t>
            </a:fld>
            <a:endParaRPr lang="en-US" dirty="0"/>
          </a:p>
        </p:txBody>
      </p:sp>
    </p:spTree>
    <p:extLst>
      <p:ext uri="{BB962C8B-B14F-4D97-AF65-F5344CB8AC3E}">
        <p14:creationId xmlns:p14="http://schemas.microsoft.com/office/powerpoint/2010/main" val="188925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13</a:t>
            </a:fld>
            <a:endParaRPr lang="en-US"/>
          </a:p>
        </p:txBody>
      </p:sp>
      <p:sp>
        <p:nvSpPr>
          <p:cNvPr id="3" name="Notes Placeholder 2"/>
          <p:cNvSpPr>
            <a:spLocks noGrp="1"/>
          </p:cNvSpPr>
          <p:nvPr>
            <p:ph type="body" idx="1"/>
          </p:nvPr>
        </p:nvSpPr>
        <p:spPr>
          <a:xfrm>
            <a:off x="457200" y="4473575"/>
            <a:ext cx="6019799" cy="2003425"/>
          </a:xfrm>
          <a:prstGeom prst="rect">
            <a:avLst/>
          </a:prstGeom>
          <a:solidFill>
            <a:schemeClr val="bg1"/>
          </a:solidFill>
        </p:spPr>
        <p:txBody>
          <a:bodyPr/>
          <a:lstStyle/>
          <a:p>
            <a:r>
              <a:rPr lang="en-US" dirty="0"/>
              <a:t>One aspect</a:t>
            </a:r>
            <a:r>
              <a:rPr lang="en-US" baseline="0" dirty="0"/>
              <a:t> of dirty data is data duplication. Perhaps you are tracking a group of people for a medical study over a period of one year. Imagine if you do not account for spellings of a person’s name when you take the second or third survey </a:t>
            </a:r>
            <a:r>
              <a:rPr lang="mr-IN" baseline="0" dirty="0"/>
              <a:t>–</a:t>
            </a:r>
            <a:r>
              <a:rPr lang="en-US" baseline="0" dirty="0"/>
              <a:t> Jane Doe submits the second survey as J. Doe and becomes two different people in the database. Now the data is not tracking Jane’s first and second surveys, but you are tracking two different people. One simple way to prevent this is the Single Source of Truth where every participant is tracked by a unique ID and the name is keyed into the DB once and only once. This prevents multiple copies of a name in multiple places in the data that are seemingly different but actually the same.</a:t>
            </a:r>
            <a:endParaRPr lang="en-US" dirty="0"/>
          </a:p>
        </p:txBody>
      </p:sp>
    </p:spTree>
    <p:extLst>
      <p:ext uri="{BB962C8B-B14F-4D97-AF65-F5344CB8AC3E}">
        <p14:creationId xmlns:p14="http://schemas.microsoft.com/office/powerpoint/2010/main" val="18235795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Continuously compounded interested? This is how much money I owe?!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144</a:t>
            </a:fld>
            <a:endParaRPr lang="en-US" dirty="0"/>
          </a:p>
        </p:txBody>
      </p:sp>
    </p:spTree>
    <p:extLst>
      <p:ext uri="{BB962C8B-B14F-4D97-AF65-F5344CB8AC3E}">
        <p14:creationId xmlns:p14="http://schemas.microsoft.com/office/powerpoint/2010/main" val="12554769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Remember, choosing the fitting function is more than just trying the functions until one gets a high R2 value. It is a powerful tool, but you are fitting things that have already happened. Be careful about predictions you make from it. </a:t>
            </a:r>
          </a:p>
          <a:p>
            <a:endParaRPr lang="en-US" baseline="0" dirty="0"/>
          </a:p>
          <a:p>
            <a:r>
              <a:rPr lang="en-US" baseline="0" dirty="0"/>
              <a:t>INSTRUCTOR NOTE</a:t>
            </a:r>
          </a:p>
          <a:p>
            <a:r>
              <a:rPr lang="en-US" baseline="0" dirty="0"/>
              <a:t>We have cover simple curve fitting and linear regression for analysis. The students should be made aware that there are a variety of regression techniques which we do not cover. </a:t>
            </a:r>
          </a:p>
          <a:p>
            <a:r>
              <a:rPr lang="en-US" baseline="0" dirty="0"/>
              <a:t>Logistic</a:t>
            </a:r>
          </a:p>
          <a:p>
            <a:r>
              <a:rPr lang="en-US" baseline="0" dirty="0"/>
              <a:t>Stepwise</a:t>
            </a:r>
          </a:p>
          <a:p>
            <a:r>
              <a:rPr lang="en-US" baseline="0" dirty="0"/>
              <a:t>Ridge</a:t>
            </a:r>
          </a:p>
          <a:p>
            <a:r>
              <a:rPr lang="en-US" baseline="0" dirty="0"/>
              <a:t>Bayesian</a:t>
            </a:r>
          </a:p>
          <a:p>
            <a:r>
              <a:rPr lang="en-US" baseline="0" dirty="0"/>
              <a:t>just to name a few.</a:t>
            </a:r>
          </a:p>
          <a:p>
            <a:r>
              <a:rPr lang="en-US" baseline="0" dirty="0"/>
              <a:t>The instructor can investigate these quickly by a quick perusal of the Wikipedia articles on them. Rigorous approaches are left to </a:t>
            </a:r>
            <a:r>
              <a:rPr lang="en-US" baseline="0"/>
              <a:t>other courses.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145</a:t>
            </a:fld>
            <a:endParaRPr lang="en-US" dirty="0"/>
          </a:p>
        </p:txBody>
      </p:sp>
    </p:spTree>
    <p:extLst>
      <p:ext uri="{BB962C8B-B14F-4D97-AF65-F5344CB8AC3E}">
        <p14:creationId xmlns:p14="http://schemas.microsoft.com/office/powerpoint/2010/main" val="200709550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72034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26999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429000"/>
          </a:xfrm>
          <a:prstGeom prst="rect">
            <a:avLst/>
          </a:prstGeom>
          <a:solidFill>
            <a:schemeClr val="bg1"/>
          </a:solidFill>
        </p:spPr>
        <p:txBody>
          <a:bodyPr/>
          <a:lstStyle/>
          <a:p>
            <a:r>
              <a:rPr lang="en-US" dirty="0"/>
              <a:t>Let’s look at a different way to visualize data. It still involves scatter plots,</a:t>
            </a:r>
            <a:r>
              <a:rPr lang="en-US" baseline="0" dirty="0"/>
              <a:t> but the analysis is different than simply looking at a data fit.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148</a:t>
            </a:fld>
            <a:endParaRPr lang="en-US" dirty="0"/>
          </a:p>
        </p:txBody>
      </p:sp>
    </p:spTree>
    <p:extLst>
      <p:ext uri="{BB962C8B-B14F-4D97-AF65-F5344CB8AC3E}">
        <p14:creationId xmlns:p14="http://schemas.microsoft.com/office/powerpoint/2010/main" val="2572255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149</a:t>
            </a:fld>
            <a:endParaRPr lang="en-US" dirty="0"/>
          </a:p>
        </p:txBody>
      </p:sp>
      <p:sp>
        <p:nvSpPr>
          <p:cNvPr id="3" name="Notes Placeholder 2"/>
          <p:cNvSpPr>
            <a:spLocks noGrp="1"/>
          </p:cNvSpPr>
          <p:nvPr>
            <p:ph type="body" idx="1"/>
          </p:nvPr>
        </p:nvSpPr>
        <p:spPr>
          <a:xfrm>
            <a:off x="533400" y="4419600"/>
            <a:ext cx="5943600" cy="1905000"/>
          </a:xfrm>
          <a:prstGeom prst="rect">
            <a:avLst/>
          </a:prstGeom>
          <a:solidFill>
            <a:schemeClr val="bg1"/>
          </a:solidFill>
        </p:spPr>
        <p:txBody>
          <a:bodyPr/>
          <a:lstStyle/>
          <a:p>
            <a:r>
              <a:rPr lang="en-US" dirty="0"/>
              <a:t>Clustering is where we apply a number of algorithms</a:t>
            </a:r>
            <a:r>
              <a:rPr lang="en-US" baseline="0" dirty="0"/>
              <a:t> to find patterns in multidimensional data sets. These patterns are instrumental in machine learning. Remember that we mentioned credit card fraud some time ago in the course, well, that type of analysis is a major clustering and pattern recognition algorithm in which analysts look for patterns and anomalies from the those patterns.</a:t>
            </a:r>
            <a:endParaRPr lang="en-US" dirty="0"/>
          </a:p>
        </p:txBody>
      </p:sp>
    </p:spTree>
    <p:extLst>
      <p:ext uri="{BB962C8B-B14F-4D97-AF65-F5344CB8AC3E}">
        <p14:creationId xmlns:p14="http://schemas.microsoft.com/office/powerpoint/2010/main" val="18809012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150</a:t>
            </a:fld>
            <a:endParaRPr lang="en-US" dirty="0"/>
          </a:p>
        </p:txBody>
      </p:sp>
      <p:sp>
        <p:nvSpPr>
          <p:cNvPr id="3" name="Notes Placeholder 2"/>
          <p:cNvSpPr>
            <a:spLocks noGrp="1"/>
          </p:cNvSpPr>
          <p:nvPr>
            <p:ph type="body" idx="1"/>
          </p:nvPr>
        </p:nvSpPr>
        <p:spPr>
          <a:xfrm>
            <a:off x="533400" y="4495800"/>
            <a:ext cx="5943600" cy="2667000"/>
          </a:xfrm>
          <a:prstGeom prst="rect">
            <a:avLst/>
          </a:prstGeom>
          <a:solidFill>
            <a:schemeClr val="bg1"/>
          </a:solidFill>
        </p:spPr>
        <p:txBody>
          <a:bodyPr/>
          <a:lstStyle/>
          <a:p>
            <a:r>
              <a:rPr lang="en-US" dirty="0"/>
              <a:t>In one of</a:t>
            </a:r>
            <a:r>
              <a:rPr lang="en-US" baseline="0" dirty="0"/>
              <a:t> the most famous cases of pattern recognition from clustering analysis, a doctor in 1850’s London stopped a deadly disease and at the same time proved the germ theory of disease.</a:t>
            </a:r>
          </a:p>
          <a:p>
            <a:endParaRPr lang="en-US" dirty="0"/>
          </a:p>
          <a:p>
            <a:r>
              <a:rPr lang="en-US" dirty="0"/>
              <a:t>John Snow investigated</a:t>
            </a:r>
            <a:r>
              <a:rPr lang="en-US" baseline="0" dirty="0"/>
              <a:t> the cause of a cholera outbreak by documenting where the cases were located. Discovered that people who lived near, or travelled by, the Broad St. water pump were much more likely to get cholera. A nearby cesspool had leaked in to the water supply.</a:t>
            </a:r>
            <a:endParaRPr lang="en-US" dirty="0"/>
          </a:p>
          <a:p>
            <a:r>
              <a:rPr lang="en-US" dirty="0"/>
              <a:t>Left –</a:t>
            </a:r>
            <a:r>
              <a:rPr lang="en-US" baseline="0" dirty="0"/>
              <a:t> Snows original map of cholera cases in London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Right – </a:t>
            </a:r>
            <a:r>
              <a:rPr lang="en-US" dirty="0"/>
              <a:t>Cases</a:t>
            </a:r>
            <a:r>
              <a:rPr lang="en-US" baseline="0" dirty="0"/>
              <a:t> shown in red, </a:t>
            </a:r>
            <a:r>
              <a:rPr lang="en-US" dirty="0"/>
              <a:t>Water</a:t>
            </a:r>
            <a:r>
              <a:rPr lang="en-US" baseline="0" dirty="0"/>
              <a:t> pumps shown in blue.</a:t>
            </a:r>
            <a:endParaRPr lang="en-US" dirty="0"/>
          </a:p>
          <a:p>
            <a:r>
              <a:rPr lang="en-US" baseline="0" dirty="0"/>
              <a:t> From: </a:t>
            </a:r>
            <a:r>
              <a:rPr lang="en-US" dirty="0"/>
              <a:t>https://www1.udel.edu/johnmack/frec682/cholera/cholera2.html</a:t>
            </a:r>
          </a:p>
        </p:txBody>
      </p:sp>
    </p:spTree>
    <p:extLst>
      <p:ext uri="{BB962C8B-B14F-4D97-AF65-F5344CB8AC3E}">
        <p14:creationId xmlns:p14="http://schemas.microsoft.com/office/powerpoint/2010/main" val="3021865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151</a:t>
            </a:fld>
            <a:endParaRPr lang="en-US" dirty="0"/>
          </a:p>
        </p:txBody>
      </p:sp>
      <p:sp>
        <p:nvSpPr>
          <p:cNvPr id="3" name="Notes Placeholder 2"/>
          <p:cNvSpPr>
            <a:spLocks noGrp="1"/>
          </p:cNvSpPr>
          <p:nvPr>
            <p:ph type="body" idx="1"/>
          </p:nvPr>
        </p:nvSpPr>
        <p:spPr>
          <a:xfrm>
            <a:off x="533400" y="4876800"/>
            <a:ext cx="6019800" cy="3505200"/>
          </a:xfrm>
          <a:prstGeom prst="rect">
            <a:avLst/>
          </a:prstGeom>
          <a:solidFill>
            <a:schemeClr val="bg1"/>
          </a:solidFill>
        </p:spPr>
        <p:txBody>
          <a:bodyPr/>
          <a:lstStyle/>
          <a:p>
            <a:r>
              <a:rPr lang="en-US" dirty="0"/>
              <a:t>A </a:t>
            </a:r>
            <a:r>
              <a:rPr lang="en-US" dirty="0" err="1"/>
              <a:t>Voronoi</a:t>
            </a:r>
            <a:r>
              <a:rPr lang="en-US" dirty="0"/>
              <a:t> diagram provides a visual map of the distance of any point in space to a</a:t>
            </a:r>
            <a:r>
              <a:rPr lang="en-US" baseline="0" dirty="0"/>
              <a:t> specified center point in a region. That center point is usually the mean of a cluster, though it could also be something called a </a:t>
            </a:r>
            <a:r>
              <a:rPr lang="en-US" baseline="0" dirty="0" err="1"/>
              <a:t>medioid</a:t>
            </a:r>
            <a:r>
              <a:rPr lang="en-US" baseline="0" dirty="0"/>
              <a:t>. The regions in the map above show areas in a color in which all points in that color area are closer to the black dot in that same color area than they are to any other black dot. This has been applied to John Snow’s map and the computers arrive at the same conclusion he did about the source of the epidemic. Today, these algorithms can tell ambulances the location of the closest hospital in real time, and many other things.</a:t>
            </a:r>
            <a:endParaRPr lang="en-US" dirty="0"/>
          </a:p>
        </p:txBody>
      </p:sp>
    </p:spTree>
    <p:extLst>
      <p:ext uri="{BB962C8B-B14F-4D97-AF65-F5344CB8AC3E}">
        <p14:creationId xmlns:p14="http://schemas.microsoft.com/office/powerpoint/2010/main" val="9609574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76800"/>
            <a:ext cx="5867400" cy="3429000"/>
          </a:xfrm>
          <a:prstGeom prst="rect">
            <a:avLst/>
          </a:prstGeom>
          <a:solidFill>
            <a:schemeClr val="bg1"/>
          </a:solidFill>
        </p:spPr>
        <p:txBody>
          <a:bodyPr/>
          <a:lstStyle/>
          <a:p>
            <a:r>
              <a:rPr lang="en-US" dirty="0"/>
              <a:t>These charts</a:t>
            </a:r>
            <a:r>
              <a:rPr lang="en-US" baseline="0" dirty="0"/>
              <a:t> are </a:t>
            </a:r>
            <a:r>
              <a:rPr lang="en-US" dirty="0"/>
              <a:t>2-D</a:t>
            </a:r>
            <a:r>
              <a:rPr lang="en-US" baseline="0" dirty="0"/>
              <a:t> e</a:t>
            </a:r>
            <a:r>
              <a:rPr lang="en-US" dirty="0"/>
              <a:t>xamples</a:t>
            </a:r>
            <a:r>
              <a:rPr lang="en-US" baseline="0" dirty="0"/>
              <a:t> from R with 2 or 5 centers. The K-Means algorithm works in iterations. It calculates distances from a chosen “center”, then moves the ”center” then calculates distances again, over and over, until the next iteration does not improve the accuracy any. At that point, in K-Means, you have the mean values of clustered data sets.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152</a:t>
            </a:fld>
            <a:endParaRPr lang="en-US" dirty="0"/>
          </a:p>
        </p:txBody>
      </p:sp>
    </p:spTree>
    <p:extLst>
      <p:ext uri="{BB962C8B-B14F-4D97-AF65-F5344CB8AC3E}">
        <p14:creationId xmlns:p14="http://schemas.microsoft.com/office/powerpoint/2010/main" val="5658362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Up to this point in the class, we have been looking at modelling data for explanatory power, but with limited predictive potential.</a:t>
            </a:r>
            <a:r>
              <a:rPr lang="en-US" baseline="0" dirty="0"/>
              <a:t> There are many methods by which we try to add prediction to descriptive data and we have chosen to look at a common one with a simple fundamental premise </a:t>
            </a:r>
            <a:r>
              <a:rPr lang="mr-IN" baseline="0" dirty="0"/>
              <a:t>–</a:t>
            </a:r>
            <a:r>
              <a:rPr lang="en-US" baseline="0" dirty="0"/>
              <a:t> Monte Carlo.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154</a:t>
            </a:fld>
            <a:endParaRPr lang="en-US" dirty="0"/>
          </a:p>
        </p:txBody>
      </p:sp>
    </p:spTree>
    <p:extLst>
      <p:ext uri="{BB962C8B-B14F-4D97-AF65-F5344CB8AC3E}">
        <p14:creationId xmlns:p14="http://schemas.microsoft.com/office/powerpoint/2010/main" val="174674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14</a:t>
            </a:fld>
            <a:endParaRPr lang="en-US"/>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There are many ways that dirty</a:t>
            </a:r>
            <a:r>
              <a:rPr lang="en-US" baseline="0" dirty="0"/>
              <a:t> data leads to these results. Some more ways,</a:t>
            </a:r>
          </a:p>
          <a:p>
            <a:endParaRPr lang="en-US" baseline="0" dirty="0"/>
          </a:p>
          <a:p>
            <a:pPr marL="171450" indent="-171450">
              <a:buFontTx/>
              <a:buChar char="-"/>
            </a:pPr>
            <a:r>
              <a:rPr lang="en-US" baseline="0" dirty="0"/>
              <a:t>Duplicate records can lead to improper sample sizes when performing simple statistics</a:t>
            </a:r>
          </a:p>
          <a:p>
            <a:pPr marL="171450" indent="-171450">
              <a:buFontTx/>
              <a:buChar char="-"/>
            </a:pPr>
            <a:r>
              <a:rPr lang="en-US" baseline="0" dirty="0"/>
              <a:t>Data sources which provide continuous data updates (say from stock information) can generate inconsistent trending information when the data is not treated properly on import.</a:t>
            </a:r>
            <a:endParaRPr lang="en-US" dirty="0"/>
          </a:p>
        </p:txBody>
      </p:sp>
    </p:spTree>
    <p:extLst>
      <p:ext uri="{BB962C8B-B14F-4D97-AF65-F5344CB8AC3E}">
        <p14:creationId xmlns:p14="http://schemas.microsoft.com/office/powerpoint/2010/main" val="12077721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The idea behind Monte Carlo is that if you play</a:t>
            </a:r>
            <a:r>
              <a:rPr lang="en-US" baseline="0" dirty="0"/>
              <a:t> games of chance long enough, probability defines how often you will win or lose. The only unknown, really, is the model of the game you are playing. In the case of black jack, you are looking to add to 21 given the cards in a deck and the players in the game. Of course, you can never know for sure how one game will end up, but you can calculate the likelihood that you will win any game, and play enough games, you will win that many times. </a:t>
            </a:r>
          </a:p>
          <a:p>
            <a:endParaRPr lang="en-US" baseline="0" dirty="0"/>
          </a:p>
          <a:p>
            <a:r>
              <a:rPr lang="en-US" baseline="0" dirty="0"/>
              <a:t>In Monte Carlo, we develop a model of our system and we use computers to ”play a game” with that model over and over again. We generate random inputs and send them into the model. Then we keep track of what these results are and start adding and subtracting, multiplying and dividing to “ask the questions” of the results. Don’t worry, we will keep out models simple, but in the real world, the power comes from developing complex models and letting probability and powerful computers find our answers.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155</a:t>
            </a:fld>
            <a:endParaRPr lang="en-US" dirty="0"/>
          </a:p>
        </p:txBody>
      </p:sp>
    </p:spTree>
    <p:extLst>
      <p:ext uri="{BB962C8B-B14F-4D97-AF65-F5344CB8AC3E}">
        <p14:creationId xmlns:p14="http://schemas.microsoft.com/office/powerpoint/2010/main" val="15467019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3505200"/>
          </a:xfrm>
          <a:prstGeom prst="rect">
            <a:avLst/>
          </a:prstGeom>
          <a:solidFill>
            <a:schemeClr val="bg1"/>
          </a:solidFill>
        </p:spPr>
        <p:txBody>
          <a:bodyPr/>
          <a:lstStyle/>
          <a:p>
            <a:r>
              <a:rPr lang="en-US" dirty="0"/>
              <a:t>Here is a brief</a:t>
            </a:r>
            <a:r>
              <a:rPr lang="en-US" baseline="0" dirty="0"/>
              <a:t> description of the steps involved. Note that here, PDF is the probability density function from the distribution of results, not the document format.</a:t>
            </a:r>
          </a:p>
          <a:p>
            <a:r>
              <a:rPr lang="en-US" baseline="0" dirty="0"/>
              <a:t>The next series of slides shows how to do it in Excel.</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156</a:t>
            </a:fld>
            <a:endParaRPr lang="en-US" dirty="0"/>
          </a:p>
        </p:txBody>
      </p:sp>
    </p:spTree>
    <p:extLst>
      <p:ext uri="{BB962C8B-B14F-4D97-AF65-F5344CB8AC3E}">
        <p14:creationId xmlns:p14="http://schemas.microsoft.com/office/powerpoint/2010/main" val="16082870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The data set is 300 records, only some of which are pictured here. The</a:t>
            </a:r>
            <a:r>
              <a:rPr lang="en-US" baseline="0" dirty="0"/>
              <a:t> first step is to analyze the data with the basics: Average, Std. Dev. and plotting the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157</a:t>
            </a:fld>
            <a:endParaRPr lang="en-US" dirty="0"/>
          </a:p>
        </p:txBody>
      </p:sp>
    </p:spTree>
    <p:extLst>
      <p:ext uri="{BB962C8B-B14F-4D97-AF65-F5344CB8AC3E}">
        <p14:creationId xmlns:p14="http://schemas.microsoft.com/office/powerpoint/2010/main" val="5979896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158</a:t>
            </a:fld>
            <a:endParaRPr lang="en-US" dirty="0"/>
          </a:p>
        </p:txBody>
      </p:sp>
    </p:spTree>
    <p:extLst>
      <p:ext uri="{BB962C8B-B14F-4D97-AF65-F5344CB8AC3E}">
        <p14:creationId xmlns:p14="http://schemas.microsoft.com/office/powerpoint/2010/main" val="154484180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159</a:t>
            </a:fld>
            <a:endParaRPr lang="en-US" dirty="0"/>
          </a:p>
        </p:txBody>
      </p:sp>
    </p:spTree>
    <p:extLst>
      <p:ext uri="{BB962C8B-B14F-4D97-AF65-F5344CB8AC3E}">
        <p14:creationId xmlns:p14="http://schemas.microsoft.com/office/powerpoint/2010/main" val="7733103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160</a:t>
            </a:fld>
            <a:endParaRPr lang="en-US" dirty="0"/>
          </a:p>
        </p:txBody>
      </p:sp>
    </p:spTree>
    <p:extLst>
      <p:ext uri="{BB962C8B-B14F-4D97-AF65-F5344CB8AC3E}">
        <p14:creationId xmlns:p14="http://schemas.microsoft.com/office/powerpoint/2010/main" val="13534939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To create a What If? table,</a:t>
            </a:r>
            <a:r>
              <a:rPr lang="en-US" baseline="0" dirty="0"/>
              <a:t> you need to click on an ”off, empty cell” for the column input cell</a:t>
            </a:r>
            <a:r>
              <a:rPr lang="en-US" dirty="0"/>
              <a: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161</a:t>
            </a:fld>
            <a:endParaRPr lang="en-US" dirty="0"/>
          </a:p>
        </p:txBody>
      </p:sp>
    </p:spTree>
    <p:extLst>
      <p:ext uri="{BB962C8B-B14F-4D97-AF65-F5344CB8AC3E}">
        <p14:creationId xmlns:p14="http://schemas.microsoft.com/office/powerpoint/2010/main" val="11584259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In reality, this only works when we have many</a:t>
            </a:r>
            <a:r>
              <a:rPr lang="en-US" baseline="0" dirty="0"/>
              <a:t> more trials (thousands, if not millions).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162</a:t>
            </a:fld>
            <a:endParaRPr lang="en-US" dirty="0"/>
          </a:p>
        </p:txBody>
      </p:sp>
    </p:spTree>
    <p:extLst>
      <p:ext uri="{BB962C8B-B14F-4D97-AF65-F5344CB8AC3E}">
        <p14:creationId xmlns:p14="http://schemas.microsoft.com/office/powerpoint/2010/main" val="157269620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524000"/>
          </a:xfrm>
          <a:prstGeom prst="rect">
            <a:avLst/>
          </a:prstGeom>
          <a:solidFill>
            <a:schemeClr val="bg1"/>
          </a:solidFill>
        </p:spPr>
        <p:txBody>
          <a:bodyPr/>
          <a:lstStyle/>
          <a:p>
            <a:r>
              <a:rPr lang="en-US" dirty="0"/>
              <a:t>It is important</a:t>
            </a:r>
            <a:r>
              <a:rPr lang="en-US" baseline="0" dirty="0"/>
              <a:t> to remember (cannot be stressed enough) that these numbers are not valid with 10 trials. The relative frequencies will converge as the number of trials grows very large.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163</a:t>
            </a:fld>
            <a:endParaRPr lang="en-US" dirty="0"/>
          </a:p>
        </p:txBody>
      </p:sp>
    </p:spTree>
    <p:extLst>
      <p:ext uri="{BB962C8B-B14F-4D97-AF65-F5344CB8AC3E}">
        <p14:creationId xmlns:p14="http://schemas.microsoft.com/office/powerpoint/2010/main" val="15493216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720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These are a list of some common causes of dirty data. Many</a:t>
            </a:r>
            <a:r>
              <a:rPr lang="en-US" baseline="0" dirty="0"/>
              <a:t> of these are caused simply by working with manual entry. For instance, hand typing a department in a text field instead of offering a dropdown list of available departments the way most state dropdowns are available. The Y2K problem was an example of poor future planning as only two digit years were required for a very long time.</a:t>
            </a:r>
          </a:p>
          <a:p>
            <a:endParaRPr lang="en-US" baseline="0" dirty="0"/>
          </a:p>
          <a:p>
            <a:r>
              <a:rPr lang="en-US" baseline="0" dirty="0"/>
              <a:t>To look at just a few</a:t>
            </a:r>
            <a:r>
              <a:rPr lang="mr-IN" baseline="0" dirty="0"/>
              <a:t>…</a:t>
            </a:r>
            <a:endParaRPr lang="en-US" baseline="0" dirty="0"/>
          </a:p>
          <a:p>
            <a:endParaRPr lang="en-US" baseline="0" dirty="0"/>
          </a:p>
          <a:p>
            <a:r>
              <a:rPr lang="en-US" baseline="0" dirty="0"/>
              <a:t>Inconsistent formatting is often found in dates.</a:t>
            </a:r>
          </a:p>
          <a:p>
            <a:r>
              <a:rPr lang="en-US" baseline="0" dirty="0"/>
              <a:t>Misspellings in names of people and places (from registration forms or surveys)</a:t>
            </a:r>
          </a:p>
          <a:p>
            <a:r>
              <a:rPr lang="en-US" baseline="0" dirty="0"/>
              <a:t>Inconsistent data population is often found when downloading an Excel file from an external data source. This is because data was not rigorously collected.</a:t>
            </a:r>
          </a:p>
          <a:p>
            <a:endParaRPr lang="en-US" baseline="0" dirty="0"/>
          </a:p>
          <a:p>
            <a:r>
              <a:rPr lang="en-US" baseline="0" dirty="0"/>
              <a:t>INSTRUCTOR NOTE</a:t>
            </a:r>
          </a:p>
          <a:p>
            <a:r>
              <a:rPr lang="en-US" baseline="0" dirty="0"/>
              <a:t>Ask the students when they encounter dirty data. What are the their issues with data quality and how do they work around them (resolve) ?</a:t>
            </a:r>
            <a:endParaRPr lang="en-US" dirty="0"/>
          </a:p>
        </p:txBody>
      </p:sp>
    </p:spTree>
    <p:extLst>
      <p:ext uri="{BB962C8B-B14F-4D97-AF65-F5344CB8AC3E}">
        <p14:creationId xmlns:p14="http://schemas.microsoft.com/office/powerpoint/2010/main" val="18245135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96000" cy="3429000"/>
          </a:xfrm>
          <a:prstGeom prst="rect">
            <a:avLst/>
          </a:prstGeom>
          <a:solidFill>
            <a:schemeClr val="bg1"/>
          </a:solidFill>
        </p:spPr>
        <p:txBody>
          <a:bodyPr/>
          <a:lstStyle/>
          <a:p>
            <a:r>
              <a:rPr lang="en-US" dirty="0"/>
              <a:t>Programming</a:t>
            </a:r>
            <a:r>
              <a:rPr lang="mr-IN" dirty="0"/>
              <a:t>…</a:t>
            </a:r>
            <a:r>
              <a:rPr lang="en-US" dirty="0"/>
              <a:t> this</a:t>
            </a:r>
            <a:r>
              <a:rPr lang="en-US" baseline="0" dirty="0"/>
              <a:t> might scare you a little, but that is ok, we will not be doing much actual programming. This is more a section to motivate you to go beyond Excel. A real R programming course will take a substantial amount of time to cover.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165</a:t>
            </a:fld>
            <a:endParaRPr lang="en-US" dirty="0"/>
          </a:p>
        </p:txBody>
      </p:sp>
    </p:spTree>
    <p:extLst>
      <p:ext uri="{BB962C8B-B14F-4D97-AF65-F5344CB8AC3E}">
        <p14:creationId xmlns:p14="http://schemas.microsoft.com/office/powerpoint/2010/main" val="21199627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1143000"/>
          </a:xfrm>
          <a:prstGeom prst="rect">
            <a:avLst/>
          </a:prstGeom>
          <a:solidFill>
            <a:schemeClr val="bg1"/>
          </a:solidFill>
        </p:spPr>
        <p:txBody>
          <a:bodyPr/>
          <a:lstStyle/>
          <a:p>
            <a:r>
              <a:rPr lang="en-US" dirty="0"/>
              <a:t>R</a:t>
            </a:r>
            <a:r>
              <a:rPr lang="en-US" baseline="0" dirty="0"/>
              <a:t> is open source and freely downloadable from    https://</a:t>
            </a:r>
            <a:r>
              <a:rPr lang="en-US" baseline="0" dirty="0" err="1"/>
              <a:t>www.r-project.org</a:t>
            </a:r>
            <a:r>
              <a:rPr lang="en-US" baseline="0" dirty="0"/>
              <a:t>/</a:t>
            </a:r>
          </a:p>
          <a:p>
            <a:r>
              <a:rPr lang="en-US" baseline="0" dirty="0"/>
              <a:t>We recommend R Studio to develop your code in, it is just easier to manage. It can be found at    https://</a:t>
            </a:r>
            <a:r>
              <a:rPr lang="en-US" baseline="0" dirty="0" err="1"/>
              <a:t>www.rstudio.com</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166</a:t>
            </a:fld>
            <a:endParaRPr lang="en-US" dirty="0"/>
          </a:p>
        </p:txBody>
      </p:sp>
    </p:spTree>
    <p:extLst>
      <p:ext uri="{BB962C8B-B14F-4D97-AF65-F5344CB8AC3E}">
        <p14:creationId xmlns:p14="http://schemas.microsoft.com/office/powerpoint/2010/main" val="7364267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990600"/>
          </a:xfrm>
          <a:prstGeom prst="rect">
            <a:avLst/>
          </a:prstGeom>
          <a:solidFill>
            <a:schemeClr val="bg1"/>
          </a:solidFill>
        </p:spPr>
        <p:txBody>
          <a:bodyPr/>
          <a:lstStyle/>
          <a:p>
            <a:r>
              <a:rPr lang="en-US" dirty="0"/>
              <a:t>This is a screenshot</a:t>
            </a:r>
            <a:r>
              <a:rPr lang="en-US" baseline="0" dirty="0"/>
              <a:t> of R Studio. It is a development environment for code where commands are executed in the console window, data is available in the data window, and the </a:t>
            </a:r>
            <a:r>
              <a:rPr lang="en-US" baseline="0" dirty="0" err="1"/>
              <a:t>multipane</a:t>
            </a:r>
            <a:r>
              <a:rPr lang="en-US" baseline="0" dirty="0"/>
              <a:t> window shows help, charts, and a number of other information displays.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167</a:t>
            </a:fld>
            <a:endParaRPr lang="en-US" dirty="0"/>
          </a:p>
        </p:txBody>
      </p:sp>
    </p:spTree>
    <p:extLst>
      <p:ext uri="{BB962C8B-B14F-4D97-AF65-F5344CB8AC3E}">
        <p14:creationId xmlns:p14="http://schemas.microsoft.com/office/powerpoint/2010/main" val="180429414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990600"/>
          </a:xfrm>
          <a:prstGeom prst="rect">
            <a:avLst/>
          </a:prstGeom>
          <a:solidFill>
            <a:schemeClr val="bg1"/>
          </a:solidFill>
        </p:spPr>
        <p:txBody>
          <a:bodyPr/>
          <a:lstStyle/>
          <a:p>
            <a:r>
              <a:rPr lang="en-US" dirty="0"/>
              <a:t>In</a:t>
            </a:r>
            <a:r>
              <a:rPr lang="en-US" baseline="0" dirty="0"/>
              <a:t> R Studio, you can import data from a variety of sources </a:t>
            </a:r>
            <a:r>
              <a:rPr lang="mr-IN" baseline="0" dirty="0"/>
              <a:t>–</a:t>
            </a:r>
            <a:r>
              <a:rPr lang="en-US" baseline="0" dirty="0"/>
              <a:t> Excel files, CSV files and Tab delimited text files to name a few. </a:t>
            </a:r>
          </a:p>
          <a:p>
            <a:r>
              <a:rPr lang="en-US" baseline="0" dirty="0"/>
              <a:t>Here we are pulling in grade data from one of the CSV files in the labs.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168</a:t>
            </a:fld>
            <a:endParaRPr lang="en-US" dirty="0"/>
          </a:p>
        </p:txBody>
      </p:sp>
    </p:spTree>
    <p:extLst>
      <p:ext uri="{BB962C8B-B14F-4D97-AF65-F5344CB8AC3E}">
        <p14:creationId xmlns:p14="http://schemas.microsoft.com/office/powerpoint/2010/main" val="134309794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1447800"/>
          </a:xfrm>
          <a:prstGeom prst="rect">
            <a:avLst/>
          </a:prstGeom>
          <a:solidFill>
            <a:schemeClr val="bg1"/>
          </a:solidFill>
        </p:spPr>
        <p:txBody>
          <a:bodyPr/>
          <a:lstStyle/>
          <a:p>
            <a:r>
              <a:rPr lang="en-US" dirty="0"/>
              <a:t>This</a:t>
            </a:r>
            <a:r>
              <a:rPr lang="en-US" baseline="0" dirty="0"/>
              <a:t> takes every row of data in the Score directory, divides each value by 20 and multiplies by 100, turning the value into a percentage. The arrow says to store the result of this calculation in a variable called outOf100.</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169</a:t>
            </a:fld>
            <a:endParaRPr lang="en-US" dirty="0"/>
          </a:p>
        </p:txBody>
      </p:sp>
    </p:spTree>
    <p:extLst>
      <p:ext uri="{BB962C8B-B14F-4D97-AF65-F5344CB8AC3E}">
        <p14:creationId xmlns:p14="http://schemas.microsoft.com/office/powerpoint/2010/main" val="44163821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170</a:t>
            </a:fld>
            <a:endParaRPr lang="en-US" dirty="0"/>
          </a:p>
        </p:txBody>
      </p:sp>
    </p:spTree>
    <p:extLst>
      <p:ext uri="{BB962C8B-B14F-4D97-AF65-F5344CB8AC3E}">
        <p14:creationId xmlns:p14="http://schemas.microsoft.com/office/powerpoint/2010/main" val="43787136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990600"/>
          </a:xfrm>
          <a:prstGeom prst="rect">
            <a:avLst/>
          </a:prstGeom>
          <a:solidFill>
            <a:schemeClr val="bg1"/>
          </a:solidFill>
        </p:spPr>
        <p:txBody>
          <a:bodyPr/>
          <a:lstStyle/>
          <a:p>
            <a:r>
              <a:rPr lang="en-US" dirty="0"/>
              <a:t>This</a:t>
            </a:r>
            <a:r>
              <a:rPr lang="en-US" baseline="0" dirty="0"/>
              <a:t> is the result of the </a:t>
            </a:r>
            <a:r>
              <a:rPr lang="en-US" baseline="0" dirty="0" err="1"/>
              <a:t>hist</a:t>
            </a:r>
            <a:r>
              <a:rPr lang="en-US" baseline="0" dirty="0"/>
              <a:t>() command. It is basic, but R does have a lot of options for setting parameters like labels and ticks. Consult the documentation for more information.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171</a:t>
            </a:fld>
            <a:endParaRPr lang="en-US" dirty="0"/>
          </a:p>
        </p:txBody>
      </p:sp>
    </p:spTree>
    <p:extLst>
      <p:ext uri="{BB962C8B-B14F-4D97-AF65-F5344CB8AC3E}">
        <p14:creationId xmlns:p14="http://schemas.microsoft.com/office/powerpoint/2010/main" val="30981365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172</a:t>
            </a:fld>
            <a:endParaRPr lang="en-US" dirty="0"/>
          </a:p>
        </p:txBody>
      </p:sp>
    </p:spTree>
    <p:extLst>
      <p:ext uri="{BB962C8B-B14F-4D97-AF65-F5344CB8AC3E}">
        <p14:creationId xmlns:p14="http://schemas.microsoft.com/office/powerpoint/2010/main" val="204344115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173</a:t>
            </a:fld>
            <a:endParaRPr lang="en-US" dirty="0"/>
          </a:p>
        </p:txBody>
      </p:sp>
    </p:spTree>
    <p:extLst>
      <p:ext uri="{BB962C8B-B14F-4D97-AF65-F5344CB8AC3E}">
        <p14:creationId xmlns:p14="http://schemas.microsoft.com/office/powerpoint/2010/main" val="25301609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This is a shot of the console window to create a function</a:t>
            </a:r>
            <a:r>
              <a:rPr lang="en-US" baseline="0" dirty="0"/>
              <a:t> in R. Functions are ways to create reusable pieces of code. </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174</a:t>
            </a:fld>
            <a:endParaRPr lang="en-US" dirty="0"/>
          </a:p>
        </p:txBody>
      </p:sp>
    </p:spTree>
    <p:extLst>
      <p:ext uri="{BB962C8B-B14F-4D97-AF65-F5344CB8AC3E}">
        <p14:creationId xmlns:p14="http://schemas.microsoft.com/office/powerpoint/2010/main" val="1761228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12208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175</a:t>
            </a:fld>
            <a:endParaRPr lang="en-US" dirty="0"/>
          </a:p>
        </p:txBody>
      </p:sp>
    </p:spTree>
    <p:extLst>
      <p:ext uri="{BB962C8B-B14F-4D97-AF65-F5344CB8AC3E}">
        <p14:creationId xmlns:p14="http://schemas.microsoft.com/office/powerpoint/2010/main" val="80361700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Hopefully,</a:t>
            </a:r>
            <a:r>
              <a:rPr lang="en-US" baseline="0" dirty="0"/>
              <a:t> you have seen a number of ways to create data visualization by now, but to end the course lets talk about the final aspect of analysis, telling people about 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176</a:t>
            </a:fld>
            <a:endParaRPr lang="en-US" dirty="0"/>
          </a:p>
        </p:txBody>
      </p:sp>
    </p:spTree>
    <p:extLst>
      <p:ext uri="{BB962C8B-B14F-4D97-AF65-F5344CB8AC3E}">
        <p14:creationId xmlns:p14="http://schemas.microsoft.com/office/powerpoint/2010/main" val="12825089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177</a:t>
            </a:fld>
            <a:endParaRPr lang="en-US"/>
          </a:p>
        </p:txBody>
      </p:sp>
      <p:sp>
        <p:nvSpPr>
          <p:cNvPr id="3" name="Notes Placeholder 2"/>
          <p:cNvSpPr>
            <a:spLocks noGrp="1"/>
          </p:cNvSpPr>
          <p:nvPr>
            <p:ph type="body" idx="1"/>
          </p:nvPr>
        </p:nvSpPr>
        <p:spPr>
          <a:xfrm>
            <a:off x="533400" y="4876800"/>
            <a:ext cx="5943600" cy="914400"/>
          </a:xfrm>
          <a:prstGeom prst="rect">
            <a:avLst/>
          </a:prstGeom>
          <a:solidFill>
            <a:schemeClr val="bg1"/>
          </a:solidFill>
        </p:spPr>
        <p:txBody>
          <a:bodyPr/>
          <a:lstStyle/>
          <a:p>
            <a:r>
              <a:rPr lang="en-US" dirty="0"/>
              <a:t>After all the hard wor</a:t>
            </a:r>
            <a:r>
              <a:rPr lang="en-US" baseline="0" dirty="0"/>
              <a:t>k , you have to communicate the results. Results are not just numbers, but also conclusions. You have to tell your story from problem definition to conclusion at multiple levels depending on who is listening. </a:t>
            </a:r>
            <a:endParaRPr lang="en-US" dirty="0"/>
          </a:p>
        </p:txBody>
      </p:sp>
    </p:spTree>
    <p:extLst>
      <p:ext uri="{BB962C8B-B14F-4D97-AF65-F5344CB8AC3E}">
        <p14:creationId xmlns:p14="http://schemas.microsoft.com/office/powerpoint/2010/main" val="78173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178</a:t>
            </a:fld>
            <a:endParaRPr lang="en-US" dirty="0"/>
          </a:p>
        </p:txBody>
      </p:sp>
      <p:sp>
        <p:nvSpPr>
          <p:cNvPr id="3" name="Notes Placeholder 2"/>
          <p:cNvSpPr>
            <a:spLocks noGrp="1"/>
          </p:cNvSpPr>
          <p:nvPr>
            <p:ph type="body" idx="1"/>
          </p:nvPr>
        </p:nvSpPr>
        <p:spPr>
          <a:xfrm>
            <a:off x="533400" y="4419600"/>
            <a:ext cx="5867400" cy="2057400"/>
          </a:xfrm>
          <a:prstGeom prst="rect">
            <a:avLst/>
          </a:prstGeom>
          <a:solidFill>
            <a:schemeClr val="bg1"/>
          </a:solidFill>
        </p:spPr>
        <p:txBody>
          <a:bodyPr/>
          <a:lstStyle/>
          <a:p>
            <a:r>
              <a:rPr lang="en-US" dirty="0"/>
              <a:t>A</a:t>
            </a:r>
            <a:r>
              <a:rPr lang="en-US" baseline="0" dirty="0"/>
              <a:t> story has a beginning, middle, end, a plot, and hopefully, a reader. Telling your story is no different.</a:t>
            </a:r>
          </a:p>
          <a:p>
            <a:r>
              <a:rPr lang="en-US" baseline="0" dirty="0"/>
              <a:t> </a:t>
            </a:r>
          </a:p>
          <a:p>
            <a:r>
              <a:rPr lang="en-US" baseline="0" dirty="0"/>
              <a:t>What problem were you attacking? </a:t>
            </a:r>
          </a:p>
          <a:p>
            <a:r>
              <a:rPr lang="en-US" baseline="0" dirty="0"/>
              <a:t>Why were you taking it on? </a:t>
            </a:r>
          </a:p>
          <a:p>
            <a:r>
              <a:rPr lang="en-US" baseline="0" dirty="0"/>
              <a:t>What did you do to solve it? </a:t>
            </a:r>
          </a:p>
          <a:p>
            <a:r>
              <a:rPr lang="en-US" baseline="0" dirty="0"/>
              <a:t>What assumptions, what data was used, rejected? </a:t>
            </a:r>
          </a:p>
          <a:p>
            <a:r>
              <a:rPr lang="en-US" baseline="0" dirty="0"/>
              <a:t>What was the conclusion?</a:t>
            </a:r>
          </a:p>
          <a:p>
            <a:r>
              <a:rPr lang="en-US" baseline="0" dirty="0"/>
              <a:t>And as for the reader, what level of depth do they require to ”get it”?</a:t>
            </a:r>
          </a:p>
        </p:txBody>
      </p:sp>
    </p:spTree>
    <p:extLst>
      <p:ext uri="{BB962C8B-B14F-4D97-AF65-F5344CB8AC3E}">
        <p14:creationId xmlns:p14="http://schemas.microsoft.com/office/powerpoint/2010/main" val="30167485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179</a:t>
            </a:fld>
            <a:endParaRPr lang="en-US" dirty="0"/>
          </a:p>
        </p:txBody>
      </p:sp>
      <p:sp>
        <p:nvSpPr>
          <p:cNvPr id="3" name="Notes Placeholder 2"/>
          <p:cNvSpPr>
            <a:spLocks noGrp="1"/>
          </p:cNvSpPr>
          <p:nvPr>
            <p:ph type="body" idx="1"/>
          </p:nvPr>
        </p:nvSpPr>
        <p:spPr>
          <a:xfrm>
            <a:off x="533400" y="4495800"/>
            <a:ext cx="5943600" cy="1371600"/>
          </a:xfrm>
          <a:prstGeom prst="rect">
            <a:avLst/>
          </a:prstGeom>
          <a:solidFill>
            <a:schemeClr val="bg1"/>
          </a:solidFill>
        </p:spPr>
        <p:txBody>
          <a:bodyPr/>
          <a:lstStyle/>
          <a:p>
            <a:r>
              <a:rPr lang="en-US" dirty="0"/>
              <a:t>People see patterns very well. We create them where there is nothing</a:t>
            </a:r>
            <a:r>
              <a:rPr lang="en-US" baseline="0" dirty="0"/>
              <a:t> a lot of the time (shapes of clouds for instance). Presenting data is leading people to the pattern and telling them the information necessary </a:t>
            </a:r>
            <a:r>
              <a:rPr lang="mr-IN" baseline="0" dirty="0"/>
              <a:t>–</a:t>
            </a:r>
            <a:r>
              <a:rPr lang="en-US" baseline="0" dirty="0"/>
              <a:t> not all the information. Charting is great for this. Tables of numbers don’t work so well for most people. This is why we call is visualization.</a:t>
            </a:r>
            <a:endParaRPr lang="en-US" dirty="0"/>
          </a:p>
        </p:txBody>
      </p:sp>
    </p:spTree>
    <p:extLst>
      <p:ext uri="{BB962C8B-B14F-4D97-AF65-F5344CB8AC3E}">
        <p14:creationId xmlns:p14="http://schemas.microsoft.com/office/powerpoint/2010/main" val="91952237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180</a:t>
            </a:fld>
            <a:endParaRPr lang="en-US" dirty="0"/>
          </a:p>
        </p:txBody>
      </p:sp>
      <p:sp>
        <p:nvSpPr>
          <p:cNvPr id="3" name="Notes Placeholder 2"/>
          <p:cNvSpPr>
            <a:spLocks noGrp="1"/>
          </p:cNvSpPr>
          <p:nvPr>
            <p:ph type="body" idx="1"/>
          </p:nvPr>
        </p:nvSpPr>
        <p:spPr>
          <a:xfrm>
            <a:off x="533400" y="4495800"/>
            <a:ext cx="5867400" cy="1371600"/>
          </a:xfrm>
          <a:prstGeom prst="rect">
            <a:avLst/>
          </a:prstGeom>
          <a:solidFill>
            <a:schemeClr val="bg1"/>
          </a:solidFill>
        </p:spPr>
        <p:txBody>
          <a:bodyPr/>
          <a:lstStyle/>
          <a:p>
            <a:r>
              <a:rPr lang="en-US" dirty="0"/>
              <a:t>Here are two objects to display information.</a:t>
            </a:r>
            <a:r>
              <a:rPr lang="en-US" baseline="0" dirty="0"/>
              <a:t> Which of the two looks “better”? Conveys information more effectively? Which one requires less eye movement and cognitive engagement to extract the information?</a:t>
            </a:r>
          </a:p>
          <a:p>
            <a:endParaRPr lang="en-US" baseline="0" dirty="0"/>
          </a:p>
          <a:p>
            <a:r>
              <a:rPr lang="en-US" baseline="0" dirty="0"/>
              <a:t>Hint: Pie charts are usually frowned upon in any scenario.</a:t>
            </a:r>
            <a:endParaRPr lang="en-US" dirty="0"/>
          </a:p>
        </p:txBody>
      </p:sp>
    </p:spTree>
    <p:extLst>
      <p:ext uri="{BB962C8B-B14F-4D97-AF65-F5344CB8AC3E}">
        <p14:creationId xmlns:p14="http://schemas.microsoft.com/office/powerpoint/2010/main" val="206381274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181</a:t>
            </a:fld>
            <a:endParaRPr lang="en-US"/>
          </a:p>
        </p:txBody>
      </p:sp>
      <p:sp>
        <p:nvSpPr>
          <p:cNvPr id="3" name="Notes Placeholder 2"/>
          <p:cNvSpPr>
            <a:spLocks noGrp="1"/>
          </p:cNvSpPr>
          <p:nvPr>
            <p:ph type="body" idx="1"/>
          </p:nvPr>
        </p:nvSpPr>
        <p:spPr>
          <a:xfrm>
            <a:off x="533400" y="4648200"/>
            <a:ext cx="5943600" cy="914400"/>
          </a:xfrm>
          <a:prstGeom prst="rect">
            <a:avLst/>
          </a:prstGeom>
          <a:solidFill>
            <a:schemeClr val="bg1"/>
          </a:solidFill>
        </p:spPr>
        <p:txBody>
          <a:bodyPr/>
          <a:lstStyle/>
          <a:p>
            <a:r>
              <a:rPr lang="en-US" dirty="0"/>
              <a:t>Knowing</a:t>
            </a:r>
            <a:r>
              <a:rPr lang="en-US" baseline="0" dirty="0"/>
              <a:t> the user is critical. The project leader needs details, the CEO, not so much, they need broad strokes.</a:t>
            </a:r>
            <a:endParaRPr lang="en-US" dirty="0"/>
          </a:p>
        </p:txBody>
      </p:sp>
    </p:spTree>
    <p:extLst>
      <p:ext uri="{BB962C8B-B14F-4D97-AF65-F5344CB8AC3E}">
        <p14:creationId xmlns:p14="http://schemas.microsoft.com/office/powerpoint/2010/main" val="48181589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182</a:t>
            </a:fld>
            <a:endParaRPr lang="en-US" dirty="0"/>
          </a:p>
        </p:txBody>
      </p:sp>
      <p:sp>
        <p:nvSpPr>
          <p:cNvPr id="3" name="Notes Placeholder 2"/>
          <p:cNvSpPr>
            <a:spLocks noGrp="1"/>
          </p:cNvSpPr>
          <p:nvPr>
            <p:ph type="body" idx="1"/>
          </p:nvPr>
        </p:nvSpPr>
        <p:spPr>
          <a:xfrm>
            <a:off x="533400" y="4876800"/>
            <a:ext cx="5867400" cy="1219200"/>
          </a:xfrm>
          <a:prstGeom prst="rect">
            <a:avLst/>
          </a:prstGeom>
          <a:solidFill>
            <a:schemeClr val="bg1"/>
          </a:solidFill>
        </p:spPr>
        <p:txBody>
          <a:bodyPr/>
          <a:lstStyle/>
          <a:p>
            <a:r>
              <a:rPr lang="en-US" dirty="0"/>
              <a:t>These are quick</a:t>
            </a:r>
            <a:r>
              <a:rPr lang="en-US" baseline="0" dirty="0"/>
              <a:t> reference slides to stakeholders and what they may like to see. Think about any organization you have been in and see if you agree and can match the personality type with the layout design.</a:t>
            </a:r>
            <a:endParaRPr lang="en-US" dirty="0"/>
          </a:p>
        </p:txBody>
      </p:sp>
    </p:spTree>
    <p:extLst>
      <p:ext uri="{BB962C8B-B14F-4D97-AF65-F5344CB8AC3E}">
        <p14:creationId xmlns:p14="http://schemas.microsoft.com/office/powerpoint/2010/main" val="8237652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183</a:t>
            </a:fld>
            <a:endParaRPr lang="en-US" dirty="0"/>
          </a:p>
        </p:txBody>
      </p:sp>
    </p:spTree>
    <p:extLst>
      <p:ext uri="{BB962C8B-B14F-4D97-AF65-F5344CB8AC3E}">
        <p14:creationId xmlns:p14="http://schemas.microsoft.com/office/powerpoint/2010/main" val="155019339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184</a:t>
            </a:fld>
            <a:endParaRPr lang="en-US" dirty="0"/>
          </a:p>
        </p:txBody>
      </p:sp>
    </p:spTree>
    <p:extLst>
      <p:ext uri="{BB962C8B-B14F-4D97-AF65-F5344CB8AC3E}">
        <p14:creationId xmlns:p14="http://schemas.microsoft.com/office/powerpoint/2010/main" val="1647246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a:t>
            </a:fld>
            <a:endParaRPr lang="en-US" dirty="0"/>
          </a:p>
        </p:txBody>
      </p:sp>
      <p:sp>
        <p:nvSpPr>
          <p:cNvPr id="3" name="Notes Placeholder 2"/>
          <p:cNvSpPr>
            <a:spLocks noGrp="1"/>
          </p:cNvSpPr>
          <p:nvPr>
            <p:ph type="body" idx="1"/>
          </p:nvPr>
        </p:nvSpPr>
        <p:spPr>
          <a:xfrm>
            <a:off x="533400" y="4473575"/>
            <a:ext cx="6019799" cy="3832225"/>
          </a:xfrm>
          <a:prstGeom prst="rect">
            <a:avLst/>
          </a:prstGeom>
          <a:solidFill>
            <a:schemeClr val="bg1"/>
          </a:solidFill>
        </p:spPr>
        <p:txBody>
          <a:bodyPr/>
          <a:lstStyle/>
          <a:p>
            <a:r>
              <a:rPr lang="en-US" dirty="0"/>
              <a:t>We already spoke about SSOT.</a:t>
            </a:r>
            <a:r>
              <a:rPr lang="en-US" baseline="0" dirty="0"/>
              <a:t> This is very important. Consider the state dropdown mentioned a few slides ago. The SSOT for this is usually a database table with all of the state codes in it. Perhaps each one has an integer ID in the table as well. When there is any record stored for a user filling out this form (whatever form it may be), the state code is referenced by the ID in the table. The presentation on the screen comes from the SSOT table so that the spelling is always the same. When you need to generate a report, or view the state data for a given person in any way, you resolve the keys linking to the SSOT table, so that you always get consistent spelling.</a:t>
            </a:r>
          </a:p>
          <a:p>
            <a:endParaRPr lang="en-US" baseline="0" dirty="0"/>
          </a:p>
          <a:p>
            <a:r>
              <a:rPr lang="en-US" baseline="0" dirty="0"/>
              <a:t>If you have older projects, you can implement projects to review the older data and determine how it may be fixed. Even with new projects, review policies are important. Having a policy to kick data out when you need to preserve data integrity is usually referring to the minimum ”atomic unit” of data. The analytics team has to decide the minimum effective amount of data in any record. If the data integrity dips below the minimum, then it should just be rejected and noted in order to maintain quality of any conclusions drawn from the data.</a:t>
            </a:r>
            <a:endParaRPr lang="en-US" dirty="0"/>
          </a:p>
        </p:txBody>
      </p:sp>
    </p:spTree>
    <p:extLst>
      <p:ext uri="{BB962C8B-B14F-4D97-AF65-F5344CB8AC3E}">
        <p14:creationId xmlns:p14="http://schemas.microsoft.com/office/powerpoint/2010/main" val="48150586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185</a:t>
            </a:fld>
            <a:endParaRPr lang="en-US"/>
          </a:p>
        </p:txBody>
      </p:sp>
      <p:sp>
        <p:nvSpPr>
          <p:cNvPr id="3" name="Notes Placeholder 2"/>
          <p:cNvSpPr>
            <a:spLocks noGrp="1"/>
          </p:cNvSpPr>
          <p:nvPr>
            <p:ph type="body" idx="1"/>
          </p:nvPr>
        </p:nvSpPr>
        <p:spPr>
          <a:xfrm>
            <a:off x="533400" y="4800600"/>
            <a:ext cx="5867400" cy="1295400"/>
          </a:xfrm>
          <a:prstGeom prst="rect">
            <a:avLst/>
          </a:prstGeom>
          <a:solidFill>
            <a:schemeClr val="bg1"/>
          </a:solidFill>
        </p:spPr>
        <p:txBody>
          <a:bodyPr/>
          <a:lstStyle/>
          <a:p>
            <a:r>
              <a:rPr lang="en-US" dirty="0"/>
              <a:t>Avoids these</a:t>
            </a:r>
            <a:r>
              <a:rPr lang="en-US" baseline="0" dirty="0"/>
              <a:t> when performing the analysis and preparing the presentation. Don’t discard data that are outliers. They are important to indicate the outliers. Don’t show graphs just to show graphs, concentrate on displaying the insights. All of the presentation should serve the message.</a:t>
            </a:r>
            <a:endParaRPr lang="en-US" dirty="0"/>
          </a:p>
        </p:txBody>
      </p:sp>
    </p:spTree>
    <p:extLst>
      <p:ext uri="{BB962C8B-B14F-4D97-AF65-F5344CB8AC3E}">
        <p14:creationId xmlns:p14="http://schemas.microsoft.com/office/powerpoint/2010/main" val="107279720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186</a:t>
            </a:fld>
            <a:endParaRPr lang="en-US" dirty="0"/>
          </a:p>
        </p:txBody>
      </p:sp>
    </p:spTree>
    <p:extLst>
      <p:ext uri="{BB962C8B-B14F-4D97-AF65-F5344CB8AC3E}">
        <p14:creationId xmlns:p14="http://schemas.microsoft.com/office/powerpoint/2010/main" val="95557005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187</a:t>
            </a:fld>
            <a:endParaRPr lang="en-US" dirty="0"/>
          </a:p>
        </p:txBody>
      </p:sp>
    </p:spTree>
    <p:extLst>
      <p:ext uri="{BB962C8B-B14F-4D97-AF65-F5344CB8AC3E}">
        <p14:creationId xmlns:p14="http://schemas.microsoft.com/office/powerpoint/2010/main" val="17026426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188</a:t>
            </a:fld>
            <a:endParaRPr lang="en-US" dirty="0"/>
          </a:p>
        </p:txBody>
      </p:sp>
    </p:spTree>
    <p:extLst>
      <p:ext uri="{BB962C8B-B14F-4D97-AF65-F5344CB8AC3E}">
        <p14:creationId xmlns:p14="http://schemas.microsoft.com/office/powerpoint/2010/main" val="10621390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189</a:t>
            </a:fld>
            <a:endParaRPr lang="en-US"/>
          </a:p>
        </p:txBody>
      </p:sp>
    </p:spTree>
    <p:extLst>
      <p:ext uri="{BB962C8B-B14F-4D97-AF65-F5344CB8AC3E}">
        <p14:creationId xmlns:p14="http://schemas.microsoft.com/office/powerpoint/2010/main" val="134753012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190</a:t>
            </a:fld>
            <a:endParaRPr lang="en-US" dirty="0"/>
          </a:p>
        </p:txBody>
      </p:sp>
    </p:spTree>
    <p:extLst>
      <p:ext uri="{BB962C8B-B14F-4D97-AF65-F5344CB8AC3E}">
        <p14:creationId xmlns:p14="http://schemas.microsoft.com/office/powerpoint/2010/main" val="94724512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191</a:t>
            </a:fld>
            <a:endParaRPr lang="en-US" dirty="0"/>
          </a:p>
        </p:txBody>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There is no right answer, there</a:t>
            </a:r>
            <a:r>
              <a:rPr lang="en-US" baseline="0" dirty="0"/>
              <a:t> is a good answer for the purposes. In this case, the level of detail desired is the key.</a:t>
            </a:r>
            <a:endParaRPr lang="en-US" dirty="0"/>
          </a:p>
        </p:txBody>
      </p:sp>
    </p:spTree>
    <p:extLst>
      <p:ext uri="{BB962C8B-B14F-4D97-AF65-F5344CB8AC3E}">
        <p14:creationId xmlns:p14="http://schemas.microsoft.com/office/powerpoint/2010/main" val="66318901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192</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3481772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193</a:t>
            </a:fld>
            <a:endParaRPr lang="en-US" dirty="0"/>
          </a:p>
        </p:txBody>
      </p:sp>
      <p:sp>
        <p:nvSpPr>
          <p:cNvPr id="3" name="Notes Placeholder 2"/>
          <p:cNvSpPr>
            <a:spLocks noGrp="1"/>
          </p:cNvSpPr>
          <p:nvPr>
            <p:ph type="body" idx="1"/>
          </p:nvPr>
        </p:nvSpPr>
        <p:spPr>
          <a:xfrm>
            <a:off x="533400" y="4495800"/>
            <a:ext cx="5943600" cy="1066800"/>
          </a:xfrm>
          <a:prstGeom prst="rect">
            <a:avLst/>
          </a:prstGeom>
          <a:solidFill>
            <a:schemeClr val="bg1"/>
          </a:solidFill>
        </p:spPr>
        <p:txBody>
          <a:bodyPr/>
          <a:lstStyle/>
          <a:p>
            <a:r>
              <a:rPr lang="en-US" dirty="0"/>
              <a:t>The message here is a little subtle,</a:t>
            </a:r>
            <a:r>
              <a:rPr lang="en-US" baseline="0" dirty="0"/>
              <a:t> but horizontal lines to tell you the numbers when the numbers are on the vertical bars. Clean it up and the picture is more pleasing with less distraction.</a:t>
            </a:r>
            <a:endParaRPr lang="en-US" dirty="0"/>
          </a:p>
        </p:txBody>
      </p:sp>
    </p:spTree>
    <p:extLst>
      <p:ext uri="{BB962C8B-B14F-4D97-AF65-F5344CB8AC3E}">
        <p14:creationId xmlns:p14="http://schemas.microsoft.com/office/powerpoint/2010/main" val="82749386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194</a:t>
            </a:fld>
            <a:endParaRPr lang="en-US" dirty="0"/>
          </a:p>
        </p:txBody>
      </p:sp>
      <p:sp>
        <p:nvSpPr>
          <p:cNvPr id="3" name="Notes Placeholder 2"/>
          <p:cNvSpPr>
            <a:spLocks noGrp="1"/>
          </p:cNvSpPr>
          <p:nvPr>
            <p:ph type="body" idx="1"/>
          </p:nvPr>
        </p:nvSpPr>
        <p:spPr>
          <a:xfrm>
            <a:off x="533400" y="4419600"/>
            <a:ext cx="5943600" cy="1066800"/>
          </a:xfrm>
          <a:prstGeom prst="rect">
            <a:avLst/>
          </a:prstGeom>
          <a:solidFill>
            <a:schemeClr val="bg1"/>
          </a:solidFill>
        </p:spPr>
        <p:txBody>
          <a:bodyPr/>
          <a:lstStyle/>
          <a:p>
            <a:r>
              <a:rPr lang="en-US" dirty="0"/>
              <a:t>Tables are</a:t>
            </a:r>
            <a:r>
              <a:rPr lang="en-US" baseline="0" dirty="0"/>
              <a:t> hard to use to deliver data effectively. However, it is clear, we hope, that the multi colored cells to serve as indicators is a visual onslaught. The bottom table shows how to clean up a table for better, more pleasing display.</a:t>
            </a:r>
            <a:endParaRPr lang="en-US" dirty="0"/>
          </a:p>
        </p:txBody>
      </p:sp>
    </p:spTree>
    <p:extLst>
      <p:ext uri="{BB962C8B-B14F-4D97-AF65-F5344CB8AC3E}">
        <p14:creationId xmlns:p14="http://schemas.microsoft.com/office/powerpoint/2010/main" val="494546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18</a:t>
            </a:fld>
            <a:endParaRPr lang="en-US" dirty="0"/>
          </a:p>
        </p:txBody>
      </p:sp>
    </p:spTree>
    <p:extLst>
      <p:ext uri="{BB962C8B-B14F-4D97-AF65-F5344CB8AC3E}">
        <p14:creationId xmlns:p14="http://schemas.microsoft.com/office/powerpoint/2010/main" val="189023318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195</a:t>
            </a:fld>
            <a:endParaRPr lang="en-US" dirty="0"/>
          </a:p>
        </p:txBody>
      </p:sp>
    </p:spTree>
    <p:extLst>
      <p:ext uri="{BB962C8B-B14F-4D97-AF65-F5344CB8AC3E}">
        <p14:creationId xmlns:p14="http://schemas.microsoft.com/office/powerpoint/2010/main" val="39233551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196</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Everything here is meant</a:t>
            </a:r>
            <a:r>
              <a:rPr lang="en-US" baseline="0" dirty="0"/>
              <a:t> to offend the eyes, it seems.</a:t>
            </a:r>
            <a:endParaRPr lang="en-US" dirty="0"/>
          </a:p>
        </p:txBody>
      </p:sp>
    </p:spTree>
    <p:extLst>
      <p:ext uri="{BB962C8B-B14F-4D97-AF65-F5344CB8AC3E}">
        <p14:creationId xmlns:p14="http://schemas.microsoft.com/office/powerpoint/2010/main" val="53198192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197</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This</a:t>
            </a:r>
            <a:r>
              <a:rPr lang="en-US" baseline="0" dirty="0"/>
              <a:t> is complicated but clean.</a:t>
            </a:r>
            <a:endParaRPr lang="en-US" dirty="0"/>
          </a:p>
        </p:txBody>
      </p:sp>
    </p:spTree>
    <p:extLst>
      <p:ext uri="{BB962C8B-B14F-4D97-AF65-F5344CB8AC3E}">
        <p14:creationId xmlns:p14="http://schemas.microsoft.com/office/powerpoint/2010/main" val="19102900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198</a:t>
            </a:fld>
            <a:endParaRPr lang="en-US" dirty="0"/>
          </a:p>
        </p:txBody>
      </p:sp>
    </p:spTree>
    <p:extLst>
      <p:ext uri="{BB962C8B-B14F-4D97-AF65-F5344CB8AC3E}">
        <p14:creationId xmlns:p14="http://schemas.microsoft.com/office/powerpoint/2010/main" val="169412804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199</a:t>
            </a:fld>
            <a:endParaRPr lang="en-US" dirty="0"/>
          </a:p>
        </p:txBody>
      </p:sp>
    </p:spTree>
    <p:extLst>
      <p:ext uri="{BB962C8B-B14F-4D97-AF65-F5344CB8AC3E}">
        <p14:creationId xmlns:p14="http://schemas.microsoft.com/office/powerpoint/2010/main" val="226902880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200</a:t>
            </a:fld>
            <a:endParaRPr lang="en-US" dirty="0"/>
          </a:p>
        </p:txBody>
      </p:sp>
    </p:spTree>
    <p:extLst>
      <p:ext uri="{BB962C8B-B14F-4D97-AF65-F5344CB8AC3E}">
        <p14:creationId xmlns:p14="http://schemas.microsoft.com/office/powerpoint/2010/main" val="1297972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a:t>
            </a:fld>
            <a:endParaRPr lang="en-US" dirty="0"/>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Data is everywhere</a:t>
            </a:r>
            <a:r>
              <a:rPr lang="en-US" baseline="0" dirty="0"/>
              <a:t>, but of itself is not useful. Information comes from analyzing data, but what does it mean to analyze data. There are, of course, specific analyses that everyone is familiar with </a:t>
            </a:r>
            <a:r>
              <a:rPr lang="mr-IN" baseline="0" dirty="0"/>
              <a:t>–</a:t>
            </a:r>
            <a:r>
              <a:rPr lang="en-US" baseline="0" dirty="0"/>
              <a:t> averaging the semester grades, percentage of people who shopped at Wal-Mart in the last 10 days, etc. To analyze data is to perform research in a field, organize data that is relevant in that field, and shape it in ways that tell us useful things. Changing data here does not mean that we change the data in any way we like to draw our conclusions, it means to refactor or reshape the data so that different dimensions are compared together, or to rescale so that two different variables are measured on the same graduation</a:t>
            </a:r>
            <a:r>
              <a:rPr lang="mr-IN" baseline="0" dirty="0"/>
              <a:t>…</a:t>
            </a:r>
            <a:r>
              <a:rPr lang="en-US" baseline="0" dirty="0"/>
              <a:t>things like that. </a:t>
            </a:r>
            <a:endParaRPr lang="en-US" dirty="0"/>
          </a:p>
        </p:txBody>
      </p:sp>
    </p:spTree>
    <p:extLst>
      <p:ext uri="{BB962C8B-B14F-4D97-AF65-F5344CB8AC3E}">
        <p14:creationId xmlns:p14="http://schemas.microsoft.com/office/powerpoint/2010/main" val="63065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7213" y="228600"/>
            <a:ext cx="5843587" cy="4383088"/>
          </a:xfrm>
          <a:prstGeom prst="rect">
            <a:avLst/>
          </a:prstGeom>
        </p:spPr>
      </p:sp>
      <p:sp>
        <p:nvSpPr>
          <p:cNvPr id="3" name="Notes Placeholder 2"/>
          <p:cNvSpPr>
            <a:spLocks noGrp="1"/>
          </p:cNvSpPr>
          <p:nvPr>
            <p:ph type="body" idx="1"/>
          </p:nvPr>
        </p:nvSpPr>
        <p:spPr>
          <a:xfrm>
            <a:off x="457200" y="4876800"/>
            <a:ext cx="6019799" cy="3429000"/>
          </a:xfrm>
          <a:prstGeom prst="rect">
            <a:avLst/>
          </a:prstGeom>
          <a:solidFill>
            <a:schemeClr val="bg1"/>
          </a:solidFill>
        </p:spPr>
        <p:txBody>
          <a:bodyPr/>
          <a:lstStyle/>
          <a:p>
            <a:r>
              <a:rPr lang="en-US" dirty="0"/>
              <a:t>This class discusses</a:t>
            </a:r>
            <a:r>
              <a:rPr lang="en-US" baseline="0" dirty="0"/>
              <a:t> data as it is in the real world. When analyzing any data, the first step is to get data. Very often these come from external sources and will require extensive methods to evaluate, clean, store and manage. Once that data is “in house” a variety of techniques can be applied to extract information from the data you have managed to collect. All of this starts with a basic understanding of probability and statistics. Analysis techniques applied to data in the real world are very often statistical in nature for the simple reason that the world is a complex place. We don’t know many “textbook” equations that we can use to determine a business cycle, an economic cycle, or social phenomenon. We have to gather data and start to model it. Then we can work from the models to create predictions, but these are inherently hazy. They follow probability and statistical rules. Starting from these, you can gain insight into what complex software algorithms are telling you. After you gain confidence in your predictions, you can begin to tell the story of your conclusions.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2</a:t>
            </a:fld>
            <a:endParaRPr lang="en-US" dirty="0"/>
          </a:p>
        </p:txBody>
      </p:sp>
    </p:spTree>
    <p:extLst>
      <p:ext uri="{BB962C8B-B14F-4D97-AF65-F5344CB8AC3E}">
        <p14:creationId xmlns:p14="http://schemas.microsoft.com/office/powerpoint/2010/main" val="2057728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20</a:t>
            </a:fld>
            <a:endParaRPr lang="en-US" dirty="0"/>
          </a:p>
        </p:txBody>
      </p:sp>
      <p:sp>
        <p:nvSpPr>
          <p:cNvPr id="3" name="Notes Placeholder 2"/>
          <p:cNvSpPr>
            <a:spLocks noGrp="1"/>
          </p:cNvSpPr>
          <p:nvPr>
            <p:ph type="body" idx="1"/>
          </p:nvPr>
        </p:nvSpPr>
        <p:spPr>
          <a:xfrm>
            <a:off x="533400" y="4473575"/>
            <a:ext cx="5867399" cy="4594225"/>
          </a:xfrm>
          <a:prstGeom prst="rect">
            <a:avLst/>
          </a:prstGeom>
          <a:solidFill>
            <a:schemeClr val="bg1"/>
          </a:solidFill>
        </p:spPr>
        <p:txBody>
          <a:bodyPr/>
          <a:lstStyle/>
          <a:p>
            <a:r>
              <a:rPr lang="en-US" sz="1100" dirty="0"/>
              <a:t>We analyze data because we are looking</a:t>
            </a:r>
            <a:r>
              <a:rPr lang="en-US" sz="1100" baseline="0" dirty="0"/>
              <a:t> for some useful information. The information can be to make a prediction, or to see where we have been and understand what happened in the past. Of course, the past is the past, but analysis of data about a past event can help us determine what is to come. Economics is a good example of analyzing past data. A recession is generally defined as two consecutive quarters of negative GDP growth. Basically, by definition, you cannot tell if the economy is in a recession until past data has been analyzed. </a:t>
            </a:r>
          </a:p>
          <a:p>
            <a:endParaRPr lang="en-US" sz="1100" baseline="0" dirty="0"/>
          </a:p>
          <a:p>
            <a:r>
              <a:rPr lang="en-US" sz="1100" baseline="0" dirty="0"/>
              <a:t>In order to make a prediction, we generally have to have a model. In order to make a model, we gather data and analyze it. Later in the course, we will work with moving data by analysis to a model. From the model, you can push outward and try to make predictions about the future. The accuracy of the predictions depends on many things, no the least of which is the quality of the data and analysis. </a:t>
            </a:r>
          </a:p>
          <a:p>
            <a:endParaRPr lang="en-US" sz="1100" baseline="0" dirty="0"/>
          </a:p>
          <a:p>
            <a:r>
              <a:rPr lang="en-US" sz="1100" baseline="0" dirty="0"/>
              <a:t>Data can also be use for monitoring and reporting problems. Why does it take data to determine if something is a problem ? A simple error in a computer network can just be reported as is when it occurs, but what about reporting credit card fraud? Credit card fraud, or at least potential credit card fraud, is found from mining millions of records and developing a model for what may be considered fraud. Then all new transactions are monitored and compared against data for what is considered normal. If the new transaction fails the “normal” test, then the monitoring system can notify the company about the potential fraud.</a:t>
            </a:r>
          </a:p>
          <a:p>
            <a:endParaRPr lang="en-US" sz="1100" baseline="0" dirty="0"/>
          </a:p>
          <a:p>
            <a:r>
              <a:rPr lang="en-US" sz="1100" baseline="0" dirty="0"/>
              <a:t>And then there is SWOT </a:t>
            </a:r>
            <a:r>
              <a:rPr lang="mr-IN" sz="1100" baseline="0" dirty="0"/>
              <a:t>–</a:t>
            </a:r>
            <a:r>
              <a:rPr lang="en-US" sz="1100" baseline="0" dirty="0"/>
              <a:t> strengths, weaknesses, opportunities and threats. You can read more about SWOT at Wikipedia (https://</a:t>
            </a:r>
            <a:r>
              <a:rPr lang="en-US" sz="1100" baseline="0" dirty="0" err="1"/>
              <a:t>en.wikipedia.org</a:t>
            </a:r>
            <a:r>
              <a:rPr lang="en-US" sz="1100" baseline="0" dirty="0"/>
              <a:t>/wiki/</a:t>
            </a:r>
            <a:r>
              <a:rPr lang="en-US" sz="1100" baseline="0" dirty="0" err="1"/>
              <a:t>SWOT_analysis</a:t>
            </a:r>
            <a:r>
              <a:rPr lang="en-US" sz="1100" baseline="0" dirty="0"/>
              <a:t>) but basically it is the structured approach to business planning. You can answer questions like “who may be moving into our market?” and “what markets may we be missing with our product?” by data analysis.</a:t>
            </a:r>
            <a:endParaRPr lang="en-US" sz="1100" dirty="0"/>
          </a:p>
        </p:txBody>
      </p:sp>
    </p:spTree>
    <p:extLst>
      <p:ext uri="{BB962C8B-B14F-4D97-AF65-F5344CB8AC3E}">
        <p14:creationId xmlns:p14="http://schemas.microsoft.com/office/powerpoint/2010/main" val="122885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21</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The mindset</a:t>
            </a:r>
            <a:r>
              <a:rPr lang="en-US" baseline="0" dirty="0"/>
              <a:t> of an analyst is one of curiosity and tenacity. Finding the story embedded in numerical data requires a lot of thought and persistence. One must also be comfortable with the lack of clear results. Very often the results of analysis are suggestive, but not definitive. Simply put, there is not an answer, only solutions which are better or worse than other solutions.</a:t>
            </a:r>
            <a:endParaRPr lang="en-US" dirty="0"/>
          </a:p>
        </p:txBody>
      </p:sp>
    </p:spTree>
    <p:extLst>
      <p:ext uri="{BB962C8B-B14F-4D97-AF65-F5344CB8AC3E}">
        <p14:creationId xmlns:p14="http://schemas.microsoft.com/office/powerpoint/2010/main" val="214074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22</a:t>
            </a:fld>
            <a:endParaRPr lang="en-US" dirty="0"/>
          </a:p>
        </p:txBody>
      </p:sp>
      <p:sp>
        <p:nvSpPr>
          <p:cNvPr id="3" name="Notes Placeholder 2"/>
          <p:cNvSpPr>
            <a:spLocks noGrp="1"/>
          </p:cNvSpPr>
          <p:nvPr>
            <p:ph type="body" idx="1"/>
          </p:nvPr>
        </p:nvSpPr>
        <p:spPr>
          <a:xfrm>
            <a:off x="457200" y="4473575"/>
            <a:ext cx="5943599" cy="1774825"/>
          </a:xfrm>
          <a:prstGeom prst="rect">
            <a:avLst/>
          </a:prstGeom>
          <a:solidFill>
            <a:schemeClr val="bg1"/>
          </a:solidFill>
        </p:spPr>
        <p:txBody>
          <a:bodyPr/>
          <a:lstStyle/>
          <a:p>
            <a:r>
              <a:rPr lang="en-US" dirty="0"/>
              <a:t>In the end, computer</a:t>
            </a:r>
            <a:r>
              <a:rPr lang="en-US" baseline="0" dirty="0"/>
              <a:t>s calculate. This is all that they do. It takes a person to discern the quality of the result. That quality relies on the proper framing of the problem, the best data sources, the proper analytical techniques for the field, and good communication of the results.</a:t>
            </a:r>
            <a:endParaRPr lang="en-US" dirty="0"/>
          </a:p>
        </p:txBody>
      </p:sp>
    </p:spTree>
    <p:extLst>
      <p:ext uri="{BB962C8B-B14F-4D97-AF65-F5344CB8AC3E}">
        <p14:creationId xmlns:p14="http://schemas.microsoft.com/office/powerpoint/2010/main" val="210452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23</a:t>
            </a:fld>
            <a:endParaRPr lang="en-US" dirty="0"/>
          </a:p>
        </p:txBody>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a:t>
            </a:r>
            <a:r>
              <a:rPr lang="en-US" baseline="0" dirty="0"/>
              <a:t> set of steps is a guideline for the data analyst. Define your problem and what you want to accomplish, determine what metrics to measure and what constitutes success or failure (when applicable), gather the data and cleanse it, analyze and build your model and go over the cycle again.</a:t>
            </a:r>
          </a:p>
          <a:p>
            <a:endParaRPr lang="en-US" baseline="0" dirty="0"/>
          </a:p>
          <a:p>
            <a:r>
              <a:rPr lang="en-US" baseline="0" dirty="0"/>
              <a:t>When building a model, remember to test, test, test. Use the original data and make sure you get out of your model the actual result that the data suggests. Find other data and test against it. Make a short term prediction and test against the actual result. The process is a cycle because each new piece of relevant data improves the model.</a:t>
            </a:r>
            <a:endParaRPr lang="en-US" dirty="0"/>
          </a:p>
        </p:txBody>
      </p:sp>
    </p:spTree>
    <p:extLst>
      <p:ext uri="{BB962C8B-B14F-4D97-AF65-F5344CB8AC3E}">
        <p14:creationId xmlns:p14="http://schemas.microsoft.com/office/powerpoint/2010/main" val="1042568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24</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 difference between analysis</a:t>
            </a:r>
            <a:r>
              <a:rPr lang="en-US" baseline="0" dirty="0"/>
              <a:t> and analytics is one of degree. Analysis is usually reserved for using mathematics to look at data and turn it into information. Analytics often refers to a prebuilt or purchased package of analysis techniques commonly applied to a particular business or science problem.</a:t>
            </a:r>
          </a:p>
          <a:p>
            <a:endParaRPr lang="en-US" baseline="0" dirty="0"/>
          </a:p>
          <a:p>
            <a:r>
              <a:rPr lang="en-US" baseline="0" dirty="0"/>
              <a:t>For example, finding averages and percentiles is analysis. An analytics package will run the average and percentiles automatically. It obviously is not that simple, but that is the idea. Analytics is packaging a set of analysis techniques which we know to be relevant to a particular field.</a:t>
            </a:r>
            <a:endParaRPr lang="en-US" dirty="0"/>
          </a:p>
        </p:txBody>
      </p:sp>
    </p:spTree>
    <p:extLst>
      <p:ext uri="{BB962C8B-B14F-4D97-AF65-F5344CB8AC3E}">
        <p14:creationId xmlns:p14="http://schemas.microsoft.com/office/powerpoint/2010/main" val="83067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25</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These</a:t>
            </a:r>
            <a:r>
              <a:rPr lang="en-US" baseline="0" dirty="0"/>
              <a:t> are some common terms in analysis. Notice that a sample is a subset of a population, but the sample can be the entire population. This is a distinction which leads to two formulas for something called the standard deviation which will be seen later.</a:t>
            </a:r>
          </a:p>
          <a:p>
            <a:endParaRPr lang="en-US" baseline="0" dirty="0"/>
          </a:p>
          <a:p>
            <a:r>
              <a:rPr lang="en-US" baseline="0" dirty="0"/>
              <a:t>The average is never just the average. There are at least three commonly used averages which we will cover in this class. The average measures the central tendency of a set, which means that it describes where the numbers tend to be. It stands to reason that three averages probably measure slightly different things about that tendency. There will be more discussion in coming slides.</a:t>
            </a:r>
          </a:p>
          <a:p>
            <a:endParaRPr lang="en-US" baseline="0" dirty="0"/>
          </a:p>
          <a:p>
            <a:r>
              <a:rPr lang="en-US" baseline="0" dirty="0"/>
              <a:t>The distribution is an important concept and critical in developing models. It describes how outcomes are distributed. Of course, this uses almost the exact word it is meant to define so lets dig a little deeper. When you have outcomes of an event </a:t>
            </a:r>
            <a:r>
              <a:rPr lang="mr-IN" baseline="0" dirty="0"/>
              <a:t>–</a:t>
            </a:r>
            <a:r>
              <a:rPr lang="en-US" baseline="0" dirty="0"/>
              <a:t> coin tosses, games, catastrophic economic collapse on a global scale </a:t>
            </a:r>
            <a:r>
              <a:rPr lang="mr-IN" baseline="0" dirty="0"/>
              <a:t>–</a:t>
            </a:r>
            <a:r>
              <a:rPr lang="en-US" baseline="0" dirty="0"/>
              <a:t> the outcomes can be noted and, when performing the same test over and over again, the number of each outcome can be counted. When the outcomes are all noted and counted, they for a distribution.</a:t>
            </a:r>
            <a:endParaRPr lang="en-US" dirty="0"/>
          </a:p>
        </p:txBody>
      </p:sp>
    </p:spTree>
    <p:extLst>
      <p:ext uri="{BB962C8B-B14F-4D97-AF65-F5344CB8AC3E}">
        <p14:creationId xmlns:p14="http://schemas.microsoft.com/office/powerpoint/2010/main" val="1441509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26</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184354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27</a:t>
            </a:fld>
            <a:endParaRPr lang="en-US" dirty="0"/>
          </a:p>
        </p:txBody>
      </p:sp>
    </p:spTree>
    <p:extLst>
      <p:ext uri="{BB962C8B-B14F-4D97-AF65-F5344CB8AC3E}">
        <p14:creationId xmlns:p14="http://schemas.microsoft.com/office/powerpoint/2010/main" val="1687807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28</a:t>
            </a:fld>
            <a:endParaRPr lang="en-US" dirty="0"/>
          </a:p>
        </p:txBody>
      </p:sp>
      <p:sp>
        <p:nvSpPr>
          <p:cNvPr id="3" name="Notes Placeholder 2"/>
          <p:cNvSpPr>
            <a:spLocks noGrp="1"/>
          </p:cNvSpPr>
          <p:nvPr>
            <p:ph type="body" idx="1"/>
          </p:nvPr>
        </p:nvSpPr>
        <p:spPr>
          <a:xfrm>
            <a:off x="457200" y="4473575"/>
            <a:ext cx="6019799" cy="1470025"/>
          </a:xfrm>
          <a:prstGeom prst="rect">
            <a:avLst/>
          </a:prstGeom>
          <a:solidFill>
            <a:schemeClr val="bg1"/>
          </a:solidFill>
        </p:spPr>
        <p:txBody>
          <a:bodyPr/>
          <a:lstStyle/>
          <a:p>
            <a:r>
              <a:rPr lang="en-US" dirty="0"/>
              <a:t>Here</a:t>
            </a:r>
            <a:r>
              <a:rPr lang="en-US" baseline="0" dirty="0"/>
              <a:t> is that phrase, central tendency, again. When we have a set of numbers, in this case starting salaries as reported by various companies, the central tendency describes how those number cluster together. That is the point of descriptive statistics </a:t>
            </a:r>
            <a:r>
              <a:rPr lang="mr-IN" baseline="0" dirty="0"/>
              <a:t>–</a:t>
            </a:r>
            <a:r>
              <a:rPr lang="en-US" baseline="0" dirty="0"/>
              <a:t> describing how things fit together.</a:t>
            </a:r>
            <a:endParaRPr lang="en-US" dirty="0"/>
          </a:p>
        </p:txBody>
      </p:sp>
    </p:spTree>
    <p:extLst>
      <p:ext uri="{BB962C8B-B14F-4D97-AF65-F5344CB8AC3E}">
        <p14:creationId xmlns:p14="http://schemas.microsoft.com/office/powerpoint/2010/main" val="3295565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29</a:t>
            </a:fld>
            <a:endParaRPr lang="en-US" dirty="0"/>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This is much</a:t>
            </a:r>
            <a:r>
              <a:rPr lang="en-US" baseline="0" dirty="0"/>
              <a:t> more complex than simple descriptive statistics. The bulk of this course will ignore it, but it is important to be aware of the distinction. Inferential statistics has a broad array of tools and techniques used to come to conclusions about small samples of much larger populations. This is realm of medical studies for pharmaceuticals etc.</a:t>
            </a:r>
            <a:endParaRPr lang="en-US" dirty="0"/>
          </a:p>
        </p:txBody>
      </p:sp>
    </p:spTree>
    <p:extLst>
      <p:ext uri="{BB962C8B-B14F-4D97-AF65-F5344CB8AC3E}">
        <p14:creationId xmlns:p14="http://schemas.microsoft.com/office/powerpoint/2010/main" val="173265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a:t>
            </a:fld>
            <a:endParaRPr lang="en-US" dirty="0"/>
          </a:p>
        </p:txBody>
      </p:sp>
    </p:spTree>
    <p:extLst>
      <p:ext uri="{BB962C8B-B14F-4D97-AF65-F5344CB8AC3E}">
        <p14:creationId xmlns:p14="http://schemas.microsoft.com/office/powerpoint/2010/main" val="177042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30</a:t>
            </a:fld>
            <a:endParaRPr lang="en-US" dirty="0"/>
          </a:p>
        </p:txBody>
      </p:sp>
    </p:spTree>
    <p:extLst>
      <p:ext uri="{BB962C8B-B14F-4D97-AF65-F5344CB8AC3E}">
        <p14:creationId xmlns:p14="http://schemas.microsoft.com/office/powerpoint/2010/main" val="1684578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31</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3332595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32</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735766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33</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1375267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34</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0904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35</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Let’s go through</a:t>
            </a:r>
            <a:r>
              <a:rPr lang="en-US" baseline="0" dirty="0"/>
              <a:t> these in some details with examples </a:t>
            </a:r>
            <a:r>
              <a:rPr lang="mr-IN" baseline="0" dirty="0"/>
              <a:t>–</a:t>
            </a:r>
            <a:r>
              <a:rPr lang="en-US" baseline="0" dirty="0"/>
              <a:t> starting with Nominal</a:t>
            </a:r>
            <a:r>
              <a:rPr lang="mr-IN" baseline="0" dirty="0"/>
              <a:t>…</a:t>
            </a:r>
            <a:endParaRPr lang="en-US" dirty="0"/>
          </a:p>
        </p:txBody>
      </p:sp>
    </p:spTree>
    <p:extLst>
      <p:ext uri="{BB962C8B-B14F-4D97-AF65-F5344CB8AC3E}">
        <p14:creationId xmlns:p14="http://schemas.microsoft.com/office/powerpoint/2010/main" val="1145203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685800" y="4572000"/>
            <a:ext cx="5486400" cy="3733800"/>
          </a:xfrm>
          <a:prstGeom prst="rect">
            <a:avLst/>
          </a:prstGeom>
        </p:spPr>
        <p:txBody>
          <a:bodyPr/>
          <a:lstStyle/>
          <a:p>
            <a:r>
              <a:rPr lang="en-US" sz="1100" dirty="0">
                <a:solidFill>
                  <a:schemeClr val="tx2">
                    <a:lumMod val="50000"/>
                  </a:schemeClr>
                </a:solidFill>
                <a:latin typeface="Times New Roman" pitchFamily="18" charset="0"/>
                <a:cs typeface="Times New Roman" pitchFamily="18" charset="0"/>
              </a:rPr>
              <a:t>Eye color:  blue, brown, green, etc.; Biological sex (male or female)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36</a:t>
            </a:fld>
            <a:endParaRPr lang="en-US" dirty="0"/>
          </a:p>
        </p:txBody>
      </p:sp>
    </p:spTree>
    <p:extLst>
      <p:ext uri="{BB962C8B-B14F-4D97-AF65-F5344CB8AC3E}">
        <p14:creationId xmlns:p14="http://schemas.microsoft.com/office/powerpoint/2010/main" val="3220970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724400"/>
            <a:ext cx="6019800" cy="1600200"/>
          </a:xfrm>
          <a:prstGeom prst="rect">
            <a:avLst/>
          </a:prstGeom>
          <a:solidFill>
            <a:schemeClr val="bg1"/>
          </a:solidFill>
        </p:spPr>
        <p:txBody>
          <a:bodyPr/>
          <a:lstStyle/>
          <a:p>
            <a:r>
              <a:rPr lang="en-US" dirty="0"/>
              <a:t>All</a:t>
            </a:r>
            <a:r>
              <a:rPr lang="en-US" baseline="0" dirty="0"/>
              <a:t> of these are categories. Yes, the second one of these has numbers, but they are really just short hand for the labels. They are not really ordered numbers.</a:t>
            </a:r>
          </a:p>
          <a:p>
            <a:r>
              <a:rPr lang="en-US" baseline="0" dirty="0"/>
              <a:t>Notice that there is nothing here that is ranked in order of importance or quality or anything else. They are just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37</a:t>
            </a:fld>
            <a:endParaRPr lang="en-US" dirty="0"/>
          </a:p>
        </p:txBody>
      </p:sp>
    </p:spTree>
    <p:extLst>
      <p:ext uri="{BB962C8B-B14F-4D97-AF65-F5344CB8AC3E}">
        <p14:creationId xmlns:p14="http://schemas.microsoft.com/office/powerpoint/2010/main" val="2452790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03140"/>
            <a:ext cx="5867400" cy="1521460"/>
          </a:xfrm>
          <a:prstGeom prst="rect">
            <a:avLst/>
          </a:prstGeom>
          <a:solidFill>
            <a:schemeClr val="bg1"/>
          </a:solidFill>
        </p:spPr>
        <p:txBody>
          <a:bodyPr lIns="93177" tIns="46589" rIns="93177" bIns="46589"/>
          <a:lstStyle/>
          <a:p>
            <a:r>
              <a:rPr lang="en-US" dirty="0"/>
              <a:t>This</a:t>
            </a:r>
            <a:r>
              <a:rPr lang="en-US" baseline="0" dirty="0"/>
              <a:t> slide describes what calculations we can perform on nominal variables. Notice that it is not much. We can only describe the frequency distribution. If you do not already know what that is, don</a:t>
            </a:r>
            <a:r>
              <a:rPr lang="mr-IN" baseline="0" dirty="0"/>
              <a:t>’</a:t>
            </a:r>
            <a:r>
              <a:rPr lang="en-US" baseline="0" dirty="0"/>
              <a:t>t worry, we will cover it later. For now, just notice that nominal variables are limited in what they can be used for.</a:t>
            </a:r>
            <a:endParaRPr lang="en-US"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38</a:t>
            </a:fld>
            <a:endParaRPr lang="en-US" dirty="0"/>
          </a:p>
        </p:txBody>
      </p:sp>
    </p:spTree>
    <p:extLst>
      <p:ext uri="{BB962C8B-B14F-4D97-AF65-F5344CB8AC3E}">
        <p14:creationId xmlns:p14="http://schemas.microsoft.com/office/powerpoint/2010/main" val="592798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39</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1811513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439738"/>
            <a:ext cx="5510212" cy="4132262"/>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4</a:t>
            </a:fld>
            <a:endParaRPr lang="en-US"/>
          </a:p>
        </p:txBody>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Data</a:t>
            </a:r>
            <a:r>
              <a:rPr lang="en-US" baseline="0" dirty="0"/>
              <a:t> is all of the little bits and pieces of digital “things” we generate every minute of every hour. It is not of itself information that can be immediately used for productive conclusions. Data must be gathered, probed and prodded, and understood before it can be brought into the organization for useful analysis. This is called profiling. After the data is profiled, it must be cleansed of all sorts of inconsistencies that is inherent in the way all of these bits are captured. Not all data is numerical in its nature, so some sort of scheme must be applied to quantify anything we want to analyze. The scheme must be numerical in nature because we are dealing, in the end, with numbers. The numbers are how we model, how we predict, how we determine data that is not where we might expect it to be (outliers).</a:t>
            </a:r>
          </a:p>
          <a:p>
            <a:endParaRPr lang="en-US" baseline="0" dirty="0"/>
          </a:p>
          <a:p>
            <a:r>
              <a:rPr lang="en-US" baseline="0" dirty="0"/>
              <a:t>Data in the real world is growing rapidly, and so are ways to gather it and process it. How we do so is really the scope of many classes of programming and data processing, but they are growing almost as fast as the data itself.</a:t>
            </a:r>
          </a:p>
        </p:txBody>
      </p:sp>
    </p:spTree>
    <p:extLst>
      <p:ext uri="{BB962C8B-B14F-4D97-AF65-F5344CB8AC3E}">
        <p14:creationId xmlns:p14="http://schemas.microsoft.com/office/powerpoint/2010/main" val="856652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85010"/>
          </a:xfrm>
          <a:prstGeom prst="rect">
            <a:avLst/>
          </a:prstGeom>
          <a:solidFill>
            <a:schemeClr val="bg1"/>
          </a:solidFill>
        </p:spPr>
        <p:txBody>
          <a:bodyPr lIns="93177" tIns="46589" rIns="93177" bIns="46589"/>
          <a:lstStyle/>
          <a:p>
            <a:r>
              <a:rPr lang="en-US" dirty="0"/>
              <a:t>As discussed</a:t>
            </a:r>
            <a:r>
              <a:rPr lang="en-US" baseline="0" dirty="0"/>
              <a:t>, order matters here. Consider data that is collected from Jan 2016 through May 2017 every month. When displaying in a chart, January 2016 comes before January 2017, so any outcomes in 1/2016 should be displayed before 1/2017. We should not necessarily group all January data together regardless of year. Notice that January is still just a label. The labels do have a time ordering to them which ranks the outcomes in the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40</a:t>
            </a:fld>
            <a:endParaRPr lang="en-US" dirty="0"/>
          </a:p>
        </p:txBody>
      </p:sp>
    </p:spTree>
    <p:extLst>
      <p:ext uri="{BB962C8B-B14F-4D97-AF65-F5344CB8AC3E}">
        <p14:creationId xmlns:p14="http://schemas.microsoft.com/office/powerpoint/2010/main" val="677641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08810"/>
          </a:xfrm>
          <a:prstGeom prst="rect">
            <a:avLst/>
          </a:prstGeom>
          <a:solidFill>
            <a:schemeClr val="bg1"/>
          </a:solidFill>
        </p:spPr>
        <p:txBody>
          <a:bodyPr lIns="93177" tIns="46589" rIns="93177" bIns="46589"/>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Also</a:t>
            </a:r>
            <a:r>
              <a:rPr lang="en-US" sz="1200" baseline="0" dirty="0">
                <a:cs typeface="Times New Roman" pitchFamily="18" charset="0"/>
              </a:rPr>
              <a:t> notice that t</a:t>
            </a:r>
            <a:r>
              <a:rPr lang="en-US" sz="1200" dirty="0">
                <a:cs typeface="Times New Roman" pitchFamily="18" charset="0"/>
              </a:rPr>
              <a:t>he difference between first and second is not necessarily equivalent to the difference between second and third, or between third and fourth. You may love hamburgers slightly more than chocolate, but both way more than sushi</a:t>
            </a:r>
            <a:r>
              <a:rPr lang="en-US" sz="1200" baseline="0" dirty="0">
                <a:cs typeface="Times New Roman" pitchFamily="18" charset="0"/>
              </a:rPr>
              <a:t> and papaya.</a:t>
            </a:r>
            <a:endParaRPr lang="en-US" sz="1200" dirty="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41</a:t>
            </a:fld>
            <a:endParaRPr lang="en-US" dirty="0"/>
          </a:p>
        </p:txBody>
      </p:sp>
    </p:spTree>
    <p:extLst>
      <p:ext uri="{BB962C8B-B14F-4D97-AF65-F5344CB8AC3E}">
        <p14:creationId xmlns:p14="http://schemas.microsoft.com/office/powerpoint/2010/main" val="3125388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What can we compute?</a:t>
            </a:r>
            <a:r>
              <a:rPr lang="en-US" baseline="0" dirty="0"/>
              <a:t> Well, since we have not covered the techniques yet, just notice that we have added one more group from our list by rank ordering the set.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42</a:t>
            </a:fld>
            <a:endParaRPr lang="en-US" dirty="0"/>
          </a:p>
        </p:txBody>
      </p:sp>
    </p:spTree>
    <p:extLst>
      <p:ext uri="{BB962C8B-B14F-4D97-AF65-F5344CB8AC3E}">
        <p14:creationId xmlns:p14="http://schemas.microsoft.com/office/powerpoint/2010/main" val="1528983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43</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1973785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1832610"/>
          </a:xfrm>
          <a:prstGeom prst="rect">
            <a:avLst/>
          </a:prstGeom>
          <a:solidFill>
            <a:schemeClr val="bg1"/>
          </a:solidFill>
        </p:spPr>
        <p:txBody>
          <a:bodyPr lIns="93177" tIns="46589" rIns="93177" bIns="46589"/>
          <a:lstStyle/>
          <a:p>
            <a:r>
              <a:rPr lang="en-US" dirty="0"/>
              <a:t>Now we are in the variables that work with numbers. You</a:t>
            </a:r>
            <a:r>
              <a:rPr lang="en-US" baseline="0" dirty="0"/>
              <a:t> can imagine that this will open a new set of calculations we can perform on our set. These are some general statements about interval variables. Note that with numbers, we can define explicit intervals and make them equal in size (1-10, 11-20, 21-30,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44</a:t>
            </a:fld>
            <a:endParaRPr lang="en-US" dirty="0"/>
          </a:p>
        </p:txBody>
      </p:sp>
    </p:spTree>
    <p:extLst>
      <p:ext uri="{BB962C8B-B14F-4D97-AF65-F5344CB8AC3E}">
        <p14:creationId xmlns:p14="http://schemas.microsoft.com/office/powerpoint/2010/main" val="1799073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752600"/>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It is meaningful to say that 25 degrees Celsius is 3 degrees hotter than 22 degrees Celsius, and that 17 degrees Celsius is the same amount hotter (3 degrees) than 14 degrees Celsius.  Notice, however, that 0 degrees Celsius does not have a natural meaning.  That is, 0 degrees Celsius does not mean the absence of heat!</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45</a:t>
            </a:fld>
            <a:endParaRPr lang="en-US" dirty="0"/>
          </a:p>
        </p:txBody>
      </p:sp>
    </p:spTree>
    <p:extLst>
      <p:ext uri="{BB962C8B-B14F-4D97-AF65-F5344CB8AC3E}">
        <p14:creationId xmlns:p14="http://schemas.microsoft.com/office/powerpoint/2010/main" val="3142945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76800"/>
            <a:ext cx="6019800" cy="1752600"/>
          </a:xfrm>
          <a:prstGeom prst="rect">
            <a:avLst/>
          </a:prstGeom>
          <a:solidFill>
            <a:schemeClr val="bg1"/>
          </a:solidFill>
        </p:spPr>
        <p:txBody>
          <a:bodyPr lIns="93177" tIns="46589" rIns="93177" bIns="46589"/>
          <a:lstStyle/>
          <a:p>
            <a:r>
              <a:rPr lang="en-US" dirty="0"/>
              <a:t>A</a:t>
            </a:r>
            <a:r>
              <a:rPr lang="en-US" baseline="0" dirty="0"/>
              <a:t> Likert scale is common in surveys. This is an example of a survey question with a numerical values mapped to statements. They are often balanced around the middle point. Here you see 3 is the midpoint and there are two options higher and two options lower.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46</a:t>
            </a:fld>
            <a:endParaRPr lang="en-US" dirty="0"/>
          </a:p>
        </p:txBody>
      </p:sp>
    </p:spTree>
    <p:extLst>
      <p:ext uri="{BB962C8B-B14F-4D97-AF65-F5344CB8AC3E}">
        <p14:creationId xmlns:p14="http://schemas.microsoft.com/office/powerpoint/2010/main" val="628053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Now we have greatly</a:t>
            </a:r>
            <a:r>
              <a:rPr lang="en-US" baseline="0" dirty="0"/>
              <a:t> expanded what we can do for analysis. Numbers give us a lot of power.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47</a:t>
            </a:fld>
            <a:endParaRPr lang="en-US" dirty="0"/>
          </a:p>
        </p:txBody>
      </p:sp>
    </p:spTree>
    <p:extLst>
      <p:ext uri="{BB962C8B-B14F-4D97-AF65-F5344CB8AC3E}">
        <p14:creationId xmlns:p14="http://schemas.microsoft.com/office/powerpoint/2010/main" val="396135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48</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Lastly</a:t>
            </a:r>
            <a:r>
              <a:rPr lang="mr-IN" dirty="0"/>
              <a:t>…</a:t>
            </a:r>
            <a:endParaRPr lang="en-US" dirty="0"/>
          </a:p>
        </p:txBody>
      </p:sp>
    </p:spTree>
    <p:extLst>
      <p:ext uri="{BB962C8B-B14F-4D97-AF65-F5344CB8AC3E}">
        <p14:creationId xmlns:p14="http://schemas.microsoft.com/office/powerpoint/2010/main" val="1291273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49</a:t>
            </a:fld>
            <a:endParaRPr lang="en-US" dirty="0"/>
          </a:p>
        </p:txBody>
      </p:sp>
    </p:spTree>
    <p:extLst>
      <p:ext uri="{BB962C8B-B14F-4D97-AF65-F5344CB8AC3E}">
        <p14:creationId xmlns:p14="http://schemas.microsoft.com/office/powerpoint/2010/main" val="3886869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600" cy="4727575"/>
          </a:xfrm>
          <a:prstGeom prst="rect">
            <a:avLst/>
          </a:prstGeom>
          <a:solidFill>
            <a:schemeClr val="bg1"/>
          </a:solidFill>
        </p:spPr>
        <p:txBody>
          <a:bodyPr/>
          <a:lstStyle/>
          <a:p>
            <a:r>
              <a:rPr lang="en-US" sz="1150" b="0" baseline="0" dirty="0">
                <a:solidFill>
                  <a:schemeClr val="tx1"/>
                </a:solidFill>
              </a:rPr>
              <a:t>This is the path of data into the enterprise from random bits to actionable information from which conclusions can be drawn. In general, this is done by identifying the type of data you want to collect and perhaps the sources from which the data should come. Then, programmatically, the sources are polled for their data and the software brings the data into the enterprise. For example, the day’s exchange rates for all currencies might be pulled from a web service at your favorite bank. </a:t>
            </a:r>
          </a:p>
          <a:p>
            <a:endParaRPr lang="en-US" sz="1150" b="0" baseline="0" dirty="0">
              <a:solidFill>
                <a:schemeClr val="tx1"/>
              </a:solidFill>
            </a:endParaRPr>
          </a:p>
          <a:p>
            <a:r>
              <a:rPr lang="en-US" sz="1150" b="0" baseline="0" dirty="0">
                <a:solidFill>
                  <a:schemeClr val="tx1"/>
                </a:solidFill>
              </a:rPr>
              <a:t>When the data is gathered, it must be stored and managed. There are many ways to do this, the most common in the enterprise being the relational database (Oracle, MS </a:t>
            </a:r>
            <a:r>
              <a:rPr lang="en-US" sz="1150" b="0" baseline="0" dirty="0" err="1">
                <a:solidFill>
                  <a:schemeClr val="tx1"/>
                </a:solidFill>
              </a:rPr>
              <a:t>Sql</a:t>
            </a:r>
            <a:r>
              <a:rPr lang="en-US" sz="1150" b="0" baseline="0" dirty="0">
                <a:solidFill>
                  <a:schemeClr val="tx1"/>
                </a:solidFill>
              </a:rPr>
              <a:t> Server, </a:t>
            </a:r>
            <a:r>
              <a:rPr lang="en-US" sz="1150" b="0" baseline="0" dirty="0" err="1">
                <a:solidFill>
                  <a:schemeClr val="tx1"/>
                </a:solidFill>
              </a:rPr>
              <a:t>MySql</a:t>
            </a:r>
            <a:r>
              <a:rPr lang="en-US" sz="1150" b="0" baseline="0" dirty="0">
                <a:solidFill>
                  <a:schemeClr val="tx1"/>
                </a:solidFill>
              </a:rPr>
              <a:t>). At this point, database professionals work with the analysts to clean the data to make it usable</a:t>
            </a:r>
            <a:r>
              <a:rPr lang="mr-IN" sz="1150" b="0" baseline="0" dirty="0">
                <a:solidFill>
                  <a:schemeClr val="tx1"/>
                </a:solidFill>
              </a:rPr>
              <a:t>…</a:t>
            </a:r>
            <a:r>
              <a:rPr lang="en-US" sz="1150" b="0" baseline="0" dirty="0">
                <a:solidFill>
                  <a:schemeClr val="tx1"/>
                </a:solidFill>
              </a:rPr>
              <a:t>. but more on all this later.</a:t>
            </a:r>
          </a:p>
          <a:p>
            <a:endParaRPr lang="en-US" sz="1150" b="0" baseline="0" dirty="0">
              <a:solidFill>
                <a:schemeClr val="tx1"/>
              </a:solidFill>
            </a:endParaRPr>
          </a:p>
          <a:p>
            <a:r>
              <a:rPr lang="en-US" sz="1150" b="0" baseline="0" dirty="0">
                <a:solidFill>
                  <a:schemeClr val="tx1"/>
                </a:solidFill>
              </a:rPr>
              <a:t>Consider Twitter and its effect on customer service</a:t>
            </a:r>
            <a:r>
              <a:rPr lang="mr-IN" sz="1150" b="0" baseline="0" dirty="0">
                <a:solidFill>
                  <a:schemeClr val="tx1"/>
                </a:solidFill>
              </a:rPr>
              <a:t>…</a:t>
            </a:r>
            <a:endParaRPr lang="en-US" sz="1150" b="0" baseline="0" dirty="0">
              <a:solidFill>
                <a:schemeClr val="tx1"/>
              </a:solidFill>
            </a:endParaRPr>
          </a:p>
          <a:p>
            <a:r>
              <a:rPr lang="en-US" sz="1150" b="0" baseline="0" dirty="0">
                <a:solidFill>
                  <a:schemeClr val="tx1"/>
                </a:solidFill>
              </a:rPr>
              <a:t>Twitter is often where people will go to express their opinion of a company’s customer service. The person’s tweet is issued from the Twitter software service and captured by any client software listening for it. How do we gauge the customer’s opinion? The tweet is natural language with all possibilities of interpretation as one would expect. Moving from natural language to quantifiable aspects of the mood those tweets are trying to convey is known as Sentiment Analysis and involves complex algorithms to determine the mood the tweets are trying to convey. Once the mood is read and quantified, analysis can begin and actionable information developed.</a:t>
            </a:r>
          </a:p>
          <a:p>
            <a:endParaRPr lang="en-US" sz="1150" b="0" baseline="0" dirty="0">
              <a:solidFill>
                <a:schemeClr val="tx1"/>
              </a:solidFill>
            </a:endParaRPr>
          </a:p>
          <a:p>
            <a:r>
              <a:rPr lang="en-US" sz="1150" b="0" baseline="0" dirty="0">
                <a:solidFill>
                  <a:schemeClr val="tx1"/>
                </a:solidFill>
              </a:rPr>
              <a:t>Now in the real world, we cannot develop a model of customer service progress from one person’s tweet(s). We need to identify all customers who are on Twitter talking about the company. When we get enough, the sentiment analysis of that scope of data can turn into real information.</a:t>
            </a:r>
            <a:endParaRPr lang="en-US" sz="1150" b="0" baseline="0" dirty="0">
              <a:solidFill>
                <a:schemeClr val="tx1">
                  <a:lumMod val="50000"/>
                  <a:lumOff val="50000"/>
                </a:schemeClr>
              </a:solidFill>
            </a:endParaRPr>
          </a:p>
          <a:p>
            <a:endParaRPr lang="en-US" dirty="0"/>
          </a:p>
        </p:txBody>
      </p:sp>
      <p:sp>
        <p:nvSpPr>
          <p:cNvPr id="5" name="Slide Number Placeholder 4"/>
          <p:cNvSpPr>
            <a:spLocks noGrp="1"/>
          </p:cNvSpPr>
          <p:nvPr>
            <p:ph type="sldNum" sz="quarter" idx="10"/>
          </p:nvPr>
        </p:nvSpPr>
        <p:spPr/>
        <p:txBody>
          <a:bodyPr/>
          <a:lstStyle/>
          <a:p>
            <a:fld id="{B62EDF9B-EE62-4E9F-A3B9-94CE97CF7BC4}" type="slidenum">
              <a:rPr lang="en-US" smtClean="0"/>
              <a:pPr/>
              <a:t>5</a:t>
            </a:fld>
            <a:endParaRPr lang="en-US" dirty="0"/>
          </a:p>
        </p:txBody>
      </p:sp>
    </p:spTree>
    <p:extLst>
      <p:ext uri="{BB962C8B-B14F-4D97-AF65-F5344CB8AC3E}">
        <p14:creationId xmlns:p14="http://schemas.microsoft.com/office/powerpoint/2010/main" val="378685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We already saw Kelvin, now we add</a:t>
            </a:r>
            <a:r>
              <a:rPr lang="en-US" baseline="0" dirty="0"/>
              <a:t> height (no one is negative inches tall), and heart beats (no one has negative heart beat).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50</a:t>
            </a:fld>
            <a:endParaRPr lang="en-US" dirty="0"/>
          </a:p>
        </p:txBody>
      </p:sp>
    </p:spTree>
    <p:extLst>
      <p:ext uri="{BB962C8B-B14F-4D97-AF65-F5344CB8AC3E}">
        <p14:creationId xmlns:p14="http://schemas.microsoft.com/office/powerpoint/2010/main" val="2052864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And with ratio variables,</a:t>
            </a:r>
            <a:r>
              <a:rPr lang="en-US" baseline="0" dirty="0"/>
              <a:t> we now have the spectrum.</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51</a:t>
            </a:fld>
            <a:endParaRPr lang="en-US" dirty="0"/>
          </a:p>
        </p:txBody>
      </p:sp>
    </p:spTree>
    <p:extLst>
      <p:ext uri="{BB962C8B-B14F-4D97-AF65-F5344CB8AC3E}">
        <p14:creationId xmlns:p14="http://schemas.microsoft.com/office/powerpoint/2010/main" val="2546654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143000"/>
          </a:xfrm>
          <a:prstGeom prst="rect">
            <a:avLst/>
          </a:prstGeom>
          <a:solidFill>
            <a:schemeClr val="bg1"/>
          </a:solidFill>
        </p:spPr>
        <p:txBody>
          <a:bodyPr/>
          <a:lstStyle/>
          <a:p>
            <a:r>
              <a:rPr lang="en-US" dirty="0"/>
              <a:t>The summary of everything covered to this section</a:t>
            </a:r>
            <a:r>
              <a:rPr lang="en-US" baseline="0" dirty="0"/>
              <a:t> about the utility of variable types.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52</a:t>
            </a:fld>
            <a:endParaRPr lang="en-US" dirty="0"/>
          </a:p>
        </p:txBody>
      </p:sp>
    </p:spTree>
    <p:extLst>
      <p:ext uri="{BB962C8B-B14F-4D97-AF65-F5344CB8AC3E}">
        <p14:creationId xmlns:p14="http://schemas.microsoft.com/office/powerpoint/2010/main" val="4163684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53</a:t>
            </a:fld>
            <a:endParaRPr lang="en-US" dirty="0"/>
          </a:p>
        </p:txBody>
      </p:sp>
    </p:spTree>
    <p:extLst>
      <p:ext uri="{BB962C8B-B14F-4D97-AF65-F5344CB8AC3E}">
        <p14:creationId xmlns:p14="http://schemas.microsoft.com/office/powerpoint/2010/main" val="5560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confronted with most sets of data, we want to know how it tends to cluster together. Where are the most points? Now we are speaking of this independent what the data actually measures, so it is an abstract concept, which is what makes it powerful. By powerful, we mean that applying the same math to vastly different sets allows you to draw conclusions about those sets. Remember, for the information to be useful, you have to know something about the field the sets are from. Knowing the average of the number of particles emitted from a radioactive isotope and the average of the population of North American cities doesn’t really lead you to any conclusions without knowing the problem.</a:t>
            </a:r>
            <a:endParaRPr lang="en-US" dirty="0"/>
          </a:p>
        </p:txBody>
      </p:sp>
    </p:spTree>
    <p:extLst>
      <p:ext uri="{BB962C8B-B14F-4D97-AF65-F5344CB8AC3E}">
        <p14:creationId xmlns:p14="http://schemas.microsoft.com/office/powerpoint/2010/main" val="493572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what most people mean when they say average.</a:t>
            </a:r>
            <a:r>
              <a:rPr lang="en-US" baseline="0" dirty="0"/>
              <a:t> The mathematical definition is next.</a:t>
            </a:r>
            <a:endParaRPr lang="en-US" dirty="0"/>
          </a:p>
        </p:txBody>
      </p:sp>
    </p:spTree>
    <p:extLst>
      <p:ext uri="{BB962C8B-B14F-4D97-AF65-F5344CB8AC3E}">
        <p14:creationId xmlns:p14="http://schemas.microsoft.com/office/powerpoint/2010/main" val="12522516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We</a:t>
            </a:r>
            <a:r>
              <a:rPr lang="en-US" baseline="0" dirty="0"/>
              <a:t> just add the numbers in the set together and divide by the number of elements in the set. The result is a single number that we set clusters around. Note that the numerical result may not actually actually be in the set (the average of 2 and 3 is 2.5).</a:t>
            </a:r>
          </a:p>
          <a:p>
            <a:endParaRPr lang="en-US" baseline="0" dirty="0"/>
          </a:p>
          <a:p>
            <a:r>
              <a:rPr lang="en-US" baseline="0" dirty="0"/>
              <a:t>Notice what happens if I add another number, say 215, to the set. What happens to the average?</a:t>
            </a:r>
            <a:endParaRPr lang="en-US" dirty="0"/>
          </a:p>
        </p:txBody>
      </p:sp>
    </p:spTree>
    <p:extLst>
      <p:ext uri="{BB962C8B-B14F-4D97-AF65-F5344CB8AC3E}">
        <p14:creationId xmlns:p14="http://schemas.microsoft.com/office/powerpoint/2010/main" val="1188512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57</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another way</a:t>
            </a:r>
            <a:r>
              <a:rPr lang="en-US" baseline="0" dirty="0"/>
              <a:t> of clustering around a single number in a set, but here, the number is in the set. This average is insensitive to outliers because adding another number that is really large or really small compared to the existing set doesn’t significantly change the actual count of the data by much, so the “half above and half below” value is not affected much.</a:t>
            </a:r>
            <a:endParaRPr lang="en-US" dirty="0"/>
          </a:p>
        </p:txBody>
      </p:sp>
    </p:spTree>
    <p:extLst>
      <p:ext uri="{BB962C8B-B14F-4D97-AF65-F5344CB8AC3E}">
        <p14:creationId xmlns:p14="http://schemas.microsoft.com/office/powerpoint/2010/main" val="1050255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58</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clustering description</a:t>
            </a:r>
            <a:r>
              <a:rPr lang="en-US" baseline="0" dirty="0"/>
              <a:t> also generates a number that is in the set. It is also insensitive to outliers because outliers don’t usually occur multiple times.</a:t>
            </a:r>
            <a:endParaRPr lang="en-US" dirty="0"/>
          </a:p>
        </p:txBody>
      </p:sp>
    </p:spTree>
    <p:extLst>
      <p:ext uri="{BB962C8B-B14F-4D97-AF65-F5344CB8AC3E}">
        <p14:creationId xmlns:p14="http://schemas.microsoft.com/office/powerpoint/2010/main" val="18727120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2116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8540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0038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33990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63</a:t>
            </a:fld>
            <a:endParaRPr lang="en-US" dirty="0"/>
          </a:p>
        </p:txBody>
      </p:sp>
    </p:spTree>
    <p:extLst>
      <p:ext uri="{BB962C8B-B14F-4D97-AF65-F5344CB8AC3E}">
        <p14:creationId xmlns:p14="http://schemas.microsoft.com/office/powerpoint/2010/main" val="775940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Probability is just</a:t>
            </a:r>
            <a:r>
              <a:rPr lang="en-US" sz="1100" baseline="0" dirty="0"/>
              <a:t> a game of counting. It describes such things as </a:t>
            </a:r>
          </a:p>
          <a:p>
            <a:endParaRPr lang="en-US" sz="1100" baseline="0" dirty="0"/>
          </a:p>
          <a:p>
            <a:r>
              <a:rPr lang="en-US" sz="1100" baseline="0" dirty="0"/>
              <a:t>Heads vs Tails </a:t>
            </a:r>
          </a:p>
          <a:p>
            <a:r>
              <a:rPr lang="en-US" sz="1100" baseline="0" dirty="0"/>
              <a:t>Number of times you will draw an ace out of a deck</a:t>
            </a:r>
          </a:p>
          <a:p>
            <a:r>
              <a:rPr lang="en-US" sz="1100" baseline="0" dirty="0"/>
              <a:t>Likelihood you will roll a 7 on two dice</a:t>
            </a:r>
          </a:p>
          <a:p>
            <a:r>
              <a:rPr lang="en-US" sz="1100" baseline="0" dirty="0"/>
              <a:t>How likely are you to get a red 32 in roulette</a:t>
            </a:r>
          </a:p>
          <a:p>
            <a:endParaRPr lang="en-US" sz="1100" baseline="0" dirty="0"/>
          </a:p>
          <a:p>
            <a:r>
              <a:rPr lang="en-US" sz="1100" baseline="0" dirty="0"/>
              <a:t>Are you sensing a theme here? There is a reason. Gambling was a primary motivator behind the study of probability.</a:t>
            </a:r>
          </a:p>
          <a:p>
            <a:endParaRPr lang="en-US" sz="1100" baseline="0" dirty="0"/>
          </a:p>
          <a:p>
            <a:r>
              <a:rPr lang="en-US" sz="1100" baseline="0" dirty="0"/>
              <a:t>You often here things like a 10% chance of rain, but it is important to remember that probability is really measure between 0 and 1. We just tend to multiply by 100 when we present results to non-analysts.</a:t>
            </a:r>
          </a:p>
        </p:txBody>
      </p:sp>
    </p:spTree>
    <p:extLst>
      <p:ext uri="{BB962C8B-B14F-4D97-AF65-F5344CB8AC3E}">
        <p14:creationId xmlns:p14="http://schemas.microsoft.com/office/powerpoint/2010/main" val="17251993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65</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All of these are commonplace</a:t>
            </a:r>
            <a:r>
              <a:rPr lang="en-US" sz="1100" baseline="0" dirty="0"/>
              <a:t> applications of probability (and statistics). </a:t>
            </a:r>
            <a:endParaRPr lang="en-US" sz="1100" dirty="0"/>
          </a:p>
        </p:txBody>
      </p:sp>
    </p:spTree>
    <p:extLst>
      <p:ext uri="{BB962C8B-B14F-4D97-AF65-F5344CB8AC3E}">
        <p14:creationId xmlns:p14="http://schemas.microsoft.com/office/powerpoint/2010/main" val="7376962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68</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event is the thing that we are performing (flipping a coin)</a:t>
            </a:r>
            <a:r>
              <a:rPr lang="en-US" sz="1100" baseline="0" dirty="0"/>
              <a:t> and the outcome is the result of the event when measured (got heads). We assign the probability of getting the outcome of heads when we have the event of flipping a coin (in this case, it is P=0.5).</a:t>
            </a:r>
          </a:p>
          <a:p>
            <a:endParaRPr lang="en-US" sz="1100" baseline="0" dirty="0"/>
          </a:p>
          <a:p>
            <a:r>
              <a:rPr lang="en-US" sz="1100" baseline="0" dirty="0"/>
              <a:t>The sample space describes all of the possible outcomes that an event can have. </a:t>
            </a:r>
          </a:p>
          <a:p>
            <a:endParaRPr lang="en-US" sz="1100" baseline="0" dirty="0"/>
          </a:p>
          <a:p>
            <a:r>
              <a:rPr lang="en-US" sz="1100" baseline="0" dirty="0"/>
              <a:t>“Independent” will be an important term for us. The notion that one coin flip does not affect the outcome of another coin flip, or that a person’s height does not depend on another randomly selected person’s height, is very powerful and leads to insightful mathematics.</a:t>
            </a:r>
            <a:endParaRPr lang="en-US" sz="1100" dirty="0"/>
          </a:p>
        </p:txBody>
      </p:sp>
    </p:spTree>
    <p:extLst>
      <p:ext uri="{BB962C8B-B14F-4D97-AF65-F5344CB8AC3E}">
        <p14:creationId xmlns:p14="http://schemas.microsoft.com/office/powerpoint/2010/main" val="368041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69</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a:t>
            </a:r>
            <a:r>
              <a:rPr lang="en-US" sz="1100" baseline="0" dirty="0"/>
              <a:t> math described here speaks for itself, but it is one of the first mathematical descriptions, so spend some time understanding the notation. P(A) is the probability of an outcome that we label as A. The probability is calculated by dividing the number of ways that A occurs by the total number of possible outcomes. </a:t>
            </a:r>
          </a:p>
          <a:p>
            <a:endParaRPr lang="en-US" sz="1100" baseline="0" dirty="0"/>
          </a:p>
          <a:p>
            <a:r>
              <a:rPr lang="en-US" sz="1100" baseline="0" dirty="0"/>
              <a:t>When flipping a coin, heads can only occur one way and there are two possible outcomes for the coin toss. Therefore, P(H) = 1/2</a:t>
            </a:r>
            <a:endParaRPr lang="en-US" sz="1100" dirty="0"/>
          </a:p>
        </p:txBody>
      </p:sp>
    </p:spTree>
    <p:extLst>
      <p:ext uri="{BB962C8B-B14F-4D97-AF65-F5344CB8AC3E}">
        <p14:creationId xmlns:p14="http://schemas.microsoft.com/office/powerpoint/2010/main" val="267510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1406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8795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021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a:t>
            </a:fld>
            <a:endParaRPr lang="en-US"/>
          </a:p>
        </p:txBody>
      </p:sp>
      <p:sp>
        <p:nvSpPr>
          <p:cNvPr id="3" name="Notes Placeholder 2"/>
          <p:cNvSpPr>
            <a:spLocks noGrp="1"/>
          </p:cNvSpPr>
          <p:nvPr>
            <p:ph type="body" idx="1"/>
          </p:nvPr>
        </p:nvSpPr>
        <p:spPr>
          <a:xfrm>
            <a:off x="533400" y="4473575"/>
            <a:ext cx="6095999" cy="3908425"/>
          </a:xfrm>
          <a:prstGeom prst="rect">
            <a:avLst/>
          </a:prstGeom>
          <a:solidFill>
            <a:schemeClr val="bg1"/>
          </a:solidFill>
        </p:spPr>
        <p:txBody>
          <a:bodyPr/>
          <a:lstStyle/>
          <a:p>
            <a:r>
              <a:rPr lang="en-US" dirty="0"/>
              <a:t>The process of bringing data into the enterprise</a:t>
            </a:r>
            <a:r>
              <a:rPr lang="en-US" baseline="0" dirty="0"/>
              <a:t> requires the consideration of the Vs of data</a:t>
            </a:r>
          </a:p>
          <a:p>
            <a:endParaRPr lang="en-US" baseline="0" dirty="0"/>
          </a:p>
          <a:p>
            <a:r>
              <a:rPr lang="en-US" b="1" baseline="0" dirty="0"/>
              <a:t>Volume</a:t>
            </a:r>
            <a:r>
              <a:rPr lang="en-US" baseline="0" dirty="0"/>
              <a:t> – what is required, what is available, and what can be stored internally all force one to think about the amount of data (Mega, Tera, Peta) being considered for a given project</a:t>
            </a:r>
          </a:p>
          <a:p>
            <a:endParaRPr lang="en-US" baseline="0" dirty="0"/>
          </a:p>
          <a:p>
            <a:r>
              <a:rPr lang="en-US" b="1" baseline="0" dirty="0"/>
              <a:t>Velocity</a:t>
            </a:r>
            <a:r>
              <a:rPr lang="en-US" baseline="0" dirty="0"/>
              <a:t> – issues of availability of data due to the physical limitations of moving the data through the networks have to be considered when planning an analysis project</a:t>
            </a:r>
          </a:p>
          <a:p>
            <a:endParaRPr lang="en-US" baseline="0" dirty="0"/>
          </a:p>
          <a:p>
            <a:r>
              <a:rPr lang="en-US" b="1" baseline="0" dirty="0"/>
              <a:t>Variety</a:t>
            </a:r>
            <a:r>
              <a:rPr lang="en-US" baseline="0" dirty="0"/>
              <a:t> – bringing data from the many different external sources (tweets, Yelp, Facebook, Government centers, </a:t>
            </a:r>
            <a:r>
              <a:rPr lang="en-US" baseline="0" dirty="0" err="1"/>
              <a:t>etc</a:t>
            </a:r>
            <a:r>
              <a:rPr lang="en-US" baseline="0" dirty="0"/>
              <a:t>) to be used internally requires transformation from many different forms</a:t>
            </a:r>
          </a:p>
          <a:p>
            <a:endParaRPr lang="en-US" baseline="0" dirty="0"/>
          </a:p>
          <a:p>
            <a:r>
              <a:rPr lang="en-US" b="1" baseline="0" dirty="0"/>
              <a:t>Veracity</a:t>
            </a:r>
            <a:r>
              <a:rPr lang="en-US" baseline="0" dirty="0"/>
              <a:t> – when using external data, what is the quality of that data? Is it good enough to lead to actionable information with a high degree of confidence?</a:t>
            </a:r>
            <a:endParaRPr lang="en-US" dirty="0"/>
          </a:p>
        </p:txBody>
      </p:sp>
    </p:spTree>
    <p:extLst>
      <p:ext uri="{BB962C8B-B14F-4D97-AF65-F5344CB8AC3E}">
        <p14:creationId xmlns:p14="http://schemas.microsoft.com/office/powerpoint/2010/main" val="554971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73</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contingency table</a:t>
            </a:r>
            <a:r>
              <a:rPr lang="en-US" sz="1100" baseline="0" dirty="0"/>
              <a:t> allows the analyst to read the count of the outcomes directly from wither the row or column. In this example, to determine the probability that a customer spends less $20 for refreshments is found by reading the last row (Total) for all columns where the money spent is less than $20. Adding up the counts in the two columns is the outcome count for this outcome. Then divide by the total count of outcomes in the last column.</a:t>
            </a:r>
          </a:p>
          <a:p>
            <a:endParaRPr lang="en-US" sz="1100" baseline="0" dirty="0"/>
          </a:p>
          <a:p>
            <a:r>
              <a:rPr lang="en-US" sz="1100" baseline="0" dirty="0"/>
              <a:t>Can you repeat this to answer the question “What is the likelihood that a person will spend less than $20 given that they took the bus to the store?”</a:t>
            </a:r>
            <a:endParaRPr lang="en-US" sz="1100" dirty="0"/>
          </a:p>
        </p:txBody>
      </p:sp>
    </p:spTree>
    <p:extLst>
      <p:ext uri="{BB962C8B-B14F-4D97-AF65-F5344CB8AC3E}">
        <p14:creationId xmlns:p14="http://schemas.microsoft.com/office/powerpoint/2010/main" val="1491080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baseline="0" dirty="0"/>
              <a:t>A little more practice but this involves the challenge in the last slide. The part about the ”given that they took the bus”. Here, there are 70 people total who came on foot and 10 of those spent at least $20. This is the conditional part</a:t>
            </a:r>
            <a:r>
              <a:rPr lang="mr-IN" sz="1100" baseline="0" dirty="0"/>
              <a:t>…</a:t>
            </a:r>
            <a:r>
              <a:rPr lang="en-US" sz="1100" baseline="0" dirty="0"/>
              <a:t> the “given that”. Now try the challenge question from the previous slide.</a:t>
            </a:r>
            <a:endParaRPr lang="en-US" sz="1100" dirty="0"/>
          </a:p>
        </p:txBody>
      </p:sp>
    </p:spTree>
    <p:extLst>
      <p:ext uri="{BB962C8B-B14F-4D97-AF65-F5344CB8AC3E}">
        <p14:creationId xmlns:p14="http://schemas.microsoft.com/office/powerpoint/2010/main" val="4879517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75</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endParaRPr lang="en-US" sz="1100" dirty="0"/>
          </a:p>
        </p:txBody>
      </p:sp>
    </p:spTree>
    <p:extLst>
      <p:ext uri="{BB962C8B-B14F-4D97-AF65-F5344CB8AC3E}">
        <p14:creationId xmlns:p14="http://schemas.microsoft.com/office/powerpoint/2010/main" val="1045589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76</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828216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77</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11590464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78</a:t>
            </a:fld>
            <a:endParaRPr lang="en-US" dirty="0"/>
          </a:p>
        </p:txBody>
      </p:sp>
      <p:sp>
        <p:nvSpPr>
          <p:cNvPr id="3" name="Notes Placeholder 2"/>
          <p:cNvSpPr>
            <a:spLocks noGrp="1"/>
          </p:cNvSpPr>
          <p:nvPr>
            <p:ph type="body" idx="1"/>
          </p:nvPr>
        </p:nvSpPr>
        <p:spPr>
          <a:xfrm>
            <a:off x="533400" y="4876800"/>
            <a:ext cx="5943600" cy="1371600"/>
          </a:xfrm>
          <a:prstGeom prst="rect">
            <a:avLst/>
          </a:prstGeom>
          <a:solidFill>
            <a:schemeClr val="bg1"/>
          </a:solidFill>
        </p:spPr>
        <p:txBody>
          <a:bodyPr/>
          <a:lstStyle/>
          <a:p>
            <a:r>
              <a:rPr lang="en-US" baseline="0" dirty="0"/>
              <a:t>This the definition of the frequency distribution. It is the workhorse of descriptive statistics. First we define categories, then we observe something. We assign each observation to a category and then count how many are there. That’s all there is too it!</a:t>
            </a:r>
          </a:p>
        </p:txBody>
      </p:sp>
    </p:spTree>
    <p:extLst>
      <p:ext uri="{BB962C8B-B14F-4D97-AF65-F5344CB8AC3E}">
        <p14:creationId xmlns:p14="http://schemas.microsoft.com/office/powerpoint/2010/main" val="98521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79</a:t>
            </a:fld>
            <a:endParaRPr lang="en-US" dirty="0"/>
          </a:p>
        </p:txBody>
      </p:sp>
      <p:sp>
        <p:nvSpPr>
          <p:cNvPr id="3" name="Notes Placeholder 2"/>
          <p:cNvSpPr>
            <a:spLocks noGrp="1"/>
          </p:cNvSpPr>
          <p:nvPr>
            <p:ph type="body" idx="1"/>
          </p:nvPr>
        </p:nvSpPr>
        <p:spPr>
          <a:xfrm>
            <a:off x="533400" y="4876800"/>
            <a:ext cx="5867400" cy="1295400"/>
          </a:xfrm>
          <a:prstGeom prst="rect">
            <a:avLst/>
          </a:prstGeom>
          <a:solidFill>
            <a:schemeClr val="bg1"/>
          </a:solidFill>
        </p:spPr>
        <p:txBody>
          <a:bodyPr/>
          <a:lstStyle/>
          <a:p>
            <a:r>
              <a:rPr lang="en-US" dirty="0"/>
              <a:t>Be careful about how you interpret though, the type of variable limits the analysis</a:t>
            </a:r>
            <a:r>
              <a:rPr lang="en-US" baseline="0" dirty="0"/>
              <a:t> that can be done.</a:t>
            </a:r>
            <a:endParaRPr lang="en-US" dirty="0"/>
          </a:p>
        </p:txBody>
      </p:sp>
    </p:spTree>
    <p:extLst>
      <p:ext uri="{BB962C8B-B14F-4D97-AF65-F5344CB8AC3E}">
        <p14:creationId xmlns:p14="http://schemas.microsoft.com/office/powerpoint/2010/main" val="10547499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80</a:t>
            </a:fld>
            <a:endParaRPr lang="en-US" dirty="0"/>
          </a:p>
        </p:txBody>
      </p:sp>
      <p:sp>
        <p:nvSpPr>
          <p:cNvPr id="3" name="Notes Placeholder 2"/>
          <p:cNvSpPr>
            <a:spLocks noGrp="1"/>
          </p:cNvSpPr>
          <p:nvPr>
            <p:ph type="body" idx="1"/>
          </p:nvPr>
        </p:nvSpPr>
        <p:spPr>
          <a:xfrm>
            <a:off x="457200" y="4876800"/>
            <a:ext cx="5943600" cy="2057400"/>
          </a:xfrm>
          <a:prstGeom prst="rect">
            <a:avLst/>
          </a:prstGeom>
          <a:solidFill>
            <a:schemeClr val="bg1"/>
          </a:solidFill>
        </p:spPr>
        <p:txBody>
          <a:bodyPr/>
          <a:lstStyle/>
          <a:p>
            <a:r>
              <a:rPr lang="en-US" dirty="0"/>
              <a:t>The distribution you see here has</a:t>
            </a:r>
            <a:r>
              <a:rPr lang="en-US" baseline="0" dirty="0"/>
              <a:t> two important points to note:</a:t>
            </a:r>
          </a:p>
          <a:p>
            <a:pPr marL="171450" indent="-171450">
              <a:buFont typeface="Arial" charset="0"/>
              <a:buChar char="•"/>
            </a:pPr>
            <a:r>
              <a:rPr lang="en-US" baseline="0" dirty="0"/>
              <a:t>The buckets (bins) are time ordered, or ordinal, values</a:t>
            </a:r>
          </a:p>
          <a:p>
            <a:pPr marL="171450" indent="-171450">
              <a:buFont typeface="Arial" charset="0"/>
              <a:buChar char="•"/>
            </a:pPr>
            <a:r>
              <a:rPr lang="en-US" baseline="0" dirty="0"/>
              <a:t>The sum of all bins is 115 patients</a:t>
            </a:r>
          </a:p>
          <a:p>
            <a:pPr marL="171450" indent="-171450">
              <a:buFont typeface="Arial" charset="0"/>
              <a:buChar char="•"/>
            </a:pPr>
            <a:endParaRPr lang="en-US" baseline="0" dirty="0"/>
          </a:p>
          <a:p>
            <a:pPr marL="171450" indent="-171450">
              <a:buFont typeface="Arial" charset="0"/>
              <a:buChar char="•"/>
            </a:pPr>
            <a:endParaRPr lang="en-US" baseline="0" dirty="0"/>
          </a:p>
          <a:p>
            <a:pPr marL="0" indent="0">
              <a:buFont typeface="Arial" charset="0"/>
              <a:buNone/>
            </a:pPr>
            <a:r>
              <a:rPr lang="en-US" baseline="0" dirty="0"/>
              <a:t>Additionally, see how the x axis is laid out over two years. This is an example of where it is important that we do not combine both Januarys together because the time ordering tells us something important.</a:t>
            </a:r>
            <a:endParaRPr lang="en-US" dirty="0"/>
          </a:p>
        </p:txBody>
      </p:sp>
    </p:spTree>
    <p:extLst>
      <p:ext uri="{BB962C8B-B14F-4D97-AF65-F5344CB8AC3E}">
        <p14:creationId xmlns:p14="http://schemas.microsoft.com/office/powerpoint/2010/main" val="15102341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0797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82</a:t>
            </a:fld>
            <a:endParaRPr lang="en-US" dirty="0"/>
          </a:p>
        </p:txBody>
      </p:sp>
    </p:spTree>
    <p:extLst>
      <p:ext uri="{BB962C8B-B14F-4D97-AF65-F5344CB8AC3E}">
        <p14:creationId xmlns:p14="http://schemas.microsoft.com/office/powerpoint/2010/main" val="246827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8</a:t>
            </a:fld>
            <a:endParaRPr lang="en-US"/>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The internal enterprise usually makes use of highly structured data. Relational</a:t>
            </a:r>
            <a:r>
              <a:rPr lang="en-US" baseline="0" dirty="0"/>
              <a:t> databases are the norm inside of most major organizations. These implement rules around highly structured collections of information enforcing:</a:t>
            </a:r>
          </a:p>
          <a:p>
            <a:endParaRPr lang="en-US" baseline="0" dirty="0"/>
          </a:p>
          <a:p>
            <a:pPr marL="171450" indent="-171450">
              <a:buFontTx/>
              <a:buChar char="-"/>
            </a:pPr>
            <a:r>
              <a:rPr lang="en-US" baseline="0" dirty="0"/>
              <a:t>Data types</a:t>
            </a:r>
          </a:p>
          <a:p>
            <a:pPr marL="171450" indent="-171450">
              <a:buFontTx/>
              <a:buChar char="-"/>
            </a:pPr>
            <a:r>
              <a:rPr lang="en-US" baseline="0" dirty="0"/>
              <a:t>Relationships between tables</a:t>
            </a:r>
          </a:p>
          <a:p>
            <a:pPr marL="171450" indent="-171450">
              <a:buFontTx/>
              <a:buChar char="-"/>
            </a:pPr>
            <a:r>
              <a:rPr lang="en-US" baseline="0" dirty="0"/>
              <a:t>Constraints on what data can be entered (beyond just data type)</a:t>
            </a:r>
          </a:p>
          <a:p>
            <a:pPr marL="171450" indent="-171450">
              <a:buFontTx/>
              <a:buChar char="-"/>
            </a:pPr>
            <a:endParaRPr lang="en-US" baseline="0" dirty="0"/>
          </a:p>
          <a:p>
            <a:pPr marL="0" indent="0">
              <a:buFontTx/>
              <a:buNone/>
            </a:pPr>
            <a:r>
              <a:rPr lang="en-US" baseline="0" dirty="0"/>
              <a:t>When data is managed by a RDBMS, a lot of the dirtier aspects of data are automatically handled. This is because the data types and relationships will “kick out” anything that violates these when the data comes into the enterprise. Of course, this can also mean that some valuable data is lost. Why is it valuable if it is dirty? Depends on the situation. For example, some survey responses may be rejected because the respondent did not enter their city in the form. It all depends on what you decide is necessary when you frame the problem. We will see this many times throughout this course. In the end, the analyst is indispensable. The automated processes and analytical tools are not foolproof means to an end. </a:t>
            </a:r>
          </a:p>
        </p:txBody>
      </p:sp>
    </p:spTree>
    <p:extLst>
      <p:ext uri="{BB962C8B-B14F-4D97-AF65-F5344CB8AC3E}">
        <p14:creationId xmlns:p14="http://schemas.microsoft.com/office/powerpoint/2010/main" val="3188503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f</a:t>
            </a:r>
            <a:r>
              <a:rPr lang="en-US" dirty="0"/>
              <a:t>requency</a:t>
            </a:r>
            <a:r>
              <a:rPr lang="en-US" baseline="0" dirty="0"/>
              <a:t> plots categorize all of the population, they lead us to distributions. Distributions show how all of the population is distributed among the space of outcomes. The can be discrete, where the outcomes are small and countable, or continuous, like the real number line. When looking at a distribution, the frequencies of each outcome added together should add to 1.</a:t>
            </a:r>
            <a:endParaRPr lang="en-US" dirty="0"/>
          </a:p>
        </p:txBody>
      </p:sp>
    </p:spTree>
    <p:extLst>
      <p:ext uri="{BB962C8B-B14F-4D97-AF65-F5344CB8AC3E}">
        <p14:creationId xmlns:p14="http://schemas.microsoft.com/office/powerpoint/2010/main" val="21070258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8496002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37952468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determine the probability that a continuous variable will be equal to a particular value by summing (integrating) over a range. In this</a:t>
            </a:r>
            <a:r>
              <a:rPr lang="en-US" baseline="0" dirty="0"/>
              <a:t> case, we are looking at a what’s called a normal distribution.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will not be integrating in this class, we will let the tools do it for us, but it is important to understand what it means. In this distribution, we must integrate from -4 to 4 to obtain 1. Notice that there are an infinite number of points between any two numbers on the scale.</a:t>
            </a:r>
            <a:endParaRPr lang="en-US" dirty="0"/>
          </a:p>
          <a:p>
            <a:endParaRPr lang="en-US" dirty="0"/>
          </a:p>
        </p:txBody>
      </p:sp>
    </p:spTree>
    <p:extLst>
      <p:ext uri="{BB962C8B-B14F-4D97-AF65-F5344CB8AC3E}">
        <p14:creationId xmlns:p14="http://schemas.microsoft.com/office/powerpoint/2010/main" val="19396467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87</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a:t>
            </a:r>
            <a:r>
              <a:rPr lang="en-US" baseline="0" dirty="0"/>
              <a:t> continuous distribution on the left is the probability density function that we saw in the last slide. The function on the right is what happens when we integrate the one on the left at each stage. It is cumulative, or it keeps adding, as we move from -4 to 4. When you use Excel functions to sample distribution functions, the cumulative function is often used.</a:t>
            </a:r>
          </a:p>
          <a:p>
            <a:endParaRPr lang="en-US" baseline="0" dirty="0"/>
          </a:p>
          <a:p>
            <a:r>
              <a:rPr lang="en-US" baseline="0" dirty="0"/>
              <a:t>INSTRUCTOR NOTE</a:t>
            </a:r>
          </a:p>
          <a:p>
            <a:r>
              <a:rPr lang="en-US" baseline="0" dirty="0"/>
              <a:t>From Wikipedia entry on probability density function</a:t>
            </a:r>
          </a:p>
          <a:p>
            <a:r>
              <a:rPr lang="en-US" baseline="0" dirty="0"/>
              <a:t>“</a:t>
            </a:r>
            <a:r>
              <a:rPr lang="en-US" dirty="0"/>
              <a:t>In </a:t>
            </a:r>
            <a:r>
              <a:rPr lang="en-US" dirty="0">
                <a:hlinkClick r:id="rId3" tooltip="Probability theory"/>
              </a:rPr>
              <a:t>probability theory</a:t>
            </a:r>
            <a:r>
              <a:rPr lang="en-US" dirty="0"/>
              <a:t>, a </a:t>
            </a:r>
            <a:r>
              <a:rPr lang="en-US" b="1" dirty="0"/>
              <a:t>probability density function</a:t>
            </a:r>
            <a:r>
              <a:rPr lang="en-US" dirty="0"/>
              <a:t> (</a:t>
            </a:r>
            <a:r>
              <a:rPr lang="en-US" b="1" dirty="0"/>
              <a:t>PDF</a:t>
            </a:r>
            <a:r>
              <a:rPr lang="en-US" dirty="0"/>
              <a:t>), or </a:t>
            </a:r>
            <a:r>
              <a:rPr lang="en-US" b="1" dirty="0"/>
              <a:t>density</a:t>
            </a:r>
            <a:r>
              <a:rPr lang="en-US" dirty="0"/>
              <a:t> of a </a:t>
            </a:r>
            <a:r>
              <a:rPr lang="en-US" dirty="0">
                <a:hlinkClick r:id="rId4" tooltip="Continuous random variable"/>
              </a:rPr>
              <a:t>continuous random variable</a:t>
            </a:r>
            <a:r>
              <a:rPr lang="en-US" dirty="0"/>
              <a:t>, is a </a:t>
            </a:r>
            <a:r>
              <a:rPr lang="en-US" dirty="0">
                <a:hlinkClick r:id="rId5" tooltip="Function (mathematics)"/>
              </a:rPr>
              <a:t>function</a:t>
            </a:r>
            <a:r>
              <a:rPr lang="en-US" dirty="0"/>
              <a:t>, whose value at any given sample (or point) in the </a:t>
            </a:r>
            <a:r>
              <a:rPr lang="en-US" dirty="0">
                <a:hlinkClick r:id="rId6" tooltip="Sample space"/>
              </a:rPr>
              <a:t>sample space</a:t>
            </a:r>
            <a:r>
              <a:rPr lang="en-US" dirty="0"/>
              <a:t> (the set of possible values taken by the random variable) can be interpreted as providing a </a:t>
            </a:r>
            <a:r>
              <a:rPr lang="en-US" i="1" dirty="0"/>
              <a:t>relative likelihood</a:t>
            </a:r>
            <a:r>
              <a:rPr lang="en-US" dirty="0"/>
              <a:t> that the value of the random variable would equal that sample.</a:t>
            </a:r>
            <a:r>
              <a:rPr lang="en-US" baseline="30000" dirty="0">
                <a:effectLst/>
              </a:rPr>
              <a:t>[</a:t>
            </a:r>
            <a:r>
              <a:rPr lang="en-US" i="1" baseline="30000" dirty="0">
                <a:effectLst/>
                <a:hlinkClick r:id="rId7" tooltip="Wikipedia:Citation needed"/>
              </a:rPr>
              <a:t>citation needed</a:t>
            </a:r>
            <a:r>
              <a:rPr lang="en-US" baseline="30000" dirty="0">
                <a:effectLst/>
              </a:rPr>
              <a:t>]</a:t>
            </a:r>
            <a:r>
              <a:rPr lang="en-US" dirty="0"/>
              <a:t> In other words, while the </a:t>
            </a:r>
            <a:r>
              <a:rPr lang="en-US" i="1" dirty="0"/>
              <a:t>absolute likelihood</a:t>
            </a:r>
            <a:r>
              <a:rPr lang="en-US" dirty="0"/>
              <a:t> for a continuous random variable to take on any particular value is 0 (since there are an infinite set of possible values to begin with), the value of the PDF at two different samples can be used to infer, in any particular draw of the random variable, how much more likely it is that the random variable would equal one sample compared to the other sample.”</a:t>
            </a:r>
          </a:p>
          <a:p>
            <a:r>
              <a:rPr lang="en-US" b="1" dirty="0"/>
              <a:t>Pay special attention to part where the relevant information is between two different samples, not exactly at the particular value</a:t>
            </a:r>
          </a:p>
          <a:p>
            <a:endParaRPr lang="en-US" dirty="0"/>
          </a:p>
          <a:p>
            <a:endParaRPr lang="en-US" dirty="0"/>
          </a:p>
          <a:p>
            <a:r>
              <a:rPr lang="en-US" dirty="0"/>
              <a:t>From Wikipedia entry on cumulative </a:t>
            </a:r>
            <a:r>
              <a:rPr lang="en-US" dirty="0" err="1"/>
              <a:t>dist</a:t>
            </a:r>
            <a:r>
              <a:rPr lang="en-US" dirty="0"/>
              <a:t> function</a:t>
            </a:r>
          </a:p>
          <a:p>
            <a:r>
              <a:rPr lang="en-US" dirty="0"/>
              <a:t>“In </a:t>
            </a:r>
            <a:r>
              <a:rPr lang="en-US" dirty="0">
                <a:hlinkClick r:id="rId3" tooltip="Probability theory"/>
              </a:rPr>
              <a:t>probability theory</a:t>
            </a:r>
            <a:r>
              <a:rPr lang="en-US" dirty="0"/>
              <a:t> and </a:t>
            </a:r>
            <a:r>
              <a:rPr lang="en-US" dirty="0">
                <a:hlinkClick r:id="rId8" tooltip="Statistics"/>
              </a:rPr>
              <a:t>statistics</a:t>
            </a:r>
            <a:r>
              <a:rPr lang="en-US" dirty="0"/>
              <a:t>, the </a:t>
            </a:r>
            <a:r>
              <a:rPr lang="en-US" b="1" dirty="0"/>
              <a:t>cumulative distribution function</a:t>
            </a:r>
            <a:r>
              <a:rPr lang="en-US" dirty="0"/>
              <a:t> (</a:t>
            </a:r>
            <a:r>
              <a:rPr lang="en-US" b="1" dirty="0"/>
              <a:t>CDF</a:t>
            </a:r>
            <a:r>
              <a:rPr lang="en-US" dirty="0"/>
              <a:t>, also </a:t>
            </a:r>
            <a:r>
              <a:rPr lang="en-US" b="1" dirty="0"/>
              <a:t>cumulative density function</a:t>
            </a:r>
            <a:r>
              <a:rPr lang="en-US" dirty="0"/>
              <a:t>) of a real-valued </a:t>
            </a:r>
            <a:r>
              <a:rPr lang="en-US" dirty="0">
                <a:hlinkClick r:id="rId9" tooltip="Random variable"/>
              </a:rPr>
              <a:t>random variable</a:t>
            </a:r>
            <a:r>
              <a:rPr lang="en-US" dirty="0"/>
              <a:t> </a:t>
            </a:r>
            <a:r>
              <a:rPr lang="en-US" i="1" dirty="0"/>
              <a:t>X</a:t>
            </a:r>
            <a:r>
              <a:rPr lang="en-US" dirty="0"/>
              <a:t>, or just </a:t>
            </a:r>
            <a:r>
              <a:rPr lang="en-US" b="1" dirty="0"/>
              <a:t>distribution function</a:t>
            </a:r>
            <a:r>
              <a:rPr lang="en-US" dirty="0"/>
              <a:t> of </a:t>
            </a:r>
            <a:r>
              <a:rPr lang="en-US" i="1" dirty="0"/>
              <a:t>X</a:t>
            </a:r>
            <a:r>
              <a:rPr lang="en-US" dirty="0"/>
              <a:t>, evaluated at </a:t>
            </a:r>
            <a:r>
              <a:rPr lang="en-US" i="1" dirty="0"/>
              <a:t>x</a:t>
            </a:r>
            <a:r>
              <a:rPr lang="en-US" dirty="0"/>
              <a:t>, is the </a:t>
            </a:r>
            <a:r>
              <a:rPr lang="en-US" dirty="0">
                <a:hlinkClick r:id="rId10" tooltip="Probability"/>
              </a:rPr>
              <a:t>probability</a:t>
            </a:r>
            <a:r>
              <a:rPr lang="en-US" dirty="0"/>
              <a:t> that </a:t>
            </a:r>
            <a:r>
              <a:rPr lang="en-US" i="1" dirty="0"/>
              <a:t>X</a:t>
            </a:r>
            <a:r>
              <a:rPr lang="en-US" dirty="0"/>
              <a:t> will take a value less than or equal to </a:t>
            </a:r>
            <a:r>
              <a:rPr lang="en-US" i="1" dirty="0"/>
              <a:t>x</a:t>
            </a:r>
            <a:r>
              <a:rPr lang="en-US" dirty="0"/>
              <a:t>.</a:t>
            </a:r>
          </a:p>
          <a:p>
            <a:r>
              <a:rPr lang="en-US" dirty="0"/>
              <a:t>In the case of a </a:t>
            </a:r>
            <a:r>
              <a:rPr lang="en-US" dirty="0">
                <a:hlinkClick r:id="rId11" tooltip="Continuous distribution"/>
              </a:rPr>
              <a:t>continuous distribution</a:t>
            </a:r>
            <a:r>
              <a:rPr lang="en-US" dirty="0"/>
              <a:t>, it gives the area under the </a:t>
            </a:r>
            <a:r>
              <a:rPr lang="en-US" dirty="0">
                <a:hlinkClick r:id="rId12" tooltip="Probability density function"/>
              </a:rPr>
              <a:t>probability density function</a:t>
            </a:r>
            <a:r>
              <a:rPr lang="en-US" dirty="0"/>
              <a:t> from minus infinity to </a:t>
            </a:r>
            <a:r>
              <a:rPr lang="en-US" i="1" dirty="0"/>
              <a:t>x</a:t>
            </a:r>
            <a:r>
              <a:rPr lang="en-US" dirty="0"/>
              <a:t>.”</a:t>
            </a:r>
          </a:p>
          <a:p>
            <a:endParaRPr lang="en-US" dirty="0"/>
          </a:p>
        </p:txBody>
      </p:sp>
    </p:spTree>
    <p:extLst>
      <p:ext uri="{BB962C8B-B14F-4D97-AF65-F5344CB8AC3E}">
        <p14:creationId xmlns:p14="http://schemas.microsoft.com/office/powerpoint/2010/main" val="12113733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88</a:t>
            </a:fld>
            <a:endParaRPr lang="en-US" dirty="0"/>
          </a:p>
        </p:txBody>
      </p:sp>
      <p:sp>
        <p:nvSpPr>
          <p:cNvPr id="3" name="Notes Placeholder 2"/>
          <p:cNvSpPr>
            <a:spLocks noGrp="1"/>
          </p:cNvSpPr>
          <p:nvPr>
            <p:ph type="body" idx="1"/>
          </p:nvPr>
        </p:nvSpPr>
        <p:spPr>
          <a:xfrm>
            <a:off x="457200" y="4572000"/>
            <a:ext cx="6019799" cy="3733800"/>
          </a:xfrm>
          <a:prstGeom prst="rect">
            <a:avLst/>
          </a:prstGeom>
          <a:solidFill>
            <a:schemeClr val="bg1"/>
          </a:solidFill>
        </p:spPr>
        <p:txBody>
          <a:bodyPr/>
          <a:lstStyle/>
          <a:p>
            <a:r>
              <a:rPr lang="en-US" dirty="0"/>
              <a:t>We are building up the basic tools for analysis.</a:t>
            </a:r>
            <a:r>
              <a:rPr lang="en-US" baseline="0" dirty="0"/>
              <a:t> So far, we have learned the basics of probability and how they lead to distributions (of which, we will cover a number of them later). Now we begin to describe those distributions. </a:t>
            </a:r>
          </a:p>
          <a:p>
            <a:endParaRPr lang="en-US" baseline="0" dirty="0"/>
          </a:p>
          <a:p>
            <a:r>
              <a:rPr lang="en-US" baseline="0" dirty="0"/>
              <a:t>Since distributions are the plots of outcomes, they are made from data. Real data always has variability because the world is a messy place. Statistics helps us characterize the variability. By doing this we can determine such things as quality in a manufacturing process, or the likelihood that some even will happen in the future.</a:t>
            </a:r>
          </a:p>
          <a:p>
            <a:endParaRPr lang="en-US" baseline="0" dirty="0"/>
          </a:p>
          <a:p>
            <a:r>
              <a:rPr lang="en-US" baseline="0" dirty="0"/>
              <a:t>What follows are some definitions of concepts that define the variability of data.</a:t>
            </a:r>
            <a:endParaRPr lang="en-US" dirty="0"/>
          </a:p>
        </p:txBody>
      </p:sp>
    </p:spTree>
    <p:extLst>
      <p:ext uri="{BB962C8B-B14F-4D97-AF65-F5344CB8AC3E}">
        <p14:creationId xmlns:p14="http://schemas.microsoft.com/office/powerpoint/2010/main" val="1739328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89</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Range includes all outliers. The definition of an outlier will come later, but it is</a:t>
            </a:r>
            <a:r>
              <a:rPr lang="en-US" baseline="0" dirty="0"/>
              <a:t> important to remember when characterizing a data set that the range, when reported, includes the entire set.</a:t>
            </a:r>
            <a:endParaRPr lang="en-US" dirty="0"/>
          </a:p>
        </p:txBody>
      </p:sp>
    </p:spTree>
    <p:extLst>
      <p:ext uri="{BB962C8B-B14F-4D97-AF65-F5344CB8AC3E}">
        <p14:creationId xmlns:p14="http://schemas.microsoft.com/office/powerpoint/2010/main" val="6387807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90</a:t>
            </a:fld>
            <a:endParaRPr lang="en-US" dirty="0"/>
          </a:p>
        </p:txBody>
      </p:sp>
    </p:spTree>
    <p:extLst>
      <p:ext uri="{BB962C8B-B14F-4D97-AF65-F5344CB8AC3E}">
        <p14:creationId xmlns:p14="http://schemas.microsoft.com/office/powerpoint/2010/main" val="1069168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91</a:t>
            </a:fld>
            <a:endParaRPr lang="en-US" dirty="0"/>
          </a:p>
        </p:txBody>
      </p:sp>
    </p:spTree>
    <p:extLst>
      <p:ext uri="{BB962C8B-B14F-4D97-AF65-F5344CB8AC3E}">
        <p14:creationId xmlns:p14="http://schemas.microsoft.com/office/powerpoint/2010/main" val="20957166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92</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Variance,</a:t>
            </a:r>
            <a:r>
              <a:rPr lang="en-US" baseline="0" dirty="0"/>
              <a:t> defined in this slide, is the Expectation Value of the squared deviation from the mean. Compare the definition above with the definition of the Expectation Value and note how the values of P(n) = 1/N for each observation in the data set. Then x(n) is the squared difference between the mean and the value of each observation.</a:t>
            </a:r>
            <a:endParaRPr lang="en-US" dirty="0"/>
          </a:p>
        </p:txBody>
      </p:sp>
    </p:spTree>
    <p:extLst>
      <p:ext uri="{BB962C8B-B14F-4D97-AF65-F5344CB8AC3E}">
        <p14:creationId xmlns:p14="http://schemas.microsoft.com/office/powerpoint/2010/main" val="2014476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9</a:t>
            </a:fld>
            <a:endParaRPr lang="en-US"/>
          </a:p>
        </p:txBody>
      </p:sp>
      <p:sp>
        <p:nvSpPr>
          <p:cNvPr id="3" name="Notes Placeholder 2"/>
          <p:cNvSpPr>
            <a:spLocks noGrp="1"/>
          </p:cNvSpPr>
          <p:nvPr>
            <p:ph type="body" idx="1"/>
          </p:nvPr>
        </p:nvSpPr>
        <p:spPr>
          <a:xfrm>
            <a:off x="533400" y="4473575"/>
            <a:ext cx="6019799" cy="1317625"/>
          </a:xfrm>
          <a:prstGeom prst="rect">
            <a:avLst/>
          </a:prstGeom>
          <a:solidFill>
            <a:schemeClr val="bg1"/>
          </a:solidFill>
        </p:spPr>
        <p:txBody>
          <a:bodyPr/>
          <a:lstStyle/>
          <a:p>
            <a:r>
              <a:rPr lang="en-US" dirty="0"/>
              <a:t>Even</a:t>
            </a:r>
            <a:r>
              <a:rPr lang="en-US" baseline="0" dirty="0"/>
              <a:t> though different applications like PDF and MPEG have a structure, the data placed in them can be unstructured. Consider the title of a document in a PDF. PDF rules may be enforced to center and bold the title, but the words in the title itself may be anything from simple text to text with numbers and symbols, of a variety of lengths and case. This way, PDF readers know how to typeset the document, but the data they are typesetting is not in any structure in the RDBMS sense.</a:t>
            </a:r>
            <a:endParaRPr lang="en-US" dirty="0"/>
          </a:p>
        </p:txBody>
      </p:sp>
    </p:spTree>
    <p:extLst>
      <p:ext uri="{BB962C8B-B14F-4D97-AF65-F5344CB8AC3E}">
        <p14:creationId xmlns:p14="http://schemas.microsoft.com/office/powerpoint/2010/main" val="19773519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15219363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4853012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Remember earlier in the course</a:t>
            </a:r>
            <a:r>
              <a:rPr lang="en-US" baseline="0" dirty="0"/>
              <a:t> when we talked about population and sample? We consider analysis when we have knowledge of the full population for most of this course. Often, the real world considers samples of a population. This leads to a subtle difference functions for the standard deviation and the variance. The difference is in the use of Bessel’s Correction.</a:t>
            </a:r>
          </a:p>
          <a:p>
            <a:endParaRPr lang="en-US" dirty="0"/>
          </a:p>
          <a:p>
            <a:r>
              <a:rPr lang="en-US" dirty="0"/>
              <a:t>The explanation of the N-1 (Bessel’s Correction) is complex, but is</a:t>
            </a:r>
            <a:r>
              <a:rPr lang="en-US" baseline="0" dirty="0"/>
              <a:t> related to the fact that you are estimating the mean of the population from the sample mean. This introduces bias into the calculation that is corrected by the N-1.</a:t>
            </a:r>
            <a:endParaRPr lang="en-US" dirty="0"/>
          </a:p>
        </p:txBody>
      </p:sp>
    </p:spTree>
    <p:extLst>
      <p:ext uri="{BB962C8B-B14F-4D97-AF65-F5344CB8AC3E}">
        <p14:creationId xmlns:p14="http://schemas.microsoft.com/office/powerpoint/2010/main" val="8070113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2057400"/>
          </a:xfrm>
          <a:prstGeom prst="rect">
            <a:avLst/>
          </a:prstGeom>
          <a:solidFill>
            <a:schemeClr val="bg1"/>
          </a:solidFill>
        </p:spPr>
        <p:txBody>
          <a:bodyPr/>
          <a:lstStyle/>
          <a:p>
            <a:r>
              <a:rPr lang="en-US" dirty="0"/>
              <a:t>We talked about the variance and</a:t>
            </a:r>
            <a:r>
              <a:rPr lang="en-US" baseline="0" dirty="0"/>
              <a:t> the standard deviation. They apply everywhere, but when applied to a specific distribution, the </a:t>
            </a:r>
            <a:r>
              <a:rPr lang="en-US" baseline="0" dirty="0" err="1"/>
              <a:t>std</a:t>
            </a:r>
            <a:r>
              <a:rPr lang="en-US" baseline="0" dirty="0"/>
              <a:t> dev tells us many things. So let’s talk about the normal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96</a:t>
            </a:fld>
            <a:endParaRPr lang="en-US" dirty="0"/>
          </a:p>
        </p:txBody>
      </p:sp>
    </p:spTree>
    <p:extLst>
      <p:ext uri="{BB962C8B-B14F-4D97-AF65-F5344CB8AC3E}">
        <p14:creationId xmlns:p14="http://schemas.microsoft.com/office/powerpoint/2010/main" val="18416959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600" cy="2079625"/>
          </a:xfrm>
          <a:prstGeom prst="rect">
            <a:avLst/>
          </a:prstGeom>
          <a:solidFill>
            <a:schemeClr val="bg1"/>
          </a:solidFill>
        </p:spPr>
        <p:txBody>
          <a:bodyPr/>
          <a:lstStyle/>
          <a:p>
            <a:r>
              <a:rPr lang="en-US" dirty="0"/>
              <a:t>Centra</a:t>
            </a:r>
            <a:r>
              <a:rPr lang="en-US" baseline="0" dirty="0"/>
              <a:t>l Limit Theorem say, basically, that the outcome of a large number of measurements of independent random variables will be distributed along the normal curve seen here. The details are unimportant to the scope of the class, but because of this theorem, the normal distribution show up in a lot of places in nature, technology, business, etc. Most popular appearance is in the Bell Curve of IQ in the last couple of decades.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97</a:t>
            </a:fld>
            <a:endParaRPr lang="en-US" dirty="0"/>
          </a:p>
        </p:txBody>
      </p:sp>
    </p:spTree>
    <p:extLst>
      <p:ext uri="{BB962C8B-B14F-4D97-AF65-F5344CB8AC3E}">
        <p14:creationId xmlns:p14="http://schemas.microsoft.com/office/powerpoint/2010/main" val="18575363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3965575"/>
          </a:xfrm>
          <a:prstGeom prst="rect">
            <a:avLst/>
          </a:prstGeom>
          <a:solidFill>
            <a:schemeClr val="bg1"/>
          </a:solidFill>
        </p:spPr>
        <p:txBody>
          <a:bodyPr/>
          <a:lstStyle/>
          <a:p>
            <a:r>
              <a:rPr lang="en-US" dirty="0"/>
              <a:t>Image is from Wikipedia https://</a:t>
            </a:r>
            <a:r>
              <a:rPr lang="en-US" dirty="0" err="1"/>
              <a:t>en.wikipedia.org</a:t>
            </a:r>
            <a:r>
              <a:rPr lang="en-US" dirty="0"/>
              <a:t>/wiki/</a:t>
            </a:r>
            <a:r>
              <a:rPr lang="en-US" dirty="0" err="1"/>
              <a:t>Normal_distribution#Definition</a:t>
            </a:r>
            <a:endParaRPr lang="en-US" dirty="0"/>
          </a:p>
          <a:p>
            <a:endParaRPr lang="en-US" dirty="0"/>
          </a:p>
          <a:p>
            <a:r>
              <a:rPr lang="en-US" dirty="0"/>
              <a:t>This plot shows</a:t>
            </a:r>
            <a:r>
              <a:rPr lang="en-US" baseline="0" dirty="0"/>
              <a:t> the normal curve and how it changes with the value of the mean (moves left or right) and the standard deviation (tall and thin, or short and fat).</a:t>
            </a:r>
          </a:p>
          <a:p>
            <a:r>
              <a:rPr lang="en-US" baseline="0" dirty="0"/>
              <a:t>The mathematical equation is not important for this class, but sometimes, people like to see what is happening behind the scenes. Notice that the funny little u character, called mu, is the arithmetic mean, and the o with loop on it, sigma, is the </a:t>
            </a:r>
            <a:r>
              <a:rPr lang="en-US" baseline="0" dirty="0" err="1"/>
              <a:t>std</a:t>
            </a:r>
            <a:r>
              <a:rPr lang="en-US" baseline="0" dirty="0"/>
              <a:t> dev. When we square the </a:t>
            </a:r>
            <a:r>
              <a:rPr lang="en-US" baseline="0" dirty="0" err="1"/>
              <a:t>std</a:t>
            </a:r>
            <a:r>
              <a:rPr lang="en-US" baseline="0" dirty="0"/>
              <a:t> dev, we get the variance. So this formula has the average, the </a:t>
            </a:r>
            <a:r>
              <a:rPr lang="en-US" baseline="0" dirty="0" err="1"/>
              <a:t>std</a:t>
            </a:r>
            <a:r>
              <a:rPr lang="en-US" baseline="0" dirty="0"/>
              <a:t> dev and the variance all in the same equation.</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98</a:t>
            </a:fld>
            <a:endParaRPr lang="en-US" dirty="0"/>
          </a:p>
        </p:txBody>
      </p:sp>
    </p:spTree>
    <p:extLst>
      <p:ext uri="{BB962C8B-B14F-4D97-AF65-F5344CB8AC3E}">
        <p14:creationId xmlns:p14="http://schemas.microsoft.com/office/powerpoint/2010/main" val="19358780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99</a:t>
            </a:fld>
            <a:endParaRPr lang="en-US"/>
          </a:p>
        </p:txBody>
      </p:sp>
      <p:sp>
        <p:nvSpPr>
          <p:cNvPr id="3" name="Notes Placeholder 2"/>
          <p:cNvSpPr>
            <a:spLocks noGrp="1"/>
          </p:cNvSpPr>
          <p:nvPr>
            <p:ph type="body" idx="1"/>
          </p:nvPr>
        </p:nvSpPr>
        <p:spPr>
          <a:xfrm>
            <a:off x="533400" y="4416425"/>
            <a:ext cx="5867400" cy="3660775"/>
          </a:xfrm>
          <a:prstGeom prst="rect">
            <a:avLst/>
          </a:prstGeom>
          <a:solidFill>
            <a:schemeClr val="bg1"/>
          </a:solidFill>
        </p:spPr>
        <p:txBody>
          <a:bodyPr/>
          <a:lstStyle/>
          <a:p>
            <a:pPr marL="457200" lvl="1" indent="0">
              <a:buFont typeface="Arial" panose="020B0604020202020204" pitchFamily="34" charset="0"/>
              <a:buNone/>
            </a:pPr>
            <a:r>
              <a:rPr lang="en-US" dirty="0"/>
              <a:t>As</a:t>
            </a:r>
            <a:r>
              <a:rPr lang="en-US" baseline="0" dirty="0"/>
              <a:t> promised, the application of the standard deviation to the normal distribution shows some interesting information. What this shows is the percentage of the population of a series of observations that lie between the + and – values of the standard deviation. Those values are on the next page.</a:t>
            </a:r>
            <a:endParaRPr lang="en-US" dirty="0"/>
          </a:p>
        </p:txBody>
      </p:sp>
    </p:spTree>
    <p:extLst>
      <p:ext uri="{BB962C8B-B14F-4D97-AF65-F5344CB8AC3E}">
        <p14:creationId xmlns:p14="http://schemas.microsoft.com/office/powerpoint/2010/main" val="215501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102</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When we measure the heights of randomly</a:t>
            </a:r>
            <a:r>
              <a:rPr lang="en-US" baseline="0" dirty="0"/>
              <a:t> selected men in the US, we find the normal distribution.</a:t>
            </a:r>
          </a:p>
          <a:p>
            <a:endParaRPr lang="en-US" dirty="0"/>
          </a:p>
          <a:p>
            <a:r>
              <a:rPr lang="en-US" dirty="0"/>
              <a:t>The standard</a:t>
            </a:r>
            <a:r>
              <a:rPr lang="en-US" baseline="0" dirty="0"/>
              <a:t> deviation of this data set is 3 inches. Just over 68% of the men measured lie between 70 – 3 inches and 70 + 3 inches</a:t>
            </a:r>
            <a:endParaRPr lang="en-US" dirty="0"/>
          </a:p>
        </p:txBody>
      </p:sp>
    </p:spTree>
    <p:extLst>
      <p:ext uri="{BB962C8B-B14F-4D97-AF65-F5344CB8AC3E}">
        <p14:creationId xmlns:p14="http://schemas.microsoft.com/office/powerpoint/2010/main" val="2843050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103</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Here is a plot of the measurement of 10,000 men. It is</a:t>
            </a:r>
            <a:r>
              <a:rPr lang="en-US" baseline="0" dirty="0"/>
              <a:t> discrete (countable to 10,000) but notice the shape it makes. When you measure another 10,000, you get more accurate distribution and if you take the buckets and subdivide them into decimal intervals, you will get a more continuous looking curve. </a:t>
            </a:r>
            <a:endParaRPr lang="en-US" dirty="0"/>
          </a:p>
        </p:txBody>
      </p:sp>
    </p:spTree>
    <p:extLst>
      <p:ext uri="{BB962C8B-B14F-4D97-AF65-F5344CB8AC3E}">
        <p14:creationId xmlns:p14="http://schemas.microsoft.com/office/powerpoint/2010/main" val="144052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6503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7010400" y="647700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3B432-18EF-41F1-8BB1-CCC13EFA7D25}" type="slidenum">
              <a:rPr lang="en-US" smtClean="0"/>
              <a:t>‹#›</a:t>
            </a:fld>
            <a:endParaRPr lang="en-US"/>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5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5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61.png"/></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package" Target="../embeddings/Microsoft_Excel_Sheet4.xlsx"/><Relationship Id="rId4" Type="http://schemas.openxmlformats.org/officeDocument/2006/relationships/image" Target="../media/image6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7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 Id="rId3" Type="http://schemas.openxmlformats.org/officeDocument/2006/relationships/image" Target="../media/image6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 Id="rId3" Type="http://schemas.openxmlformats.org/officeDocument/2006/relationships/image" Target="../media/image6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6.xml"/><Relationship Id="rId3" Type="http://schemas.openxmlformats.org/officeDocument/2006/relationships/image" Target="../media/image7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6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 Id="rId3" Type="http://schemas.openxmlformats.org/officeDocument/2006/relationships/image" Target="../media/image7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57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0.xml"/><Relationship Id="rId3" Type="http://schemas.openxmlformats.org/officeDocument/2006/relationships/image" Target="../media/image7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jpg"/><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78.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ikit-learn.org/stable/modules/generated/sklearn.cluster.KMeans.html" TargetMode="External"/><Relationship Id="rId3" Type="http://schemas.openxmlformats.org/officeDocument/2006/relationships/hyperlink" Target="http://scikit-learn.org/stable/auto_examples/cluster/plot_kmeans_digits.html%23sphx-glr-auto-examples-cluster-plot-kmeans-digits-py"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2.xml"/><Relationship Id="rId3" Type="http://schemas.openxmlformats.org/officeDocument/2006/relationships/image" Target="../media/image8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3.xml"/><Relationship Id="rId3" Type="http://schemas.openxmlformats.org/officeDocument/2006/relationships/image" Target="../media/image8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4.xml"/><Relationship Id="rId3"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5.xml"/><Relationship Id="rId3" Type="http://schemas.openxmlformats.org/officeDocument/2006/relationships/image" Target="../media/image8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 Id="rId3" Type="http://schemas.openxmlformats.org/officeDocument/2006/relationships/image" Target="../media/image8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7.xml"/><Relationship Id="rId3" Type="http://schemas.openxmlformats.org/officeDocument/2006/relationships/image" Target="../media/image8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 Id="rId3" Type="http://schemas.openxmlformats.org/officeDocument/2006/relationships/image" Target="../media/image8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2.xml"/><Relationship Id="rId3" Type="http://schemas.openxmlformats.org/officeDocument/2006/relationships/image" Target="../media/image8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3.xml"/><Relationship Id="rId3" Type="http://schemas.openxmlformats.org/officeDocument/2006/relationships/image" Target="../media/image8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4.xml"/><Relationship Id="rId3" Type="http://schemas.openxmlformats.org/officeDocument/2006/relationships/image" Target="../media/image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5.xml"/><Relationship Id="rId3" Type="http://schemas.openxmlformats.org/officeDocument/2006/relationships/image" Target="../media/image9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6.xml"/><Relationship Id="rId3" Type="http://schemas.openxmlformats.org/officeDocument/2006/relationships/image" Target="../media/image9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7.xml"/><Relationship Id="rId3" Type="http://schemas.openxmlformats.org/officeDocument/2006/relationships/image" Target="../media/image9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8.xml"/><Relationship Id="rId3" Type="http://schemas.openxmlformats.org/officeDocument/2006/relationships/image" Target="../media/image9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9.xml"/><Relationship Id="rId3" Type="http://schemas.openxmlformats.org/officeDocument/2006/relationships/image" Target="../media/image9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96.jpe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82.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 Id="rId3" Type="http://schemas.openxmlformats.org/officeDocument/2006/relationships/image" Target="../media/image99.jpeg"/></Relationships>
</file>

<file path=ppt/slides/_rels/slide184.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jpeg"/><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91.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1" Type="http://schemas.openxmlformats.org/officeDocument/2006/relationships/slideLayout" Target="../slideLayouts/slideLayout4.xml"/><Relationship Id="rId2" Type="http://schemas.openxmlformats.org/officeDocument/2006/relationships/notesSlide" Target="../notesSlides/notesSlide17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93.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chart" Target="../charts/chart10.xml"/><Relationship Id="rId1" Type="http://schemas.openxmlformats.org/officeDocument/2006/relationships/slideLayout" Target="../slideLayouts/slideLayout4.xml"/><Relationship Id="rId2" Type="http://schemas.openxmlformats.org/officeDocument/2006/relationships/notesSlide" Target="../notesSlides/notesSlide178.xml"/></Relationships>
</file>

<file path=ppt/slides/_rels/slide194.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1" Type="http://schemas.openxmlformats.org/officeDocument/2006/relationships/slideLayout" Target="../slideLayouts/slideLayout4.xml"/><Relationship Id="rId2" Type="http://schemas.openxmlformats.org/officeDocument/2006/relationships/notesSlide" Target="../notesSlides/notesSlide17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10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10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hyperlink" Target="http://www.metricsthatmatter.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gif"/><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microsoft.com/office/2007/relationships/hdphoto" Target="../media/hdphoto1.wdp"/><Relationship Id="rId7"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image" Target="../media/image280.png"/><Relationship Id="rId5" Type="http://schemas.openxmlformats.org/officeDocument/2006/relationships/oleObject" Target="../embeddings/oleObject1.bin"/><Relationship Id="rId6" Type="http://schemas.openxmlformats.org/officeDocument/2006/relationships/image" Target="../media/image2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image" Target="../media/image30.png"/><Relationship Id="rId5" Type="http://schemas.openxmlformats.org/officeDocument/2006/relationships/oleObject" Target="../embeddings/oleObject2.bin"/><Relationship Id="rId6" Type="http://schemas.openxmlformats.org/officeDocument/2006/relationships/image" Target="../media/image2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oleObject" Target="../embeddings/oleObject3.bin"/><Relationship Id="rId5" Type="http://schemas.openxmlformats.org/officeDocument/2006/relationships/image" Target="../media/image29.emf"/><Relationship Id="rId6" Type="http://schemas.openxmlformats.org/officeDocument/2006/relationships/image" Target="../media/image3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33.tmp"/></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9.png"/></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Data Analysis Boot Camp</a:t>
            </a:r>
          </a:p>
        </p:txBody>
      </p:sp>
      <p:sp>
        <p:nvSpPr>
          <p:cNvPr id="3" name="Subtitle 2"/>
          <p:cNvSpPr>
            <a:spLocks noGrp="1"/>
          </p:cNvSpPr>
          <p:nvPr>
            <p:ph type="subTitle" idx="1"/>
          </p:nvPr>
        </p:nvSpPr>
        <p:spPr>
          <a:xfrm>
            <a:off x="1143000" y="3602038"/>
            <a:ext cx="6858000" cy="1655762"/>
          </a:xfrm>
        </p:spPr>
        <p:txBody>
          <a:bodyPr/>
          <a:lstStyle/>
          <a:p>
            <a:endParaRPr lang="en-US" dirty="0"/>
          </a:p>
          <a:p>
            <a:endParaRPr lang="en-US" dirty="0"/>
          </a:p>
          <a:p>
            <a:endParaRPr lang="en-US" dirty="0"/>
          </a:p>
          <a:p>
            <a:r>
              <a:rPr lang="en-US" dirty="0"/>
              <a:t>29400M_7.0_2017</a:t>
            </a:r>
          </a:p>
        </p:txBody>
      </p:sp>
    </p:spTree>
    <p:extLst>
      <p:ext uri="{BB962C8B-B14F-4D97-AF65-F5344CB8AC3E}">
        <p14:creationId xmlns:p14="http://schemas.microsoft.com/office/powerpoint/2010/main" val="240402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Content Placeholder 2"/>
          <p:cNvSpPr>
            <a:spLocks noGrp="1"/>
          </p:cNvSpPr>
          <p:nvPr>
            <p:ph idx="1"/>
          </p:nvPr>
        </p:nvSpPr>
        <p:spPr/>
        <p:txBody>
          <a:bodyPr>
            <a:normAutofit/>
          </a:bodyPr>
          <a:lstStyle/>
          <a:p>
            <a:pPr marL="0" indent="0">
              <a:buNone/>
            </a:pPr>
            <a:endParaRPr lang="en-US" sz="3600" b="1" dirty="0"/>
          </a:p>
          <a:p>
            <a:pPr marL="0" indent="0">
              <a:buNone/>
            </a:pPr>
            <a:r>
              <a:rPr lang="en-US" sz="3600" b="1" dirty="0"/>
              <a:t>Internal/External</a:t>
            </a:r>
          </a:p>
          <a:p>
            <a:pPr lvl="1"/>
            <a:r>
              <a:rPr lang="en-US" dirty="0"/>
              <a:t>Internal data most relevant to tactical</a:t>
            </a:r>
          </a:p>
          <a:p>
            <a:pPr lvl="1"/>
            <a:r>
              <a:rPr lang="en-US" dirty="0"/>
              <a:t>Great external sources exist, but often at a cost</a:t>
            </a:r>
          </a:p>
        </p:txBody>
      </p:sp>
    </p:spTree>
    <p:extLst>
      <p:ext uri="{BB962C8B-B14F-4D97-AF65-F5344CB8AC3E}">
        <p14:creationId xmlns:p14="http://schemas.microsoft.com/office/powerpoint/2010/main" val="10444333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CBC9BC-6B6B-2345-9A4C-2EF1779F3F1D}"/>
              </a:ext>
            </a:extLst>
          </p:cNvPr>
          <p:cNvSpPr>
            <a:spLocks noGrp="1"/>
          </p:cNvSpPr>
          <p:nvPr>
            <p:ph type="title"/>
          </p:nvPr>
        </p:nvSpPr>
        <p:spPr>
          <a:xfrm>
            <a:off x="228600" y="152400"/>
            <a:ext cx="7886700" cy="1158872"/>
          </a:xfrm>
        </p:spPr>
        <p:txBody>
          <a:bodyPr/>
          <a:lstStyle/>
          <a:p>
            <a:r>
              <a:rPr lang="en-US" dirty="0"/>
              <a:t>In real-world data – 2 coin flips</a:t>
            </a:r>
          </a:p>
        </p:txBody>
      </p:sp>
      <p:graphicFrame>
        <p:nvGraphicFramePr>
          <p:cNvPr id="7" name="Table 6">
            <a:extLst>
              <a:ext uri="{FF2B5EF4-FFF2-40B4-BE49-F238E27FC236}">
                <a16:creationId xmlns="" xmlns:a16="http://schemas.microsoft.com/office/drawing/2014/main" id="{7BD13C63-D8C1-F941-84F4-2DF2EF5D7339}"/>
              </a:ext>
            </a:extLst>
          </p:cNvPr>
          <p:cNvGraphicFramePr>
            <a:graphicFrameLocks noGrp="1"/>
          </p:cNvGraphicFramePr>
          <p:nvPr>
            <p:extLst>
              <p:ext uri="{D42A27DB-BD31-4B8C-83A1-F6EECF244321}">
                <p14:modId xmlns:p14="http://schemas.microsoft.com/office/powerpoint/2010/main" val="4196769222"/>
              </p:ext>
            </p:extLst>
          </p:nvPr>
        </p:nvGraphicFramePr>
        <p:xfrm>
          <a:off x="304800" y="5257800"/>
          <a:ext cx="4038601" cy="812800"/>
        </p:xfrm>
        <a:graphic>
          <a:graphicData uri="http://schemas.openxmlformats.org/drawingml/2006/table">
            <a:tbl>
              <a:tblPr>
                <a:tableStyleId>{5C22544A-7EE6-4342-B048-85BDC9FD1C3A}</a:tableStyleId>
              </a:tblPr>
              <a:tblGrid>
                <a:gridCol w="1370523">
                  <a:extLst>
                    <a:ext uri="{9D8B030D-6E8A-4147-A177-3AD203B41FA5}">
                      <a16:colId xmlns="" xmlns:a16="http://schemas.microsoft.com/office/drawing/2014/main" val="1367568779"/>
                    </a:ext>
                  </a:extLst>
                </a:gridCol>
                <a:gridCol w="1170655">
                  <a:extLst>
                    <a:ext uri="{9D8B030D-6E8A-4147-A177-3AD203B41FA5}">
                      <a16:colId xmlns="" xmlns:a16="http://schemas.microsoft.com/office/drawing/2014/main" val="263652445"/>
                    </a:ext>
                  </a:extLst>
                </a:gridCol>
                <a:gridCol w="1497423">
                  <a:extLst>
                    <a:ext uri="{9D8B030D-6E8A-4147-A177-3AD203B41FA5}">
                      <a16:colId xmlns="" xmlns:a16="http://schemas.microsoft.com/office/drawing/2014/main" val="1856932097"/>
                    </a:ext>
                  </a:extLst>
                </a:gridCol>
              </a:tblGrid>
              <a:tr h="203200">
                <a:tc>
                  <a:txBody>
                    <a:bodyPr/>
                    <a:lstStyle/>
                    <a:p>
                      <a:pPr algn="l" fontAlgn="b"/>
                      <a:r>
                        <a:rPr lang="en-US" sz="1200" u="none" strike="noStrike" dirty="0">
                          <a:effectLst/>
                        </a:rPr>
                        <a:t>Outcomes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Frequency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frequency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906631395"/>
                  </a:ext>
                </a:extLst>
              </a:tr>
              <a:tr h="203200">
                <a:tc>
                  <a:txBody>
                    <a:bodyPr/>
                    <a:lstStyle/>
                    <a:p>
                      <a:pPr algn="l" fontAlgn="b"/>
                      <a:r>
                        <a:rPr lang="en-US" sz="1200" u="none" strike="noStrike" dirty="0">
                          <a:effectLst/>
                        </a:rPr>
                        <a:t>2 heads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448520853"/>
                  </a:ext>
                </a:extLst>
              </a:tr>
              <a:tr h="203200">
                <a:tc>
                  <a:txBody>
                    <a:bodyPr/>
                    <a:lstStyle/>
                    <a:p>
                      <a:pPr algn="l" fontAlgn="b"/>
                      <a:r>
                        <a:rPr lang="en-US" sz="1200" u="none" strike="noStrike" dirty="0">
                          <a:effectLst/>
                        </a:rPr>
                        <a:t>1 head, 1 tail</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795266367"/>
                  </a:ext>
                </a:extLst>
              </a:tr>
              <a:tr h="203200">
                <a:tc>
                  <a:txBody>
                    <a:bodyPr/>
                    <a:lstStyle/>
                    <a:p>
                      <a:pPr algn="l" fontAlgn="b"/>
                      <a:r>
                        <a:rPr lang="en-US" sz="1200" u="none" strike="noStrike" dirty="0">
                          <a:effectLst/>
                        </a:rPr>
                        <a:t>2 tails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0.25</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270457515"/>
                  </a:ext>
                </a:extLst>
              </a:tr>
            </a:tbl>
          </a:graphicData>
        </a:graphic>
      </p:graphicFrame>
      <p:graphicFrame>
        <p:nvGraphicFramePr>
          <p:cNvPr id="8" name="Chart 7">
            <a:extLst>
              <a:ext uri="{FF2B5EF4-FFF2-40B4-BE49-F238E27FC236}">
                <a16:creationId xmlns="" xmlns:a16="http://schemas.microsoft.com/office/drawing/2014/main" id="{DC9DEDD9-9336-5B42-A710-09A0E144AB8E}"/>
              </a:ext>
            </a:extLst>
          </p:cNvPr>
          <p:cNvGraphicFramePr/>
          <p:nvPr>
            <p:extLst>
              <p:ext uri="{D42A27DB-BD31-4B8C-83A1-F6EECF244321}">
                <p14:modId xmlns:p14="http://schemas.microsoft.com/office/powerpoint/2010/main" val="3835550987"/>
              </p:ext>
            </p:extLst>
          </p:nvPr>
        </p:nvGraphicFramePr>
        <p:xfrm>
          <a:off x="1447800" y="11938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265603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CBC9BC-6B6B-2345-9A4C-2EF1779F3F1D}"/>
              </a:ext>
            </a:extLst>
          </p:cNvPr>
          <p:cNvSpPr>
            <a:spLocks noGrp="1"/>
          </p:cNvSpPr>
          <p:nvPr>
            <p:ph type="title"/>
          </p:nvPr>
        </p:nvSpPr>
        <p:spPr>
          <a:xfrm>
            <a:off x="228600" y="152400"/>
            <a:ext cx="7886700" cy="1158872"/>
          </a:xfrm>
        </p:spPr>
        <p:txBody>
          <a:bodyPr/>
          <a:lstStyle/>
          <a:p>
            <a:r>
              <a:rPr lang="en-US" dirty="0"/>
              <a:t>In real-world data – 2 dice rolls</a:t>
            </a:r>
          </a:p>
        </p:txBody>
      </p:sp>
      <p:graphicFrame>
        <p:nvGraphicFramePr>
          <p:cNvPr id="3" name="Chart 2">
            <a:extLst>
              <a:ext uri="{FF2B5EF4-FFF2-40B4-BE49-F238E27FC236}">
                <a16:creationId xmlns="" xmlns:a16="http://schemas.microsoft.com/office/drawing/2014/main" id="{8B9987C3-EC69-7943-9CF0-3F268E36D3F3}"/>
              </a:ext>
            </a:extLst>
          </p:cNvPr>
          <p:cNvGraphicFramePr/>
          <p:nvPr>
            <p:extLst>
              <p:ext uri="{D42A27DB-BD31-4B8C-83A1-F6EECF244321}">
                <p14:modId xmlns:p14="http://schemas.microsoft.com/office/powerpoint/2010/main" val="422301539"/>
              </p:ext>
            </p:extLst>
          </p:nvPr>
        </p:nvGraphicFramePr>
        <p:xfrm>
          <a:off x="2819400" y="1397000"/>
          <a:ext cx="4800600" cy="355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 xmlns:a16="http://schemas.microsoft.com/office/drawing/2014/main" id="{27CE987B-C2FF-4346-83F8-340F4E2942AC}"/>
              </a:ext>
            </a:extLst>
          </p:cNvPr>
          <p:cNvGraphicFramePr>
            <a:graphicFrameLocks noGrp="1"/>
          </p:cNvGraphicFramePr>
          <p:nvPr>
            <p:extLst>
              <p:ext uri="{D42A27DB-BD31-4B8C-83A1-F6EECF244321}">
                <p14:modId xmlns:p14="http://schemas.microsoft.com/office/powerpoint/2010/main" val="2725079068"/>
              </p:ext>
            </p:extLst>
          </p:nvPr>
        </p:nvGraphicFramePr>
        <p:xfrm>
          <a:off x="152400" y="3276600"/>
          <a:ext cx="2590800" cy="2610485"/>
        </p:xfrm>
        <a:graphic>
          <a:graphicData uri="http://schemas.openxmlformats.org/drawingml/2006/table">
            <a:tbl>
              <a:tblPr>
                <a:tableStyleId>{5C22544A-7EE6-4342-B048-85BDC9FD1C3A}</a:tableStyleId>
              </a:tblPr>
              <a:tblGrid>
                <a:gridCol w="685800">
                  <a:extLst>
                    <a:ext uri="{9D8B030D-6E8A-4147-A177-3AD203B41FA5}">
                      <a16:colId xmlns="" xmlns:a16="http://schemas.microsoft.com/office/drawing/2014/main" val="978673537"/>
                    </a:ext>
                  </a:extLst>
                </a:gridCol>
                <a:gridCol w="685800">
                  <a:extLst>
                    <a:ext uri="{9D8B030D-6E8A-4147-A177-3AD203B41FA5}">
                      <a16:colId xmlns="" xmlns:a16="http://schemas.microsoft.com/office/drawing/2014/main" val="4029209348"/>
                    </a:ext>
                  </a:extLst>
                </a:gridCol>
                <a:gridCol w="1219200">
                  <a:extLst>
                    <a:ext uri="{9D8B030D-6E8A-4147-A177-3AD203B41FA5}">
                      <a16:colId xmlns="" xmlns:a16="http://schemas.microsoft.com/office/drawing/2014/main" val="594730683"/>
                    </a:ext>
                  </a:extLst>
                </a:gridCol>
              </a:tblGrid>
              <a:tr h="203200">
                <a:tc>
                  <a:txBody>
                    <a:bodyPr/>
                    <a:lstStyle/>
                    <a:p>
                      <a:pPr algn="l" fontAlgn="b"/>
                      <a:r>
                        <a:rPr lang="en-US" sz="1200" u="none" strike="noStrike">
                          <a:effectLst/>
                        </a:rPr>
                        <a:t>Outcome (sum)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Frequency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Frequency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430488429"/>
                  </a:ext>
                </a:extLst>
              </a:tr>
              <a:tr h="203200">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2.778%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593479541"/>
                  </a:ext>
                </a:extLst>
              </a:tr>
              <a:tr h="203200">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5.556%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879957441"/>
                  </a:ext>
                </a:extLst>
              </a:tr>
              <a:tr h="203200">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8.333%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770497609"/>
                  </a:ext>
                </a:extLst>
              </a:tr>
              <a:tr h="203200">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11.111%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836984194"/>
                  </a:ext>
                </a:extLst>
              </a:tr>
              <a:tr h="203200">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13.889%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790231149"/>
                  </a:ext>
                </a:extLst>
              </a:tr>
              <a:tr h="203200">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16.667%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956941985"/>
                  </a:ext>
                </a:extLst>
              </a:tr>
              <a:tr h="203200">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13.889%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683551243"/>
                  </a:ext>
                </a:extLst>
              </a:tr>
              <a:tr h="203200">
                <a:tc>
                  <a:txBody>
                    <a:bodyPr/>
                    <a:lstStyle/>
                    <a:p>
                      <a:pPr algn="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11.111%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185918998"/>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8.333%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900622826"/>
                  </a:ext>
                </a:extLst>
              </a:tr>
              <a:tr h="203200">
                <a:tc>
                  <a:txBody>
                    <a:bodyPr/>
                    <a:lstStyle/>
                    <a:p>
                      <a:pPr algn="r" fontAlgn="b"/>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5.556%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42506087"/>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2.778%</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495205337"/>
                  </a:ext>
                </a:extLst>
              </a:tr>
            </a:tbl>
          </a:graphicData>
        </a:graphic>
      </p:graphicFrame>
    </p:spTree>
    <p:extLst>
      <p:ext uri="{BB962C8B-B14F-4D97-AF65-F5344CB8AC3E}">
        <p14:creationId xmlns:p14="http://schemas.microsoft.com/office/powerpoint/2010/main" val="1701307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435845"/>
            <a:ext cx="6324600" cy="3162300"/>
          </a:xfrm>
        </p:spPr>
      </p:pic>
      <p:sp>
        <p:nvSpPr>
          <p:cNvPr id="6" name="TextBox 5"/>
          <p:cNvSpPr txBox="1"/>
          <p:nvPr/>
        </p:nvSpPr>
        <p:spPr>
          <a:xfrm>
            <a:off x="457200" y="5117068"/>
            <a:ext cx="8153400" cy="369332"/>
          </a:xfrm>
          <a:prstGeom prst="rect">
            <a:avLst/>
          </a:prstGeom>
          <a:noFill/>
        </p:spPr>
        <p:txBody>
          <a:bodyPr wrap="square" rtlCol="0">
            <a:spAutoFit/>
          </a:bodyPr>
          <a:lstStyle/>
          <a:p>
            <a:r>
              <a:rPr lang="en-US" dirty="0"/>
              <a:t>Estimated probability density function of the height of adult men in the United States </a:t>
            </a:r>
          </a:p>
        </p:txBody>
      </p:sp>
      <p:sp>
        <p:nvSpPr>
          <p:cNvPr id="7" name="TextBox 6"/>
          <p:cNvSpPr txBox="1"/>
          <p:nvPr/>
        </p:nvSpPr>
        <p:spPr>
          <a:xfrm>
            <a:off x="4183758" y="5742802"/>
            <a:ext cx="4746428" cy="276999"/>
          </a:xfrm>
          <a:prstGeom prst="rect">
            <a:avLst/>
          </a:prstGeom>
          <a:noFill/>
        </p:spPr>
        <p:txBody>
          <a:bodyPr wrap="none" rtlCol="0">
            <a:spAutoFit/>
          </a:bodyPr>
          <a:lstStyle/>
          <a:p>
            <a:pPr algn="r"/>
            <a:r>
              <a:rPr lang="en-US" sz="1200" i="1" dirty="0"/>
              <a:t>Image: en.wikipedia.org/wiki/</a:t>
            </a:r>
            <a:r>
              <a:rPr lang="en-US" sz="1200" i="1" dirty="0" err="1"/>
              <a:t>File:Visualisation_mode_median_mean.svg</a:t>
            </a:r>
            <a:endParaRPr lang="en-US" sz="1200" i="1" dirty="0"/>
          </a:p>
        </p:txBody>
      </p:sp>
    </p:spTree>
    <p:extLst>
      <p:ext uri="{BB962C8B-B14F-4D97-AF65-F5344CB8AC3E}">
        <p14:creationId xmlns:p14="http://schemas.microsoft.com/office/powerpoint/2010/main" val="21142795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95400"/>
            <a:ext cx="7582395" cy="4270647"/>
          </a:xfrm>
          <a:prstGeom prst="rect">
            <a:avLst/>
          </a:prstGeom>
        </p:spPr>
      </p:pic>
      <p:sp>
        <p:nvSpPr>
          <p:cNvPr id="9" name="TextBox 8"/>
          <p:cNvSpPr txBox="1"/>
          <p:nvPr/>
        </p:nvSpPr>
        <p:spPr>
          <a:xfrm>
            <a:off x="2493508" y="5566047"/>
            <a:ext cx="4669292" cy="369332"/>
          </a:xfrm>
          <a:prstGeom prst="rect">
            <a:avLst/>
          </a:prstGeom>
          <a:noFill/>
        </p:spPr>
        <p:txBody>
          <a:bodyPr wrap="none" rtlCol="0">
            <a:spAutoFit/>
          </a:bodyPr>
          <a:lstStyle/>
          <a:p>
            <a:r>
              <a:rPr lang="en-US" dirty="0"/>
              <a:t>Probability mass function (discrete 10,000 men)</a:t>
            </a:r>
          </a:p>
        </p:txBody>
      </p:sp>
    </p:spTree>
    <p:extLst>
      <p:ext uri="{BB962C8B-B14F-4D97-AF65-F5344CB8AC3E}">
        <p14:creationId xmlns:p14="http://schemas.microsoft.com/office/powerpoint/2010/main" val="13091647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Normal Distribution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marL="0" indent="0">
              <a:lnSpc>
                <a:spcPct val="150000"/>
              </a:lnSpc>
              <a:spcBef>
                <a:spcPts val="0"/>
              </a:spcBef>
              <a:buNone/>
            </a:pPr>
            <a:r>
              <a:rPr lang="en-US" sz="2000" b="0" dirty="0"/>
              <a:t>Use “</a:t>
            </a:r>
            <a:r>
              <a:rPr lang="en-US" sz="2000" dirty="0"/>
              <a:t>heights of </a:t>
            </a:r>
            <a:r>
              <a:rPr lang="en-US" sz="2000" dirty="0" err="1"/>
              <a:t>men.xlsx</a:t>
            </a:r>
            <a:r>
              <a:rPr lang="en-US" sz="2000" b="0" dirty="0"/>
              <a:t>” . It has real data of 10,000 heights of discrete men</a:t>
            </a:r>
          </a:p>
          <a:p>
            <a:pPr marL="0" indent="0">
              <a:lnSpc>
                <a:spcPct val="150000"/>
              </a:lnSpc>
              <a:spcBef>
                <a:spcPts val="0"/>
              </a:spcBef>
              <a:buNone/>
            </a:pPr>
            <a:r>
              <a:rPr lang="en-US" sz="2000" b="0" dirty="0"/>
              <a:t>Find the following </a:t>
            </a:r>
          </a:p>
          <a:p>
            <a:pPr>
              <a:lnSpc>
                <a:spcPct val="150000"/>
              </a:lnSpc>
              <a:spcBef>
                <a:spcPts val="0"/>
              </a:spcBef>
            </a:pPr>
            <a:r>
              <a:rPr lang="en-US" sz="2000" b="0" dirty="0"/>
              <a:t>Average</a:t>
            </a:r>
          </a:p>
          <a:p>
            <a:pPr>
              <a:lnSpc>
                <a:spcPct val="150000"/>
              </a:lnSpc>
              <a:spcBef>
                <a:spcPts val="0"/>
              </a:spcBef>
            </a:pPr>
            <a:r>
              <a:rPr lang="en-US" sz="2000" b="0" dirty="0"/>
              <a:t>Standard deviation</a:t>
            </a:r>
          </a:p>
          <a:p>
            <a:pPr>
              <a:lnSpc>
                <a:spcPct val="150000"/>
              </a:lnSpc>
              <a:spcBef>
                <a:spcPts val="0"/>
              </a:spcBef>
            </a:pPr>
            <a:r>
              <a:rPr lang="en-US" sz="2000" b="0" dirty="0"/>
              <a:t>Plot Frequency distribution</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5832199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7886700" cy="1325563"/>
          </a:xfrm>
        </p:spPr>
        <p:txBody>
          <a:bodyPr/>
          <a:lstStyle/>
          <a:p>
            <a:r>
              <a:rPr lang="en-US" dirty="0"/>
              <a:t>Men and Women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1295400"/>
            <a:ext cx="5829300" cy="3891021"/>
          </a:xfrm>
          <a:prstGeom prst="rect">
            <a:avLst/>
          </a:prstGeom>
        </p:spPr>
      </p:pic>
      <p:sp>
        <p:nvSpPr>
          <p:cNvPr id="6" name="TextBox 5"/>
          <p:cNvSpPr txBox="1"/>
          <p:nvPr/>
        </p:nvSpPr>
        <p:spPr>
          <a:xfrm>
            <a:off x="1181100" y="5338821"/>
            <a:ext cx="6781800" cy="369332"/>
          </a:xfrm>
          <a:prstGeom prst="rect">
            <a:avLst/>
          </a:prstGeom>
          <a:noFill/>
        </p:spPr>
        <p:txBody>
          <a:bodyPr wrap="square" rtlCol="0">
            <a:spAutoFit/>
          </a:bodyPr>
          <a:lstStyle/>
          <a:p>
            <a:r>
              <a:rPr lang="en-US" dirty="0"/>
              <a:t>Men and women create two normal distros, or a </a:t>
            </a:r>
            <a:r>
              <a:rPr lang="en-US" b="1" dirty="0">
                <a:solidFill>
                  <a:srgbClr val="FF0000"/>
                </a:solidFill>
              </a:rPr>
              <a:t>bimodal distribution</a:t>
            </a:r>
          </a:p>
        </p:txBody>
      </p:sp>
    </p:spTree>
    <p:extLst>
      <p:ext uri="{BB962C8B-B14F-4D97-AF65-F5344CB8AC3E}">
        <p14:creationId xmlns:p14="http://schemas.microsoft.com/office/powerpoint/2010/main" val="1640960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Bimodal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217930"/>
            <a:ext cx="6063595" cy="4039870"/>
          </a:xfrm>
          <a:prstGeom prst="rect">
            <a:avLst/>
          </a:prstGeom>
          <a:ln>
            <a:noFill/>
          </a:ln>
          <a:effectLst>
            <a:outerShdw sx="1000" sy="1000" algn="tl" rotWithShape="0">
              <a:srgbClr val="333333"/>
            </a:outerShdw>
          </a:effectLst>
        </p:spPr>
      </p:pic>
      <p:sp>
        <p:nvSpPr>
          <p:cNvPr id="5" name="TextBox 4"/>
          <p:cNvSpPr txBox="1"/>
          <p:nvPr/>
        </p:nvSpPr>
        <p:spPr>
          <a:xfrm>
            <a:off x="533400" y="5421868"/>
            <a:ext cx="8396786" cy="369332"/>
          </a:xfrm>
          <a:prstGeom prst="rect">
            <a:avLst/>
          </a:prstGeom>
          <a:noFill/>
        </p:spPr>
        <p:txBody>
          <a:bodyPr wrap="square" rtlCol="0">
            <a:spAutoFit/>
          </a:bodyPr>
          <a:lstStyle/>
          <a:p>
            <a:r>
              <a:rPr lang="en-US" dirty="0"/>
              <a:t>Someone measured the body length of 300 weaver ants and got a bimodal </a:t>
            </a:r>
            <a:r>
              <a:rPr lang="en-US" dirty="0" err="1"/>
              <a:t>dist</a:t>
            </a:r>
            <a:r>
              <a:rPr lang="en-US" dirty="0"/>
              <a:t> as well.</a:t>
            </a:r>
          </a:p>
        </p:txBody>
      </p:sp>
      <p:sp>
        <p:nvSpPr>
          <p:cNvPr id="8" name="TextBox 7"/>
          <p:cNvSpPr txBox="1"/>
          <p:nvPr/>
        </p:nvSpPr>
        <p:spPr>
          <a:xfrm>
            <a:off x="5100312" y="5791200"/>
            <a:ext cx="3845796" cy="461665"/>
          </a:xfrm>
          <a:prstGeom prst="rect">
            <a:avLst/>
          </a:prstGeom>
          <a:noFill/>
        </p:spPr>
        <p:txBody>
          <a:bodyPr wrap="none" rtlCol="0">
            <a:spAutoFit/>
          </a:bodyPr>
          <a:lstStyle/>
          <a:p>
            <a:pPr algn="r"/>
            <a:r>
              <a:rPr lang="en-US" sz="1200" i="1" dirty="0"/>
              <a:t>Image: https://en.wikipedia.org/wiki/File:BimodalAnts.png</a:t>
            </a:r>
          </a:p>
          <a:p>
            <a:pPr algn="r"/>
            <a:endParaRPr lang="en-US" sz="1200" i="1" dirty="0"/>
          </a:p>
        </p:txBody>
      </p:sp>
    </p:spTree>
    <p:extLst>
      <p:ext uri="{BB962C8B-B14F-4D97-AF65-F5344CB8AC3E}">
        <p14:creationId xmlns:p14="http://schemas.microsoft.com/office/powerpoint/2010/main" val="10423875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850" y="188666"/>
            <a:ext cx="7886700" cy="906679"/>
          </a:xfrm>
        </p:spPr>
        <p:txBody>
          <a:bodyPr/>
          <a:lstStyle/>
          <a:p>
            <a:r>
              <a:rPr lang="en-US" dirty="0"/>
              <a:t>Quartiles and the Normal</a:t>
            </a:r>
          </a:p>
        </p:txBody>
      </p:sp>
      <p:pic>
        <p:nvPicPr>
          <p:cNvPr id="5" name="Picture 2" descr="http://upload.wikimedia.org/wikipedia/commons/thumb/1/1a/Boxplot_vs_PDF.svg/598px-Boxplot_vs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295400"/>
            <a:ext cx="4123448"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42" y="3557615"/>
            <a:ext cx="2676438" cy="400110"/>
          </a:xfrm>
          <a:prstGeom prst="rect">
            <a:avLst/>
          </a:prstGeom>
          <a:noFill/>
          <a:ln w="25400">
            <a:solidFill>
              <a:srgbClr val="00B0F0"/>
            </a:solidFill>
          </a:ln>
        </p:spPr>
        <p:txBody>
          <a:bodyPr wrap="none" rtlCol="0">
            <a:spAutoFit/>
          </a:bodyPr>
          <a:lstStyle/>
          <a:p>
            <a:r>
              <a:rPr lang="en-US" sz="2000" dirty="0"/>
              <a:t>IQR from Quartiles slide</a:t>
            </a:r>
          </a:p>
        </p:txBody>
      </p:sp>
      <p:cxnSp>
        <p:nvCxnSpPr>
          <p:cNvPr id="9" name="Straight Arrow Connector 8"/>
          <p:cNvCxnSpPr>
            <a:cxnSpLocks/>
            <a:stCxn id="7" idx="3"/>
          </p:cNvCxnSpPr>
          <p:nvPr/>
        </p:nvCxnSpPr>
        <p:spPr>
          <a:xfrm flipV="1">
            <a:off x="3019380" y="2025569"/>
            <a:ext cx="1933620" cy="17321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9900" y="4887949"/>
            <a:ext cx="2549480" cy="707886"/>
          </a:xfrm>
          <a:prstGeom prst="rect">
            <a:avLst/>
          </a:prstGeom>
          <a:noFill/>
          <a:ln w="25400">
            <a:solidFill>
              <a:srgbClr val="00B0F0"/>
            </a:solidFill>
          </a:ln>
        </p:spPr>
        <p:txBody>
          <a:bodyPr wrap="none" rtlCol="0">
            <a:spAutoFit/>
          </a:bodyPr>
          <a:lstStyle/>
          <a:p>
            <a:pPr algn="ctr"/>
            <a:r>
              <a:rPr lang="en-US" sz="2000" dirty="0"/>
              <a:t>1.5 is variable value</a:t>
            </a:r>
          </a:p>
          <a:p>
            <a:pPr algn="ctr"/>
            <a:r>
              <a:rPr lang="en-US" sz="2000" dirty="0"/>
              <a:t>based on field of study</a:t>
            </a:r>
          </a:p>
        </p:txBody>
      </p:sp>
      <p:cxnSp>
        <p:nvCxnSpPr>
          <p:cNvPr id="12" name="Straight Arrow Connector 11"/>
          <p:cNvCxnSpPr>
            <a:cxnSpLocks/>
            <a:stCxn id="11" idx="3"/>
          </p:cNvCxnSpPr>
          <p:nvPr/>
        </p:nvCxnSpPr>
        <p:spPr>
          <a:xfrm flipV="1">
            <a:off x="3019380" y="2133600"/>
            <a:ext cx="4448220" cy="3108292"/>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5441DB6C-27BF-C141-AA50-9C2FC148CE46}"/>
              </a:ext>
            </a:extLst>
          </p:cNvPr>
          <p:cNvSpPr/>
          <p:nvPr/>
        </p:nvSpPr>
        <p:spPr>
          <a:xfrm>
            <a:off x="323850" y="1150063"/>
            <a:ext cx="2562180" cy="2308324"/>
          </a:xfrm>
          <a:prstGeom prst="rect">
            <a:avLst/>
          </a:prstGeom>
        </p:spPr>
        <p:txBody>
          <a:bodyPr wrap="square">
            <a:spAutoFit/>
          </a:bodyPr>
          <a:lstStyle/>
          <a:p>
            <a:pPr fontAlgn="base"/>
            <a:r>
              <a:rPr lang="en-US" b="1" dirty="0">
                <a:solidFill>
                  <a:srgbClr val="21242C"/>
                </a:solidFill>
                <a:latin typeface="inherit"/>
              </a:rPr>
              <a:t>Interquartile Range (IQR)</a:t>
            </a:r>
          </a:p>
          <a:p>
            <a:pPr fontAlgn="base"/>
            <a:r>
              <a:rPr lang="en-US" dirty="0">
                <a:solidFill>
                  <a:srgbClr val="21242C"/>
                </a:solidFill>
                <a:latin typeface="inherit"/>
              </a:rPr>
              <a:t>Amount of spread in the middle </a:t>
            </a:r>
            <a:r>
              <a:rPr lang="en-US" dirty="0">
                <a:solidFill>
                  <a:srgbClr val="21242C"/>
                </a:solidFill>
                <a:latin typeface="KaTeX_Main"/>
              </a:rPr>
              <a:t>50%</a:t>
            </a:r>
            <a:r>
              <a:rPr lang="en-US" dirty="0">
                <a:solidFill>
                  <a:srgbClr val="21242C"/>
                </a:solidFill>
                <a:latin typeface="inherit"/>
              </a:rPr>
              <a:t> of a dataset.</a:t>
            </a:r>
          </a:p>
          <a:p>
            <a:pPr fontAlgn="base"/>
            <a:r>
              <a:rPr lang="en-US" b="0" i="0" dirty="0">
                <a:solidFill>
                  <a:srgbClr val="21242C"/>
                </a:solidFill>
                <a:effectLst/>
                <a:latin typeface="inherit"/>
              </a:rPr>
              <a:t>OR distance between Q3 and </a:t>
            </a:r>
            <a:r>
              <a:rPr lang="en-US" dirty="0">
                <a:solidFill>
                  <a:srgbClr val="21242C"/>
                </a:solidFill>
                <a:latin typeface="inherit"/>
              </a:rPr>
              <a:t>Q1.</a:t>
            </a:r>
          </a:p>
          <a:p>
            <a:pPr fontAlgn="base"/>
            <a:r>
              <a:rPr lang="en-US" dirty="0">
                <a:solidFill>
                  <a:srgbClr val="21242C"/>
                </a:solidFill>
                <a:latin typeface="inherit"/>
              </a:rPr>
              <a:t>Thus IQR = (Q3-Q1)</a:t>
            </a:r>
          </a:p>
          <a:p>
            <a:pPr fontAlgn="base"/>
            <a:r>
              <a:rPr lang="en-US" sz="1600" b="1" i="0" dirty="0">
                <a:solidFill>
                  <a:srgbClr val="21242C"/>
                </a:solidFill>
                <a:effectLst/>
                <a:latin typeface="inherit"/>
              </a:rPr>
              <a:t>How to find Q1?</a:t>
            </a:r>
          </a:p>
          <a:p>
            <a:pPr fontAlgn="base"/>
            <a:r>
              <a:rPr lang="en-US" sz="1600" b="1" dirty="0">
                <a:solidFill>
                  <a:srgbClr val="21242C"/>
                </a:solidFill>
                <a:latin typeface="inherit"/>
              </a:rPr>
              <a:t>How to find Q3?</a:t>
            </a:r>
            <a:endParaRPr lang="en-US" sz="1600" b="1" i="0" dirty="0">
              <a:solidFill>
                <a:srgbClr val="21242C"/>
              </a:solidFill>
              <a:effectLst/>
              <a:latin typeface="inherit"/>
            </a:endParaRPr>
          </a:p>
        </p:txBody>
      </p:sp>
    </p:spTree>
    <p:extLst>
      <p:ext uri="{BB962C8B-B14F-4D97-AF65-F5344CB8AC3E}">
        <p14:creationId xmlns:p14="http://schemas.microsoft.com/office/powerpoint/2010/main" val="3770534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ABC9F8-64B2-7440-B644-ED5A04A7CD53}"/>
              </a:ext>
            </a:extLst>
          </p:cNvPr>
          <p:cNvSpPr>
            <a:spLocks noGrp="1"/>
          </p:cNvSpPr>
          <p:nvPr>
            <p:ph type="title"/>
          </p:nvPr>
        </p:nvSpPr>
        <p:spPr>
          <a:xfrm>
            <a:off x="457200" y="395609"/>
            <a:ext cx="4171950" cy="701672"/>
          </a:xfrm>
        </p:spPr>
        <p:txBody>
          <a:bodyPr/>
          <a:lstStyle/>
          <a:p>
            <a:r>
              <a:rPr lang="en-US" dirty="0"/>
              <a:t>IQR and outliers</a:t>
            </a:r>
          </a:p>
        </p:txBody>
      </p:sp>
      <p:pic>
        <p:nvPicPr>
          <p:cNvPr id="4" name="Picture 3">
            <a:extLst>
              <a:ext uri="{FF2B5EF4-FFF2-40B4-BE49-F238E27FC236}">
                <a16:creationId xmlns="" xmlns:a16="http://schemas.microsoft.com/office/drawing/2014/main" id="{427A0054-0B17-D440-9C74-A46D4CAAC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97281"/>
            <a:ext cx="5892800" cy="3517900"/>
          </a:xfrm>
          <a:prstGeom prst="rect">
            <a:avLst/>
          </a:prstGeom>
        </p:spPr>
      </p:pic>
      <p:sp>
        <p:nvSpPr>
          <p:cNvPr id="6" name="Rectangle 5">
            <a:extLst>
              <a:ext uri="{FF2B5EF4-FFF2-40B4-BE49-F238E27FC236}">
                <a16:creationId xmlns="" xmlns:a16="http://schemas.microsoft.com/office/drawing/2014/main" id="{E526D956-0FF0-A046-8DA6-8666C62B85A3}"/>
              </a:ext>
            </a:extLst>
          </p:cNvPr>
          <p:cNvSpPr/>
          <p:nvPr/>
        </p:nvSpPr>
        <p:spPr>
          <a:xfrm>
            <a:off x="659130" y="4953000"/>
            <a:ext cx="7341870" cy="646331"/>
          </a:xfrm>
          <a:prstGeom prst="rect">
            <a:avLst/>
          </a:prstGeom>
        </p:spPr>
        <p:txBody>
          <a:bodyPr wrap="square">
            <a:spAutoFit/>
          </a:bodyPr>
          <a:lstStyle/>
          <a:p>
            <a:r>
              <a:rPr lang="en-US" dirty="0">
                <a:solidFill>
                  <a:srgbClr val="222222"/>
                </a:solidFill>
                <a:latin typeface="arial" panose="020B0604020202020204" pitchFamily="34" charset="0"/>
              </a:rPr>
              <a:t>x is a moderate outlier if, x&lt;</a:t>
            </a:r>
            <a:r>
              <a:rPr lang="en-US" b="1" dirty="0">
                <a:solidFill>
                  <a:srgbClr val="222222"/>
                </a:solidFill>
                <a:latin typeface="arial" panose="020B0604020202020204" pitchFamily="34" charset="0"/>
              </a:rPr>
              <a:t>Q1</a:t>
            </a:r>
            <a:r>
              <a:rPr lang="en-US" dirty="0">
                <a:solidFill>
                  <a:srgbClr val="222222"/>
                </a:solidFill>
                <a:latin typeface="arial" panose="020B0604020202020204" pitchFamily="34" charset="0"/>
              </a:rPr>
              <a:t>-</a:t>
            </a:r>
            <a:r>
              <a:rPr lang="en-US" b="1" dirty="0">
                <a:solidFill>
                  <a:srgbClr val="222222"/>
                </a:solidFill>
                <a:latin typeface="arial" panose="020B0604020202020204" pitchFamily="34" charset="0"/>
              </a:rPr>
              <a:t>1.5*IQR</a:t>
            </a:r>
            <a:r>
              <a:rPr lang="en-US" dirty="0">
                <a:solidFill>
                  <a:srgbClr val="222222"/>
                </a:solidFill>
                <a:latin typeface="arial" panose="020B0604020202020204" pitchFamily="34" charset="0"/>
              </a:rPr>
              <a:t> or x&gt;Q3+</a:t>
            </a:r>
            <a:r>
              <a:rPr lang="en-US" b="1" dirty="0">
                <a:solidFill>
                  <a:srgbClr val="222222"/>
                </a:solidFill>
                <a:latin typeface="arial" panose="020B0604020202020204" pitchFamily="34" charset="0"/>
              </a:rPr>
              <a:t>1.5*IQR</a:t>
            </a:r>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x is an extreme outlier if, x&lt;</a:t>
            </a:r>
            <a:r>
              <a:rPr lang="en-US" b="1" dirty="0">
                <a:solidFill>
                  <a:srgbClr val="222222"/>
                </a:solidFill>
                <a:latin typeface="arial" panose="020B0604020202020204" pitchFamily="34" charset="0"/>
              </a:rPr>
              <a:t>Q1</a:t>
            </a:r>
            <a:r>
              <a:rPr lang="en-US" dirty="0">
                <a:solidFill>
                  <a:srgbClr val="222222"/>
                </a:solidFill>
                <a:latin typeface="arial" panose="020B0604020202020204" pitchFamily="34" charset="0"/>
              </a:rPr>
              <a:t>-3*</a:t>
            </a:r>
            <a:r>
              <a:rPr lang="en-US" b="1" dirty="0">
                <a:solidFill>
                  <a:srgbClr val="222222"/>
                </a:solidFill>
                <a:latin typeface="arial" panose="020B0604020202020204" pitchFamily="34" charset="0"/>
              </a:rPr>
              <a:t>IQR</a:t>
            </a:r>
            <a:r>
              <a:rPr lang="en-US" dirty="0">
                <a:solidFill>
                  <a:srgbClr val="222222"/>
                </a:solidFill>
                <a:latin typeface="arial" panose="020B0604020202020204" pitchFamily="34" charset="0"/>
              </a:rPr>
              <a:t> or x&gt;Q3+3*</a:t>
            </a:r>
            <a:r>
              <a:rPr lang="en-US" b="1" dirty="0">
                <a:solidFill>
                  <a:srgbClr val="222222"/>
                </a:solidFill>
                <a:latin typeface="arial" panose="020B0604020202020204" pitchFamily="34" charset="0"/>
              </a:rPr>
              <a:t>IQR</a:t>
            </a:r>
            <a:endParaRPr lang="en-US" dirty="0"/>
          </a:p>
        </p:txBody>
      </p:sp>
    </p:spTree>
    <p:extLst>
      <p:ext uri="{BB962C8B-B14F-4D97-AF65-F5344CB8AC3E}">
        <p14:creationId xmlns:p14="http://schemas.microsoft.com/office/powerpoint/2010/main" val="8861992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Normal but Slightly Skew</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0321" y="2071135"/>
            <a:ext cx="2742857" cy="3860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Content Placeholder 10"/>
          <p:cNvSpPr>
            <a:spLocks noGrp="1"/>
          </p:cNvSpPr>
          <p:nvPr>
            <p:ph sz="half" idx="2"/>
          </p:nvPr>
        </p:nvSpPr>
        <p:spPr/>
        <p:txBody>
          <a:bodyPr/>
          <a:lstStyle/>
          <a:p>
            <a:r>
              <a:rPr lang="en-US" sz="2800" dirty="0"/>
              <a:t>Example distribution with non-zero (positive) skewness. </a:t>
            </a:r>
          </a:p>
          <a:p>
            <a:endParaRPr lang="en-US" sz="2800" dirty="0"/>
          </a:p>
          <a:p>
            <a:r>
              <a:rPr lang="en-US" sz="2800" dirty="0"/>
              <a:t>Discrete variable</a:t>
            </a:r>
            <a:br>
              <a:rPr lang="en-US" sz="2800" dirty="0"/>
            </a:br>
            <a:endParaRPr lang="en-US" sz="2800" dirty="0"/>
          </a:p>
          <a:p>
            <a:r>
              <a:rPr lang="en-US" sz="2800" dirty="0"/>
              <a:t>Long tail to the right</a:t>
            </a:r>
          </a:p>
          <a:p>
            <a:endParaRPr lang="en-US" dirty="0"/>
          </a:p>
        </p:txBody>
      </p:sp>
      <p:sp>
        <p:nvSpPr>
          <p:cNvPr id="7" name="TextBox 6"/>
          <p:cNvSpPr txBox="1"/>
          <p:nvPr/>
        </p:nvSpPr>
        <p:spPr>
          <a:xfrm>
            <a:off x="5148446" y="5742802"/>
            <a:ext cx="3781740" cy="276999"/>
          </a:xfrm>
          <a:prstGeom prst="rect">
            <a:avLst/>
          </a:prstGeom>
          <a:noFill/>
        </p:spPr>
        <p:txBody>
          <a:bodyPr wrap="none" rtlCol="0">
            <a:spAutoFit/>
          </a:bodyPr>
          <a:lstStyle/>
          <a:p>
            <a:pPr algn="r"/>
            <a:r>
              <a:rPr lang="en-US" sz="1200" i="1" dirty="0"/>
              <a:t>Image: en.wikipedia.org/wiki/</a:t>
            </a:r>
            <a:r>
              <a:rPr lang="en-US" sz="1200" i="1" dirty="0" err="1"/>
              <a:t>File:SkewedDistribution.png</a:t>
            </a:r>
            <a:endParaRPr lang="en-US" sz="1200" i="1" dirty="0"/>
          </a:p>
        </p:txBody>
      </p:sp>
    </p:spTree>
    <p:extLst>
      <p:ext uri="{BB962C8B-B14F-4D97-AF65-F5344CB8AC3E}">
        <p14:creationId xmlns:p14="http://schemas.microsoft.com/office/powerpoint/2010/main" val="113724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Quality should be a priority</a:t>
            </a:r>
          </a:p>
        </p:txBody>
      </p:sp>
      <p:pic>
        <p:nvPicPr>
          <p:cNvPr id="15362" name="Picture 2" descr="http://ithirst.org/wp-content/uploads/2013/07/muddy-wa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0"/>
            <a:ext cx="5486400" cy="4114800"/>
          </a:xfrm>
          <a:prstGeom prst="roundRect">
            <a:avLst>
              <a:gd name="adj" fmla="val 5091"/>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0228219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vs. negative skew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033" y="1905000"/>
            <a:ext cx="8122249" cy="2895600"/>
          </a:xfrm>
        </p:spPr>
      </p:pic>
      <p:sp>
        <p:nvSpPr>
          <p:cNvPr id="5" name="TextBox 4"/>
          <p:cNvSpPr txBox="1"/>
          <p:nvPr/>
        </p:nvSpPr>
        <p:spPr>
          <a:xfrm>
            <a:off x="4705065" y="5742802"/>
            <a:ext cx="4254626" cy="276999"/>
          </a:xfrm>
          <a:prstGeom prst="rect">
            <a:avLst/>
          </a:prstGeom>
          <a:noFill/>
        </p:spPr>
        <p:txBody>
          <a:bodyPr wrap="none" rtlCol="0">
            <a:spAutoFit/>
          </a:bodyPr>
          <a:lstStyle/>
          <a:p>
            <a:r>
              <a:rPr lang="en-US" sz="1200" i="1" dirty="0"/>
              <a:t>Image: https://en.wikipedia.org/wiki/File:SkewedDistribution.png</a:t>
            </a:r>
          </a:p>
        </p:txBody>
      </p:sp>
    </p:spTree>
    <p:extLst>
      <p:ext uri="{BB962C8B-B14F-4D97-AF65-F5344CB8AC3E}">
        <p14:creationId xmlns:p14="http://schemas.microsoft.com/office/powerpoint/2010/main" val="13394175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4237" y="1524000"/>
            <a:ext cx="2715525" cy="4652963"/>
          </a:xfrm>
        </p:spPr>
      </p:pic>
      <p:sp>
        <p:nvSpPr>
          <p:cNvPr id="6" name="TextBox 5"/>
          <p:cNvSpPr txBox="1"/>
          <p:nvPr/>
        </p:nvSpPr>
        <p:spPr>
          <a:xfrm>
            <a:off x="6283244" y="5742802"/>
            <a:ext cx="2646942" cy="276999"/>
          </a:xfrm>
          <a:prstGeom prst="rect">
            <a:avLst/>
          </a:prstGeom>
          <a:noFill/>
        </p:spPr>
        <p:txBody>
          <a:bodyPr wrap="none" rtlCol="0">
            <a:spAutoFit/>
          </a:bodyPr>
          <a:lstStyle/>
          <a:p>
            <a:pPr algn="r"/>
            <a:r>
              <a:rPr lang="en-US" sz="1200" i="1" dirty="0"/>
              <a:t>https://en.wikipedia.org/wiki/Skewness</a:t>
            </a:r>
          </a:p>
        </p:txBody>
      </p:sp>
      <p:sp>
        <p:nvSpPr>
          <p:cNvPr id="3" name="TextBox 2">
            <a:extLst>
              <a:ext uri="{FF2B5EF4-FFF2-40B4-BE49-F238E27FC236}">
                <a16:creationId xmlns="" xmlns:a16="http://schemas.microsoft.com/office/drawing/2014/main" id="{D995B280-861C-474A-AA5E-15529AF26426}"/>
              </a:ext>
            </a:extLst>
          </p:cNvPr>
          <p:cNvSpPr txBox="1"/>
          <p:nvPr/>
        </p:nvSpPr>
        <p:spPr>
          <a:xfrm>
            <a:off x="6034279" y="1752600"/>
            <a:ext cx="2422458" cy="1754326"/>
          </a:xfrm>
          <a:prstGeom prst="rect">
            <a:avLst/>
          </a:prstGeom>
          <a:noFill/>
        </p:spPr>
        <p:txBody>
          <a:bodyPr wrap="none" rtlCol="0">
            <a:spAutoFit/>
          </a:bodyPr>
          <a:lstStyle/>
          <a:p>
            <a:r>
              <a:rPr lang="en-US" b="1" dirty="0"/>
              <a:t>Positive skew:</a:t>
            </a:r>
          </a:p>
          <a:p>
            <a:r>
              <a:rPr lang="en-US" dirty="0"/>
              <a:t>Mode &lt; median &lt; mean</a:t>
            </a:r>
          </a:p>
          <a:p>
            <a:endParaRPr lang="en-US" dirty="0"/>
          </a:p>
          <a:p>
            <a:r>
              <a:rPr lang="en-US" b="1" dirty="0"/>
              <a:t>Negative skew:</a:t>
            </a:r>
          </a:p>
          <a:p>
            <a:r>
              <a:rPr lang="en-US" dirty="0"/>
              <a:t>Mode &gt; median &gt; mean</a:t>
            </a:r>
          </a:p>
          <a:p>
            <a:endParaRPr lang="en-US" dirty="0"/>
          </a:p>
        </p:txBody>
      </p:sp>
    </p:spTree>
    <p:extLst>
      <p:ext uri="{BB962C8B-B14F-4D97-AF65-F5344CB8AC3E}">
        <p14:creationId xmlns:p14="http://schemas.microsoft.com/office/powerpoint/2010/main" val="2928050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66767E-FADE-7747-8D11-DF04DE393939}"/>
              </a:ext>
            </a:extLst>
          </p:cNvPr>
          <p:cNvSpPr>
            <a:spLocks noGrp="1"/>
          </p:cNvSpPr>
          <p:nvPr>
            <p:ph type="title"/>
          </p:nvPr>
        </p:nvSpPr>
        <p:spPr>
          <a:xfrm>
            <a:off x="0" y="-65505"/>
            <a:ext cx="7886700" cy="1158872"/>
          </a:xfrm>
        </p:spPr>
        <p:txBody>
          <a:bodyPr/>
          <a:lstStyle/>
          <a:p>
            <a:r>
              <a:rPr lang="en-US" dirty="0"/>
              <a:t>How to calculate Skewness</a:t>
            </a:r>
          </a:p>
        </p:txBody>
      </p:sp>
      <p:pic>
        <p:nvPicPr>
          <p:cNvPr id="7" name="Picture 6">
            <a:extLst>
              <a:ext uri="{FF2B5EF4-FFF2-40B4-BE49-F238E27FC236}">
                <a16:creationId xmlns="" xmlns:a16="http://schemas.microsoft.com/office/drawing/2014/main" id="{F6120A52-801D-C34F-8F82-E2DDE4B65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57" y="2819400"/>
            <a:ext cx="6769100" cy="1587500"/>
          </a:xfrm>
          <a:prstGeom prst="rect">
            <a:avLst/>
          </a:prstGeom>
          <a:ln>
            <a:solidFill>
              <a:schemeClr val="accent5"/>
            </a:solidFill>
          </a:ln>
        </p:spPr>
      </p:pic>
      <p:pic>
        <p:nvPicPr>
          <p:cNvPr id="9" name="Picture 8">
            <a:extLst>
              <a:ext uri="{FF2B5EF4-FFF2-40B4-BE49-F238E27FC236}">
                <a16:creationId xmlns="" xmlns:a16="http://schemas.microsoft.com/office/drawing/2014/main" id="{25FE0168-3CED-A749-8E2A-2033F4C63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18389"/>
            <a:ext cx="6845300" cy="1358900"/>
          </a:xfrm>
          <a:prstGeom prst="rect">
            <a:avLst/>
          </a:prstGeom>
          <a:ln>
            <a:solidFill>
              <a:schemeClr val="accent1"/>
            </a:solidFill>
          </a:ln>
        </p:spPr>
      </p:pic>
      <p:sp>
        <p:nvSpPr>
          <p:cNvPr id="12" name="Rectangle 11">
            <a:extLst>
              <a:ext uri="{FF2B5EF4-FFF2-40B4-BE49-F238E27FC236}">
                <a16:creationId xmlns="" xmlns:a16="http://schemas.microsoft.com/office/drawing/2014/main" id="{6F461652-1917-7949-A49D-48BD65DAFBEB}"/>
              </a:ext>
            </a:extLst>
          </p:cNvPr>
          <p:cNvSpPr/>
          <p:nvPr/>
        </p:nvSpPr>
        <p:spPr>
          <a:xfrm>
            <a:off x="762000" y="4549011"/>
            <a:ext cx="7924800" cy="1569660"/>
          </a:xfrm>
          <a:prstGeom prst="rect">
            <a:avLst/>
          </a:prstGeom>
        </p:spPr>
        <p:txBody>
          <a:bodyPr wrap="square">
            <a:spAutoFit/>
          </a:bodyPr>
          <a:lstStyle/>
          <a:p>
            <a:pPr marL="285750" indent="-285750" fontAlgn="base">
              <a:buFont typeface="Arial" panose="020B0604020202020204" pitchFamily="34" charset="0"/>
              <a:buChar char="•"/>
            </a:pPr>
            <a:r>
              <a:rPr lang="en-US" sz="1600" dirty="0">
                <a:solidFill>
                  <a:srgbClr val="777777"/>
                </a:solidFill>
                <a:latin typeface="inherit"/>
              </a:rPr>
              <a:t>The direction of skewness is given by the sign.</a:t>
            </a:r>
          </a:p>
          <a:p>
            <a:pPr marL="285750" indent="-285750" fontAlgn="base">
              <a:buFont typeface="Arial" panose="020B0604020202020204" pitchFamily="34" charset="0"/>
              <a:buChar char="•"/>
            </a:pPr>
            <a:r>
              <a:rPr lang="en-US" sz="1600" dirty="0">
                <a:solidFill>
                  <a:srgbClr val="777777"/>
                </a:solidFill>
                <a:latin typeface="inherit"/>
              </a:rPr>
              <a:t>The coefficient compares the sample distribution with a normal distribution. The larger the value, the larger the distribution differs from a normal distribution.</a:t>
            </a:r>
          </a:p>
          <a:p>
            <a:pPr marL="285750" indent="-285750" fontAlgn="base">
              <a:buFont typeface="Arial" panose="020B0604020202020204" pitchFamily="34" charset="0"/>
              <a:buChar char="•"/>
            </a:pPr>
            <a:r>
              <a:rPr lang="en-US" sz="1600" dirty="0">
                <a:solidFill>
                  <a:srgbClr val="777777"/>
                </a:solidFill>
                <a:latin typeface="inherit"/>
              </a:rPr>
              <a:t>A value of zero means no skewness at all.</a:t>
            </a:r>
          </a:p>
          <a:p>
            <a:pPr marL="285750" indent="-285750" fontAlgn="base">
              <a:buFont typeface="Arial" panose="020B0604020202020204" pitchFamily="34" charset="0"/>
              <a:buChar char="•"/>
            </a:pPr>
            <a:r>
              <a:rPr lang="en-US" sz="1600" dirty="0">
                <a:solidFill>
                  <a:srgbClr val="777777"/>
                </a:solidFill>
                <a:latin typeface="inherit"/>
              </a:rPr>
              <a:t>A large negative value means the distribution is negatively skewed.</a:t>
            </a:r>
          </a:p>
          <a:p>
            <a:pPr marL="285750" indent="-285750" fontAlgn="base">
              <a:buFont typeface="Arial" panose="020B0604020202020204" pitchFamily="34" charset="0"/>
              <a:buChar char="•"/>
            </a:pPr>
            <a:r>
              <a:rPr lang="en-US" sz="1600" dirty="0">
                <a:solidFill>
                  <a:srgbClr val="777777"/>
                </a:solidFill>
                <a:latin typeface="inherit"/>
              </a:rPr>
              <a:t>A large positive value means the distribution is positively skewed.</a:t>
            </a:r>
            <a:endParaRPr lang="en-US" sz="1600" b="0" i="0" dirty="0">
              <a:solidFill>
                <a:srgbClr val="777777"/>
              </a:solidFill>
              <a:effectLst/>
              <a:latin typeface="inherit"/>
            </a:endParaRPr>
          </a:p>
        </p:txBody>
      </p:sp>
    </p:spTree>
    <p:extLst>
      <p:ext uri="{BB962C8B-B14F-4D97-AF65-F5344CB8AC3E}">
        <p14:creationId xmlns:p14="http://schemas.microsoft.com/office/powerpoint/2010/main" val="32347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6EA829-1A8E-E441-BDDC-85EA0F5B8DE8}"/>
              </a:ext>
            </a:extLst>
          </p:cNvPr>
          <p:cNvSpPr>
            <a:spLocks noGrp="1"/>
          </p:cNvSpPr>
          <p:nvPr>
            <p:ph type="title"/>
          </p:nvPr>
        </p:nvSpPr>
        <p:spPr/>
        <p:txBody>
          <a:bodyPr/>
          <a:lstStyle/>
          <a:p>
            <a:r>
              <a:rPr lang="en-US" dirty="0"/>
              <a:t>Z-score</a:t>
            </a:r>
          </a:p>
        </p:txBody>
      </p:sp>
      <p:pic>
        <p:nvPicPr>
          <p:cNvPr id="5" name="Content Placeholder 4">
            <a:extLst>
              <a:ext uri="{FF2B5EF4-FFF2-40B4-BE49-F238E27FC236}">
                <a16:creationId xmlns="" xmlns:a16="http://schemas.microsoft.com/office/drawing/2014/main" id="{B4349780-CC66-E148-AAAA-8AB42532FA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6680" y="2674904"/>
            <a:ext cx="4013200" cy="622300"/>
          </a:xfrm>
          <a:ln>
            <a:solidFill>
              <a:schemeClr val="accent5"/>
            </a:solidFill>
          </a:ln>
        </p:spPr>
      </p:pic>
      <p:sp>
        <p:nvSpPr>
          <p:cNvPr id="6" name="TextBox 5">
            <a:extLst>
              <a:ext uri="{FF2B5EF4-FFF2-40B4-BE49-F238E27FC236}">
                <a16:creationId xmlns="" xmlns:a16="http://schemas.microsoft.com/office/drawing/2014/main" id="{8698624E-A044-6043-B1E2-32FCD80FF145}"/>
              </a:ext>
            </a:extLst>
          </p:cNvPr>
          <p:cNvSpPr txBox="1"/>
          <p:nvPr/>
        </p:nvSpPr>
        <p:spPr>
          <a:xfrm>
            <a:off x="659542" y="1554893"/>
            <a:ext cx="7914277" cy="3970318"/>
          </a:xfrm>
          <a:prstGeom prst="rect">
            <a:avLst/>
          </a:prstGeom>
          <a:noFill/>
        </p:spPr>
        <p:txBody>
          <a:bodyPr wrap="square" rtlCol="0">
            <a:spAutoFit/>
          </a:bodyPr>
          <a:lstStyle/>
          <a:p>
            <a:r>
              <a:rPr lang="en-US" b="1" dirty="0"/>
              <a:t>Z-score </a:t>
            </a:r>
            <a:r>
              <a:rPr lang="en-US" dirty="0"/>
              <a:t>is the measure of how many standard deviation a number is from it’s distribution mean. Z-score of the center of the bell curve is zero.</a:t>
            </a:r>
          </a:p>
          <a:p>
            <a:endParaRPr lang="en-US" dirty="0"/>
          </a:p>
          <a:p>
            <a:r>
              <a:rPr lang="en-US" dirty="0"/>
              <a:t>In the heights of men example,</a:t>
            </a:r>
          </a:p>
          <a:p>
            <a:r>
              <a:rPr lang="en-US" dirty="0"/>
              <a:t>Mean = 70 inches ; STD = 3.0120</a:t>
            </a:r>
          </a:p>
          <a:p>
            <a:endParaRPr lang="en-US" dirty="0"/>
          </a:p>
          <a:p>
            <a:r>
              <a:rPr lang="en-US" dirty="0"/>
              <a:t>Let’s find the z-score of 78 inches.</a:t>
            </a:r>
          </a:p>
          <a:p>
            <a:r>
              <a:rPr lang="en-US" dirty="0"/>
              <a:t>Z-score = (78-70)/3.012 = </a:t>
            </a:r>
            <a:r>
              <a:rPr lang="en-US" b="1" dirty="0"/>
              <a:t>2.65</a:t>
            </a:r>
          </a:p>
          <a:p>
            <a:endParaRPr lang="en-US" b="1" dirty="0"/>
          </a:p>
          <a:p>
            <a:r>
              <a:rPr lang="en-US" dirty="0"/>
              <a:t>The </a:t>
            </a:r>
            <a:r>
              <a:rPr lang="en-US" b="1" dirty="0"/>
              <a:t>Z score</a:t>
            </a:r>
            <a:r>
              <a:rPr lang="en-US" dirty="0"/>
              <a:t> is a test of statistical </a:t>
            </a:r>
            <a:r>
              <a:rPr lang="en-US" b="1" dirty="0"/>
              <a:t>significance</a:t>
            </a:r>
            <a:r>
              <a:rPr lang="en-US" dirty="0"/>
              <a:t> that helps you decide whether or not to reject the null hypothesis. OR simply</a:t>
            </a:r>
          </a:p>
          <a:p>
            <a:r>
              <a:rPr lang="en-US" b="1" dirty="0"/>
              <a:t>This measure how far an observation is from the mean.</a:t>
            </a:r>
          </a:p>
          <a:p>
            <a:endParaRPr lang="en-US" dirty="0"/>
          </a:p>
          <a:p>
            <a:endParaRPr lang="en-US" dirty="0"/>
          </a:p>
        </p:txBody>
      </p:sp>
    </p:spTree>
    <p:extLst>
      <p:ext uri="{BB962C8B-B14F-4D97-AF65-F5344CB8AC3E}">
        <p14:creationId xmlns:p14="http://schemas.microsoft.com/office/powerpoint/2010/main" val="10679252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48F4-C8CB-9D4A-878D-A6B0FF968810}"/>
              </a:ext>
            </a:extLst>
          </p:cNvPr>
          <p:cNvSpPr>
            <a:spLocks noGrp="1"/>
          </p:cNvSpPr>
          <p:nvPr>
            <p:ph type="title"/>
          </p:nvPr>
        </p:nvSpPr>
        <p:spPr/>
        <p:txBody>
          <a:bodyPr/>
          <a:lstStyle/>
          <a:p>
            <a:r>
              <a:rPr lang="en-US" dirty="0"/>
              <a:t>Other distributions</a:t>
            </a:r>
          </a:p>
        </p:txBody>
      </p:sp>
      <p:sp>
        <p:nvSpPr>
          <p:cNvPr id="5" name="TextBox 4">
            <a:extLst>
              <a:ext uri="{FF2B5EF4-FFF2-40B4-BE49-F238E27FC236}">
                <a16:creationId xmlns="" xmlns:a16="http://schemas.microsoft.com/office/drawing/2014/main" id="{B1342BF4-572B-674D-8120-1C86E1F8BC87}"/>
              </a:ext>
            </a:extLst>
          </p:cNvPr>
          <p:cNvSpPr txBox="1"/>
          <p:nvPr/>
        </p:nvSpPr>
        <p:spPr>
          <a:xfrm>
            <a:off x="381000" y="1676836"/>
            <a:ext cx="8305800" cy="2031325"/>
          </a:xfrm>
          <a:prstGeom prst="rect">
            <a:avLst/>
          </a:prstGeom>
          <a:noFill/>
        </p:spPr>
        <p:txBody>
          <a:bodyPr wrap="square" rtlCol="0">
            <a:spAutoFit/>
          </a:bodyPr>
          <a:lstStyle/>
          <a:p>
            <a:r>
              <a:rPr lang="en-US" dirty="0"/>
              <a:t>So far we discussed </a:t>
            </a:r>
            <a:r>
              <a:rPr lang="en-US" b="1" dirty="0"/>
              <a:t>Normal distribution</a:t>
            </a:r>
            <a:r>
              <a:rPr lang="en-US" dirty="0"/>
              <a:t>, but there are lot of others.</a:t>
            </a:r>
          </a:p>
          <a:p>
            <a:endParaRPr lang="en-US" dirty="0"/>
          </a:p>
          <a:p>
            <a:r>
              <a:rPr lang="en-US" dirty="0"/>
              <a:t>Why do we study distribution statistics</a:t>
            </a:r>
          </a:p>
          <a:p>
            <a:pPr marL="285750" indent="-285750">
              <a:buFont typeface="Arial" panose="020B0604020202020204" pitchFamily="34" charset="0"/>
              <a:buChar char="•"/>
            </a:pPr>
            <a:r>
              <a:rPr lang="en-US" dirty="0"/>
              <a:t>You want to know the data distribution and accordingly make decisions</a:t>
            </a:r>
          </a:p>
          <a:p>
            <a:pPr marL="285750" indent="-285750">
              <a:buFont typeface="Arial" panose="020B0604020202020204" pitchFamily="34" charset="0"/>
              <a:buChar char="•"/>
            </a:pPr>
            <a:r>
              <a:rPr lang="en-US" dirty="0"/>
              <a:t>You want to tweak your loss function as per the data distribution for any prediction</a:t>
            </a:r>
          </a:p>
          <a:p>
            <a:endParaRPr lang="en-US" dirty="0"/>
          </a:p>
          <a:p>
            <a:endParaRPr lang="en-US" dirty="0"/>
          </a:p>
        </p:txBody>
      </p:sp>
      <p:graphicFrame>
        <p:nvGraphicFramePr>
          <p:cNvPr id="6" name="Table 5">
            <a:extLst>
              <a:ext uri="{FF2B5EF4-FFF2-40B4-BE49-F238E27FC236}">
                <a16:creationId xmlns="" xmlns:a16="http://schemas.microsoft.com/office/drawing/2014/main" id="{0FDE2169-D4CA-8743-9522-94667074275B}"/>
              </a:ext>
            </a:extLst>
          </p:cNvPr>
          <p:cNvGraphicFramePr>
            <a:graphicFrameLocks noGrp="1"/>
          </p:cNvGraphicFramePr>
          <p:nvPr>
            <p:extLst>
              <p:ext uri="{D42A27DB-BD31-4B8C-83A1-F6EECF244321}">
                <p14:modId xmlns:p14="http://schemas.microsoft.com/office/powerpoint/2010/main" val="2161254283"/>
              </p:ext>
            </p:extLst>
          </p:nvPr>
        </p:nvGraphicFramePr>
        <p:xfrm>
          <a:off x="628650" y="3962400"/>
          <a:ext cx="5086350" cy="1905000"/>
        </p:xfrm>
        <a:graphic>
          <a:graphicData uri="http://schemas.openxmlformats.org/drawingml/2006/table">
            <a:tbl>
              <a:tblPr firstRow="1" bandRow="1">
                <a:tableStyleId>{5C22544A-7EE6-4342-B048-85BDC9FD1C3A}</a:tableStyleId>
              </a:tblPr>
              <a:tblGrid>
                <a:gridCol w="1017270">
                  <a:extLst>
                    <a:ext uri="{9D8B030D-6E8A-4147-A177-3AD203B41FA5}">
                      <a16:colId xmlns="" xmlns:a16="http://schemas.microsoft.com/office/drawing/2014/main" val="2400783240"/>
                    </a:ext>
                  </a:extLst>
                </a:gridCol>
                <a:gridCol w="1017270">
                  <a:extLst>
                    <a:ext uri="{9D8B030D-6E8A-4147-A177-3AD203B41FA5}">
                      <a16:colId xmlns="" xmlns:a16="http://schemas.microsoft.com/office/drawing/2014/main" val="2209071470"/>
                    </a:ext>
                  </a:extLst>
                </a:gridCol>
                <a:gridCol w="1017270">
                  <a:extLst>
                    <a:ext uri="{9D8B030D-6E8A-4147-A177-3AD203B41FA5}">
                      <a16:colId xmlns="" xmlns:a16="http://schemas.microsoft.com/office/drawing/2014/main" val="3584599112"/>
                    </a:ext>
                  </a:extLst>
                </a:gridCol>
                <a:gridCol w="1017270">
                  <a:extLst>
                    <a:ext uri="{9D8B030D-6E8A-4147-A177-3AD203B41FA5}">
                      <a16:colId xmlns="" xmlns:a16="http://schemas.microsoft.com/office/drawing/2014/main" val="3391641202"/>
                    </a:ext>
                  </a:extLst>
                </a:gridCol>
                <a:gridCol w="1017270">
                  <a:extLst>
                    <a:ext uri="{9D8B030D-6E8A-4147-A177-3AD203B41FA5}">
                      <a16:colId xmlns="" xmlns:a16="http://schemas.microsoft.com/office/drawing/2014/main" val="1295287390"/>
                    </a:ext>
                  </a:extLst>
                </a:gridCol>
              </a:tblGrid>
              <a:tr h="642651">
                <a:tc>
                  <a:txBody>
                    <a:bodyPr/>
                    <a:lstStyle/>
                    <a:p>
                      <a:r>
                        <a:rPr lang="en-US" dirty="0"/>
                        <a:t># of beds</a:t>
                      </a:r>
                    </a:p>
                  </a:txBody>
                  <a:tcPr/>
                </a:tc>
                <a:tc>
                  <a:txBody>
                    <a:bodyPr/>
                    <a:lstStyle/>
                    <a:p>
                      <a:r>
                        <a:rPr lang="en-US" dirty="0"/>
                        <a:t># of baths</a:t>
                      </a:r>
                    </a:p>
                  </a:txBody>
                  <a:tcPr/>
                </a:tc>
                <a:tc>
                  <a:txBody>
                    <a:bodyPr/>
                    <a:lstStyle/>
                    <a:p>
                      <a:r>
                        <a:rPr lang="en-US" dirty="0" err="1"/>
                        <a:t>Sq</a:t>
                      </a:r>
                      <a:r>
                        <a:rPr lang="en-US" dirty="0"/>
                        <a:t> Feet</a:t>
                      </a:r>
                    </a:p>
                  </a:txBody>
                  <a:tcPr/>
                </a:tc>
                <a:tc>
                  <a:txBody>
                    <a:bodyPr/>
                    <a:lstStyle/>
                    <a:p>
                      <a:r>
                        <a:rPr lang="en-US" dirty="0"/>
                        <a:t># floor</a:t>
                      </a:r>
                    </a:p>
                  </a:txBody>
                  <a:tcPr/>
                </a:tc>
                <a:tc>
                  <a:txBody>
                    <a:bodyPr/>
                    <a:lstStyle/>
                    <a:p>
                      <a:r>
                        <a:rPr lang="en-US" dirty="0">
                          <a:solidFill>
                            <a:srgbClr val="FF0000"/>
                          </a:solidFill>
                        </a:rPr>
                        <a:t>Price</a:t>
                      </a:r>
                    </a:p>
                  </a:txBody>
                  <a:tcPr/>
                </a:tc>
                <a:extLst>
                  <a:ext uri="{0D108BD9-81ED-4DB2-BD59-A6C34878D82A}">
                    <a16:rowId xmlns="" xmlns:a16="http://schemas.microsoft.com/office/drawing/2014/main" val="2466421102"/>
                  </a:ext>
                </a:extLst>
              </a:tr>
              <a:tr h="42078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3146375733"/>
                  </a:ext>
                </a:extLst>
              </a:tr>
              <a:tr h="42078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3717213804"/>
                  </a:ext>
                </a:extLst>
              </a:tr>
              <a:tr h="42078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2955633372"/>
                  </a:ext>
                </a:extLst>
              </a:tr>
            </a:tbl>
          </a:graphicData>
        </a:graphic>
      </p:graphicFrame>
      <p:cxnSp>
        <p:nvCxnSpPr>
          <p:cNvPr id="8" name="Straight Arrow Connector 7">
            <a:extLst>
              <a:ext uri="{FF2B5EF4-FFF2-40B4-BE49-F238E27FC236}">
                <a16:creationId xmlns="" xmlns:a16="http://schemas.microsoft.com/office/drawing/2014/main" id="{3A870927-F25E-E94F-B499-F32EFBBAAC60}"/>
              </a:ext>
            </a:extLst>
          </p:cNvPr>
          <p:cNvCxnSpPr>
            <a:cxnSpLocks/>
          </p:cNvCxnSpPr>
          <p:nvPr/>
        </p:nvCxnSpPr>
        <p:spPr>
          <a:xfrm flipH="1">
            <a:off x="5334000" y="4114800"/>
            <a:ext cx="861358" cy="2286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06E8A62E-4E6F-BC42-95AB-41C2BF0DD605}"/>
              </a:ext>
            </a:extLst>
          </p:cNvPr>
          <p:cNvSpPr txBox="1"/>
          <p:nvPr/>
        </p:nvSpPr>
        <p:spPr>
          <a:xfrm>
            <a:off x="6195358" y="3650615"/>
            <a:ext cx="2720042" cy="1815882"/>
          </a:xfrm>
          <a:prstGeom prst="rect">
            <a:avLst/>
          </a:prstGeom>
          <a:noFill/>
        </p:spPr>
        <p:txBody>
          <a:bodyPr wrap="square" rtlCol="0">
            <a:spAutoFit/>
          </a:bodyPr>
          <a:lstStyle/>
          <a:p>
            <a:r>
              <a:rPr lang="en-US" sz="1600" dirty="0"/>
              <a:t>Suppose this is</a:t>
            </a:r>
          </a:p>
          <a:p>
            <a:r>
              <a:rPr lang="en-US" sz="1600" dirty="0"/>
              <a:t>Lognormal distribution, </a:t>
            </a:r>
          </a:p>
          <a:p>
            <a:endParaRPr lang="en-US" sz="1600" dirty="0"/>
          </a:p>
          <a:p>
            <a:r>
              <a:rPr lang="en-US" sz="1600" dirty="0"/>
              <a:t>Then you will want to choose lognormal loss function in order to converge the decision boundary</a:t>
            </a:r>
          </a:p>
        </p:txBody>
      </p:sp>
    </p:spTree>
    <p:extLst>
      <p:ext uri="{BB962C8B-B14F-4D97-AF65-F5344CB8AC3E}">
        <p14:creationId xmlns:p14="http://schemas.microsoft.com/office/powerpoint/2010/main" val="8648713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 (Discrete)</a:t>
            </a:r>
          </a:p>
        </p:txBody>
      </p:sp>
      <p:sp>
        <p:nvSpPr>
          <p:cNvPr id="3" name="Content Placeholder 2"/>
          <p:cNvSpPr>
            <a:spLocks noGrp="1"/>
          </p:cNvSpPr>
          <p:nvPr>
            <p:ph sz="half" idx="1"/>
          </p:nvPr>
        </p:nvSpPr>
        <p:spPr>
          <a:xfrm>
            <a:off x="663054" y="1524000"/>
            <a:ext cx="7642746" cy="4114800"/>
          </a:xfrm>
        </p:spPr>
        <p:txBody>
          <a:bodyPr>
            <a:normAutofit/>
          </a:bodyPr>
          <a:lstStyle/>
          <a:p>
            <a:endParaRPr lang="en-US" sz="2400" b="0" dirty="0"/>
          </a:p>
          <a:p>
            <a:pPr marL="0" indent="0">
              <a:buNone/>
            </a:pPr>
            <a:r>
              <a:rPr lang="en-US" sz="2400" b="0" dirty="0"/>
              <a:t>Bernoulli Trial – ‘s’ trials are made of an event, with probability ‘p’ of success in any given trial</a:t>
            </a:r>
          </a:p>
          <a:p>
            <a:pPr marL="0" indent="0">
              <a:buNone/>
            </a:pPr>
            <a:endParaRPr lang="en-US" sz="2400" b="0" dirty="0"/>
          </a:p>
          <a:p>
            <a:pPr marL="0" indent="0">
              <a:buNone/>
            </a:pPr>
            <a:r>
              <a:rPr lang="en-US" sz="2400" b="0" dirty="0"/>
              <a:t>Binomial :- gives the discrete probability distribution of obtaining exactly ‘n’ successes out of N Bernoulli trials.</a:t>
            </a:r>
          </a:p>
        </p:txBody>
      </p:sp>
      <p:pic>
        <p:nvPicPr>
          <p:cNvPr id="7" name="Picture 6">
            <a:extLst>
              <a:ext uri="{FF2B5EF4-FFF2-40B4-BE49-F238E27FC236}">
                <a16:creationId xmlns="" xmlns:a16="http://schemas.microsoft.com/office/drawing/2014/main" id="{97E13445-19C1-4241-A631-2D7D2A4EF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99" y="4250121"/>
            <a:ext cx="4229100" cy="1409700"/>
          </a:xfrm>
          <a:prstGeom prst="rect">
            <a:avLst/>
          </a:prstGeom>
        </p:spPr>
      </p:pic>
    </p:spTree>
    <p:extLst>
      <p:ext uri="{BB962C8B-B14F-4D97-AF65-F5344CB8AC3E}">
        <p14:creationId xmlns:p14="http://schemas.microsoft.com/office/powerpoint/2010/main" val="14707846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 (Discrete)</a:t>
            </a:r>
          </a:p>
        </p:txBody>
      </p:sp>
      <p:sp>
        <p:nvSpPr>
          <p:cNvPr id="3" name="Content Placeholder 2"/>
          <p:cNvSpPr>
            <a:spLocks noGrp="1"/>
          </p:cNvSpPr>
          <p:nvPr>
            <p:ph sz="half" idx="1"/>
          </p:nvPr>
        </p:nvSpPr>
        <p:spPr>
          <a:xfrm>
            <a:off x="663054" y="1524000"/>
            <a:ext cx="3832746" cy="3429000"/>
          </a:xfrm>
        </p:spPr>
        <p:txBody>
          <a:bodyPr>
            <a:normAutofit/>
          </a:bodyPr>
          <a:lstStyle/>
          <a:p>
            <a:pPr marL="0" indent="0">
              <a:buNone/>
            </a:pPr>
            <a:r>
              <a:rPr lang="en-US" sz="1800" b="0" dirty="0"/>
              <a:t>Independent Events with a known average rate</a:t>
            </a:r>
          </a:p>
          <a:p>
            <a:pPr marL="0" indent="0">
              <a:buNone/>
            </a:pPr>
            <a:endParaRPr lang="en-US" sz="1800" b="0" dirty="0"/>
          </a:p>
          <a:p>
            <a:pPr marL="0" indent="0">
              <a:buNone/>
            </a:pPr>
            <a:r>
              <a:rPr lang="en-US" sz="1800" b="0" i="1" dirty="0"/>
              <a:t>Common Example</a:t>
            </a:r>
          </a:p>
          <a:p>
            <a:r>
              <a:rPr lang="en-US" sz="1800" b="0" dirty="0"/>
              <a:t>The number of meteorites greater than 1 meter diameter that strike Earth in a year</a:t>
            </a:r>
          </a:p>
          <a:p>
            <a:r>
              <a:rPr lang="en-US" sz="1800" b="0" dirty="0"/>
              <a:t>The number of patients arriving in an emergency room between 10 and 11 pm</a:t>
            </a:r>
          </a:p>
          <a:p>
            <a:pPr marL="0" indent="0">
              <a:buNone/>
            </a:pPr>
            <a:endParaRPr lang="en-US" sz="1800" b="0" dirty="0"/>
          </a:p>
        </p:txBody>
      </p:sp>
      <p:pic>
        <p:nvPicPr>
          <p:cNvPr id="4" name="Picture 3" descr="Poisson_pm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981" y="1524000"/>
            <a:ext cx="4191000" cy="3352800"/>
          </a:xfrm>
          <a:prstGeom prst="rect">
            <a:avLst/>
          </a:prstGeom>
        </p:spPr>
      </p:pic>
      <p:pic>
        <p:nvPicPr>
          <p:cNvPr id="6" name="Picture 5">
            <a:extLst>
              <a:ext uri="{FF2B5EF4-FFF2-40B4-BE49-F238E27FC236}">
                <a16:creationId xmlns="" xmlns:a16="http://schemas.microsoft.com/office/drawing/2014/main" id="{2A6F84A9-9E98-0443-A0E6-C39AF4134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795" y="4959927"/>
            <a:ext cx="3594100" cy="647700"/>
          </a:xfrm>
          <a:prstGeom prst="rect">
            <a:avLst/>
          </a:prstGeom>
        </p:spPr>
      </p:pic>
      <p:sp>
        <p:nvSpPr>
          <p:cNvPr id="7" name="TextBox 6">
            <a:extLst>
              <a:ext uri="{FF2B5EF4-FFF2-40B4-BE49-F238E27FC236}">
                <a16:creationId xmlns="" xmlns:a16="http://schemas.microsoft.com/office/drawing/2014/main" id="{88F92638-6F97-A347-AE1A-9A5E9905E899}"/>
              </a:ext>
            </a:extLst>
          </p:cNvPr>
          <p:cNvSpPr txBox="1"/>
          <p:nvPr/>
        </p:nvSpPr>
        <p:spPr>
          <a:xfrm>
            <a:off x="4243531" y="4953000"/>
            <a:ext cx="4710777" cy="923330"/>
          </a:xfrm>
          <a:prstGeom prst="rect">
            <a:avLst/>
          </a:prstGeom>
          <a:noFill/>
        </p:spPr>
        <p:txBody>
          <a:bodyPr wrap="none" rtlCol="0">
            <a:spAutoFit/>
          </a:bodyPr>
          <a:lstStyle/>
          <a:p>
            <a:r>
              <a:rPr lang="en-US" dirty="0"/>
              <a:t>Where </a:t>
            </a:r>
          </a:p>
          <a:p>
            <a:r>
              <a:rPr lang="en-US" dirty="0"/>
              <a:t>Lambda is the </a:t>
            </a:r>
            <a:r>
              <a:rPr lang="en-US" dirty="0" err="1"/>
              <a:t>avg</a:t>
            </a:r>
            <a:r>
              <a:rPr lang="en-US" dirty="0"/>
              <a:t> number of events per interval</a:t>
            </a:r>
          </a:p>
          <a:p>
            <a:r>
              <a:rPr lang="en-US" dirty="0"/>
              <a:t>K = number of trials 0,1,2,3,…</a:t>
            </a:r>
          </a:p>
        </p:txBody>
      </p:sp>
    </p:spTree>
    <p:extLst>
      <p:ext uri="{BB962C8B-B14F-4D97-AF65-F5344CB8AC3E}">
        <p14:creationId xmlns:p14="http://schemas.microsoft.com/office/powerpoint/2010/main" val="11253167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Distribution (Continuous)</a:t>
            </a:r>
          </a:p>
        </p:txBody>
      </p:sp>
      <p:sp>
        <p:nvSpPr>
          <p:cNvPr id="3" name="Content Placeholder 2"/>
          <p:cNvSpPr>
            <a:spLocks noGrp="1"/>
          </p:cNvSpPr>
          <p:nvPr>
            <p:ph sz="half" idx="1"/>
          </p:nvPr>
        </p:nvSpPr>
        <p:spPr>
          <a:xfrm>
            <a:off x="538183" y="1784996"/>
            <a:ext cx="3666522" cy="2099799"/>
          </a:xfrm>
        </p:spPr>
        <p:txBody>
          <a:bodyPr>
            <a:normAutofit fontScale="92500" lnSpcReduction="10000"/>
          </a:bodyPr>
          <a:lstStyle/>
          <a:p>
            <a:r>
              <a:rPr lang="en-US" sz="2600" b="0" dirty="0"/>
              <a:t>Shows decaying probability</a:t>
            </a:r>
          </a:p>
          <a:p>
            <a:pPr marL="0" indent="0">
              <a:buNone/>
            </a:pPr>
            <a:endParaRPr lang="en-US" sz="2600" b="0" dirty="0"/>
          </a:p>
          <a:p>
            <a:pPr marL="0" indent="0">
              <a:buNone/>
            </a:pPr>
            <a:r>
              <a:rPr lang="en-US" sz="2600" b="0" i="1" dirty="0"/>
              <a:t>Common Example:</a:t>
            </a:r>
          </a:p>
          <a:p>
            <a:r>
              <a:rPr lang="en-US" sz="2600" b="0" dirty="0"/>
              <a:t>Time until the next call at a call center</a:t>
            </a:r>
          </a:p>
          <a:p>
            <a:endParaRPr lang="en-US" sz="2600" b="0" dirty="0"/>
          </a:p>
          <a:p>
            <a:endParaRPr lang="en-US" sz="2600" b="0" dirty="0"/>
          </a:p>
        </p:txBody>
      </p:sp>
      <p:pic>
        <p:nvPicPr>
          <p:cNvPr id="4" name="Picture 3" descr="360px-Exponential_pd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2034382"/>
            <a:ext cx="4572000" cy="3657600"/>
          </a:xfrm>
          <a:prstGeom prst="rect">
            <a:avLst/>
          </a:prstGeom>
        </p:spPr>
      </p:pic>
      <p:pic>
        <p:nvPicPr>
          <p:cNvPr id="6" name="Picture 5">
            <a:extLst>
              <a:ext uri="{FF2B5EF4-FFF2-40B4-BE49-F238E27FC236}">
                <a16:creationId xmlns="" xmlns:a16="http://schemas.microsoft.com/office/drawing/2014/main" id="{6CA42207-FB7C-8C42-9E27-3DE231EFE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1" y="4929982"/>
            <a:ext cx="4076700" cy="762000"/>
          </a:xfrm>
          <a:prstGeom prst="rect">
            <a:avLst/>
          </a:prstGeom>
        </p:spPr>
      </p:pic>
    </p:spTree>
    <p:extLst>
      <p:ext uri="{BB962C8B-B14F-4D97-AF65-F5344CB8AC3E}">
        <p14:creationId xmlns:p14="http://schemas.microsoft.com/office/powerpoint/2010/main" val="19504697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Pareto Distribution (“80/20”)</a:t>
            </a:r>
          </a:p>
        </p:txBody>
      </p:sp>
      <p:pic>
        <p:nvPicPr>
          <p:cNvPr id="5"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23937" y="2958306"/>
            <a:ext cx="3095625" cy="2085975"/>
          </a:xfrm>
        </p:spPr>
      </p:pic>
      <p:sp>
        <p:nvSpPr>
          <p:cNvPr id="3" name="Content Placeholder 2"/>
          <p:cNvSpPr>
            <a:spLocks noGrp="1"/>
          </p:cNvSpPr>
          <p:nvPr>
            <p:ph sz="half" idx="2"/>
          </p:nvPr>
        </p:nvSpPr>
        <p:spPr>
          <a:xfrm>
            <a:off x="4629150" y="1825625"/>
            <a:ext cx="4133850" cy="2974975"/>
          </a:xfrm>
        </p:spPr>
        <p:txBody>
          <a:bodyPr>
            <a:normAutofit/>
          </a:bodyPr>
          <a:lstStyle/>
          <a:p>
            <a:pPr marL="0" indent="0">
              <a:buNone/>
            </a:pPr>
            <a:endParaRPr lang="en-US" sz="2600" b="0" dirty="0"/>
          </a:p>
          <a:p>
            <a:r>
              <a:rPr lang="en-US" sz="2600" b="0" dirty="0"/>
              <a:t>Special type of </a:t>
            </a:r>
            <a:r>
              <a:rPr lang="en-US" sz="2600" dirty="0"/>
              <a:t>Power Law distribution</a:t>
            </a:r>
          </a:p>
          <a:p>
            <a:endParaRPr lang="en-US" sz="2600" dirty="0"/>
          </a:p>
          <a:p>
            <a:pPr marL="0" indent="0">
              <a:buNone/>
            </a:pPr>
            <a:r>
              <a:rPr lang="en-US" sz="2400" b="0" dirty="0"/>
              <a:t>Common Examples</a:t>
            </a:r>
          </a:p>
          <a:p>
            <a:r>
              <a:rPr lang="en-US" sz="2600" b="0" dirty="0"/>
              <a:t>Wealth distribution</a:t>
            </a:r>
          </a:p>
          <a:p>
            <a:r>
              <a:rPr lang="en-US" sz="2600" b="0" dirty="0"/>
              <a:t>Size of meteorites</a:t>
            </a:r>
          </a:p>
          <a:p>
            <a:endParaRPr lang="en-US" sz="2600" b="0" dirty="0"/>
          </a:p>
        </p:txBody>
      </p:sp>
    </p:spTree>
    <p:extLst>
      <p:ext uri="{BB962C8B-B14F-4D97-AF65-F5344CB8AC3E}">
        <p14:creationId xmlns:p14="http://schemas.microsoft.com/office/powerpoint/2010/main" val="12302469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Normal Distribution (Continuous)</a:t>
            </a:r>
          </a:p>
        </p:txBody>
      </p:sp>
      <p:sp>
        <p:nvSpPr>
          <p:cNvPr id="3" name="Content Placeholder 2"/>
          <p:cNvSpPr>
            <a:spLocks noGrp="1"/>
          </p:cNvSpPr>
          <p:nvPr>
            <p:ph sz="half" idx="1"/>
          </p:nvPr>
        </p:nvSpPr>
        <p:spPr>
          <a:xfrm>
            <a:off x="392936" y="1624209"/>
            <a:ext cx="3886200" cy="4351338"/>
          </a:xfrm>
        </p:spPr>
        <p:txBody>
          <a:bodyPr>
            <a:normAutofit lnSpcReduction="10000"/>
          </a:bodyPr>
          <a:lstStyle/>
          <a:p>
            <a:pPr marL="0" indent="0">
              <a:buNone/>
            </a:pPr>
            <a:r>
              <a:rPr lang="en-US" sz="2400" b="0" dirty="0"/>
              <a:t>Variable whose log is normal distributed</a:t>
            </a:r>
          </a:p>
          <a:p>
            <a:r>
              <a:rPr lang="en-US" sz="2400" b="0" dirty="0"/>
              <a:t>If X is Log Normal, Y=ln(X) is Normal</a:t>
            </a:r>
          </a:p>
          <a:p>
            <a:pPr marL="0" indent="0">
              <a:buNone/>
            </a:pPr>
            <a:endParaRPr lang="en-US" sz="2400" b="0" dirty="0"/>
          </a:p>
          <a:p>
            <a:pPr marL="0" indent="0">
              <a:buNone/>
            </a:pPr>
            <a:r>
              <a:rPr lang="en-US" sz="2400" b="0" dirty="0"/>
              <a:t>Common Example: (wherever there is skewed)</a:t>
            </a:r>
          </a:p>
          <a:p>
            <a:pPr marL="0" indent="0">
              <a:buNone/>
            </a:pPr>
            <a:endParaRPr lang="en-US" sz="2400" b="0" dirty="0"/>
          </a:p>
          <a:p>
            <a:r>
              <a:rPr lang="en-US" sz="2400" b="0" dirty="0"/>
              <a:t>Amount of rainfall</a:t>
            </a:r>
          </a:p>
          <a:p>
            <a:r>
              <a:rPr lang="en-US" sz="2400" b="0" dirty="0"/>
              <a:t>Repair times</a:t>
            </a:r>
          </a:p>
          <a:p>
            <a:pPr marL="0" indent="0">
              <a:buNone/>
            </a:pPr>
            <a:endParaRPr lang="en-US" sz="2400" b="0" dirty="0"/>
          </a:p>
          <a:p>
            <a:pPr marL="0" indent="0">
              <a:buNone/>
            </a:pPr>
            <a:r>
              <a:rPr lang="en-US" sz="2400" b="0" dirty="0"/>
              <a:t>Next common to Normal</a:t>
            </a:r>
          </a:p>
        </p:txBody>
      </p:sp>
      <p:pic>
        <p:nvPicPr>
          <p:cNvPr id="4" name="Picture 3" descr="PDF-log_normal_distributions.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624209"/>
            <a:ext cx="4572000" cy="4572000"/>
          </a:xfrm>
          <a:prstGeom prst="rect">
            <a:avLst/>
          </a:prstGeom>
        </p:spPr>
      </p:pic>
    </p:spTree>
    <p:extLst>
      <p:ext uri="{BB962C8B-B14F-4D97-AF65-F5344CB8AC3E}">
        <p14:creationId xmlns:p14="http://schemas.microsoft.com/office/powerpoint/2010/main" val="127483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survey.xlsx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Apply filter and check if you find same id with different names</a:t>
            </a:r>
          </a:p>
          <a:p>
            <a:pPr marL="0" lvl="0" indent="0">
              <a:spcBef>
                <a:spcPts val="0"/>
              </a:spcBef>
              <a:buClr>
                <a:schemeClr val="dk1"/>
              </a:buClr>
              <a:buSzPct val="25000"/>
              <a:buNone/>
            </a:pPr>
            <a:r>
              <a:rPr lang="en-US" sz="2200" dirty="0"/>
              <a:t>For column G</a:t>
            </a:r>
          </a:p>
          <a:p>
            <a:pPr marL="0" lvl="0" indent="0">
              <a:spcBef>
                <a:spcPts val="0"/>
              </a:spcBef>
              <a:buClr>
                <a:schemeClr val="dk1"/>
              </a:buClr>
              <a:buSzPct val="25000"/>
              <a:buNone/>
            </a:pPr>
            <a:r>
              <a:rPr lang="en-US" sz="2200" dirty="0"/>
              <a:t>	(a) Average of rows from 15 to 900</a:t>
            </a:r>
          </a:p>
          <a:p>
            <a:pPr marL="0" lvl="0" indent="0">
              <a:spcBef>
                <a:spcPts val="0"/>
              </a:spcBef>
              <a:buClr>
                <a:schemeClr val="dk1"/>
              </a:buClr>
              <a:buSzPct val="25000"/>
              <a:buNone/>
            </a:pPr>
            <a:r>
              <a:rPr lang="en-US" sz="2200" dirty="0"/>
              <a:t>	(b) (Sum of rows from 15 to 900)/(900-15)</a:t>
            </a:r>
          </a:p>
          <a:p>
            <a:pPr marL="0" lvl="0" indent="0">
              <a:spcBef>
                <a:spcPts val="0"/>
              </a:spcBef>
              <a:buClr>
                <a:schemeClr val="dk1"/>
              </a:buClr>
              <a:buSzPct val="25000"/>
              <a:buNone/>
            </a:pPr>
            <a:r>
              <a:rPr lang="en-US" sz="2200" dirty="0"/>
              <a:t>	note the difference between a and b. Why ?</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5103222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b="0" dirty="0"/>
              <a:t>Excel has many functions available to work with distributions. Using them, you can determine the likelihood of getting:</a:t>
            </a:r>
            <a:br>
              <a:rPr lang="en-US" b="0" dirty="0"/>
            </a:br>
            <a:endParaRPr lang="en-US" b="0" dirty="0"/>
          </a:p>
          <a:p>
            <a:r>
              <a:rPr lang="en-US" b="0" dirty="0"/>
              <a:t>exactly a value</a:t>
            </a:r>
          </a:p>
          <a:p>
            <a:r>
              <a:rPr lang="en-US" b="0" dirty="0"/>
              <a:t>less than or equal to a value</a:t>
            </a:r>
          </a:p>
          <a:p>
            <a:r>
              <a:rPr lang="en-US" b="0" dirty="0"/>
              <a:t>greater or equal to a value</a:t>
            </a:r>
          </a:p>
        </p:txBody>
      </p:sp>
    </p:spTree>
    <p:extLst>
      <p:ext uri="{BB962C8B-B14F-4D97-AF65-F5344CB8AC3E}">
        <p14:creationId xmlns:p14="http://schemas.microsoft.com/office/powerpoint/2010/main" val="2715966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b="0" dirty="0"/>
              <a:t>As an example, consider the normal distribution of the heights of men in the US…</a:t>
            </a:r>
          </a:p>
          <a:p>
            <a:pPr marL="0" indent="0">
              <a:buNone/>
            </a:pPr>
            <a:endParaRPr lang="en-US" b="0" dirty="0"/>
          </a:p>
          <a:p>
            <a:pPr marL="0" indent="0">
              <a:buNone/>
            </a:pPr>
            <a:r>
              <a:rPr lang="en-US" b="0" dirty="0"/>
              <a:t>We will use the normal distribution and the Excel function</a:t>
            </a:r>
            <a:br>
              <a:rPr lang="en-US" b="0" dirty="0"/>
            </a:br>
            <a:endParaRPr lang="en-US" b="0" dirty="0"/>
          </a:p>
          <a:p>
            <a:pPr marL="0" indent="0">
              <a:buNone/>
            </a:pPr>
            <a:r>
              <a:rPr lang="en-US" b="0" dirty="0"/>
              <a:t>NORM.DIST(x, mean ,</a:t>
            </a:r>
            <a:r>
              <a:rPr lang="en-US" b="0" dirty="0" err="1"/>
              <a:t>std_dev</a:t>
            </a:r>
            <a:r>
              <a:rPr lang="en-US" b="0" dirty="0"/>
              <a:t>, cumulative)</a:t>
            </a:r>
          </a:p>
        </p:txBody>
      </p:sp>
    </p:spTree>
    <p:extLst>
      <p:ext uri="{BB962C8B-B14F-4D97-AF65-F5344CB8AC3E}">
        <p14:creationId xmlns:p14="http://schemas.microsoft.com/office/powerpoint/2010/main" val="13220290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381000" y="1828800"/>
            <a:ext cx="8458200" cy="3581400"/>
          </a:xfrm>
        </p:spPr>
        <p:txBody>
          <a:bodyPr>
            <a:normAutofit/>
          </a:bodyPr>
          <a:lstStyle/>
          <a:p>
            <a:pPr marL="0" indent="0">
              <a:buNone/>
            </a:pPr>
            <a:r>
              <a:rPr lang="en-US" sz="2600" b="0" dirty="0"/>
              <a:t>What’s the probability of measuring a random man </a:t>
            </a:r>
            <a:r>
              <a:rPr lang="en-US" sz="2600" dirty="0"/>
              <a:t>at least 67 inches</a:t>
            </a:r>
            <a:endParaRPr lang="en-US" sz="2600" b="0" dirty="0"/>
          </a:p>
          <a:p>
            <a:pPr marL="0" indent="0" algn="ctr">
              <a:buNone/>
            </a:pPr>
            <a:r>
              <a:rPr lang="en-US" sz="2600" b="0" dirty="0"/>
              <a:t>NORM.DIST(67, 70, 3, </a:t>
            </a:r>
            <a:r>
              <a:rPr lang="en-US" sz="2600" dirty="0"/>
              <a:t>TRUE</a:t>
            </a:r>
            <a:r>
              <a:rPr lang="en-US" sz="2600" b="0" dirty="0"/>
              <a:t>)</a:t>
            </a:r>
          </a:p>
          <a:p>
            <a:pPr marL="0" indent="0" algn="ctr">
              <a:buNone/>
            </a:pPr>
            <a:endParaRPr lang="en-US" sz="2600" b="0" dirty="0"/>
          </a:p>
          <a:p>
            <a:pPr marL="0" indent="0">
              <a:buNone/>
            </a:pPr>
            <a:r>
              <a:rPr lang="en-US" sz="2600" b="0" dirty="0"/>
              <a:t>What’s the probability of measuring a random man </a:t>
            </a:r>
            <a:r>
              <a:rPr lang="en-US" sz="2600" dirty="0"/>
              <a:t>at exactly 67 inches</a:t>
            </a:r>
            <a:endParaRPr lang="en-US" sz="2600" b="0" dirty="0"/>
          </a:p>
          <a:p>
            <a:pPr marL="0" indent="0" algn="ctr">
              <a:buNone/>
            </a:pPr>
            <a:r>
              <a:rPr lang="en-US" sz="2600" b="0" dirty="0"/>
              <a:t>NORM.DIST(67, 70, 3, </a:t>
            </a:r>
            <a:r>
              <a:rPr lang="en-US" sz="2600" dirty="0"/>
              <a:t>FALSE</a:t>
            </a:r>
            <a:r>
              <a:rPr lang="en-US" sz="2600" b="0" dirty="0"/>
              <a:t>)</a:t>
            </a:r>
          </a:p>
          <a:p>
            <a:pPr marL="0" indent="0" algn="ctr">
              <a:buNone/>
            </a:pPr>
            <a:endParaRPr lang="en-US" sz="2600" b="0" dirty="0"/>
          </a:p>
        </p:txBody>
      </p:sp>
    </p:spTree>
    <p:extLst>
      <p:ext uri="{BB962C8B-B14F-4D97-AF65-F5344CB8AC3E}">
        <p14:creationId xmlns:p14="http://schemas.microsoft.com/office/powerpoint/2010/main" val="3047622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1143000" y="1295400"/>
            <a:ext cx="7391400" cy="1600200"/>
          </a:xfrm>
        </p:spPr>
        <p:txBody>
          <a:bodyPr>
            <a:normAutofit/>
          </a:bodyPr>
          <a:lstStyle/>
          <a:p>
            <a:pPr marL="0" indent="0">
              <a:buNone/>
            </a:pPr>
            <a:r>
              <a:rPr lang="en-US" dirty="0"/>
              <a:t>Normal is not the only one. Other distributions are available.</a:t>
            </a:r>
          </a:p>
          <a:p>
            <a:pPr marL="0" indent="0">
              <a:buNone/>
            </a:pPr>
            <a:endParaRPr lang="en-US" dirty="0"/>
          </a:p>
        </p:txBody>
      </p:sp>
      <p:sp>
        <p:nvSpPr>
          <p:cNvPr id="4" name="TextBox 3"/>
          <p:cNvSpPr txBox="1"/>
          <p:nvPr/>
        </p:nvSpPr>
        <p:spPr>
          <a:xfrm>
            <a:off x="3205583" y="2743200"/>
            <a:ext cx="2280817" cy="2831544"/>
          </a:xfrm>
          <a:prstGeom prst="rect">
            <a:avLst/>
          </a:prstGeom>
          <a:noFill/>
        </p:spPr>
        <p:txBody>
          <a:bodyPr wrap="none" rtlCol="0">
            <a:spAutoFit/>
          </a:bodyPr>
          <a:lstStyle/>
          <a:p>
            <a:pPr marL="285750" indent="-285750">
              <a:buFont typeface="Arial" charset="0"/>
              <a:buChar char="•"/>
            </a:pPr>
            <a:r>
              <a:rPr lang="en-US" sz="3200" dirty="0">
                <a:solidFill>
                  <a:schemeClr val="accent3"/>
                </a:solidFill>
              </a:rPr>
              <a:t>BINOM</a:t>
            </a:r>
          </a:p>
          <a:p>
            <a:pPr marL="285750" indent="-285750">
              <a:buFont typeface="Arial" charset="0"/>
              <a:buChar char="•"/>
            </a:pPr>
            <a:r>
              <a:rPr lang="en-US" sz="3200" dirty="0">
                <a:solidFill>
                  <a:schemeClr val="accent3"/>
                </a:solidFill>
              </a:rPr>
              <a:t>POISSON</a:t>
            </a:r>
          </a:p>
          <a:p>
            <a:pPr marL="285750" indent="-285750">
              <a:buFont typeface="Arial" charset="0"/>
              <a:buChar char="•"/>
            </a:pPr>
            <a:r>
              <a:rPr lang="en-US" sz="3200" dirty="0">
                <a:solidFill>
                  <a:schemeClr val="accent3"/>
                </a:solidFill>
              </a:rPr>
              <a:t>LOGNORM</a:t>
            </a:r>
          </a:p>
          <a:p>
            <a:pPr marL="285750" indent="-285750">
              <a:buFont typeface="Arial" charset="0"/>
              <a:buChar char="•"/>
            </a:pPr>
            <a:r>
              <a:rPr lang="en-US" sz="3200" dirty="0">
                <a:solidFill>
                  <a:schemeClr val="accent3"/>
                </a:solidFill>
              </a:rPr>
              <a:t>T</a:t>
            </a:r>
          </a:p>
          <a:p>
            <a:pPr marL="285750" indent="-285750">
              <a:buFont typeface="Arial" charset="0"/>
              <a:buChar char="•"/>
            </a:pPr>
            <a:r>
              <a:rPr lang="en-US" sz="3200" dirty="0">
                <a:solidFill>
                  <a:schemeClr val="accent3"/>
                </a:solidFill>
              </a:rPr>
              <a:t>CHI</a:t>
            </a:r>
          </a:p>
          <a:p>
            <a:endParaRPr lang="en-US" dirty="0">
              <a:solidFill>
                <a:schemeClr val="accent3"/>
              </a:solidFill>
            </a:endParaRPr>
          </a:p>
        </p:txBody>
      </p:sp>
    </p:spTree>
    <p:extLst>
      <p:ext uri="{BB962C8B-B14F-4D97-AF65-F5344CB8AC3E}">
        <p14:creationId xmlns:p14="http://schemas.microsoft.com/office/powerpoint/2010/main" val="3898309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Poisson Distribution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Use “Call Center </a:t>
            </a:r>
            <a:r>
              <a:rPr lang="en-US" sz="1800" b="0" dirty="0" err="1"/>
              <a:t>Analysis.xlsx</a:t>
            </a:r>
            <a:r>
              <a:rPr lang="en-US" sz="1800" b="0" dirty="0"/>
              <a:t>” . 5000 log measured for number of calls per hour.</a:t>
            </a:r>
          </a:p>
          <a:p>
            <a:pPr marL="0" indent="0">
              <a:lnSpc>
                <a:spcPct val="100000"/>
              </a:lnSpc>
              <a:spcBef>
                <a:spcPts val="0"/>
              </a:spcBef>
              <a:buNone/>
            </a:pPr>
            <a:endParaRPr lang="en-US" sz="1400" b="0" dirty="0"/>
          </a:p>
          <a:p>
            <a:pPr marL="0" indent="0">
              <a:lnSpc>
                <a:spcPct val="100000"/>
              </a:lnSpc>
              <a:spcBef>
                <a:spcPts val="0"/>
              </a:spcBef>
              <a:buNone/>
            </a:pPr>
            <a:r>
              <a:rPr lang="en-US" sz="1400" b="0" dirty="0"/>
              <a:t>A call center manager has decided to motivate the employees by offering a cash incentive for handling a higher call‐per‐hour at the center. In order to determine what the incentive number (calls per hour) should be.</a:t>
            </a:r>
          </a:p>
          <a:p>
            <a:pPr marL="0" indent="0">
              <a:lnSpc>
                <a:spcPct val="100000"/>
              </a:lnSpc>
              <a:spcBef>
                <a:spcPts val="0"/>
              </a:spcBef>
              <a:buNone/>
            </a:pPr>
            <a:r>
              <a:rPr lang="en-US" sz="1400" b="0" dirty="0">
                <a:solidFill>
                  <a:srgbClr val="0070C0"/>
                </a:solidFill>
              </a:rPr>
              <a:t>&gt;&gt; The analyst needs to profile the current performance of the floor and the manager needs to evaluate the likelihood of achieving certain milestones in order to set a high bar which is still accessible by people on the floor. </a:t>
            </a:r>
          </a:p>
          <a:p>
            <a:pPr marL="0" indent="0">
              <a:lnSpc>
                <a:spcPct val="100000"/>
              </a:lnSpc>
              <a:spcBef>
                <a:spcPts val="0"/>
              </a:spcBef>
              <a:buNone/>
            </a:pPr>
            <a:endParaRPr lang="en-US" sz="1800" b="0" dirty="0"/>
          </a:p>
          <a:p>
            <a:pPr marL="0" indent="0">
              <a:lnSpc>
                <a:spcPct val="100000"/>
              </a:lnSpc>
              <a:spcBef>
                <a:spcPts val="0"/>
              </a:spcBef>
              <a:buNone/>
            </a:pPr>
            <a:r>
              <a:rPr lang="en-US" sz="1800" b="0" dirty="0">
                <a:solidFill>
                  <a:srgbClr val="FF0000"/>
                </a:solidFill>
              </a:rPr>
              <a:t>1-POISSON.DIST(6,Mean,TRUE)</a:t>
            </a:r>
            <a:endParaRPr lang="en-US" sz="1800" b="0" dirty="0"/>
          </a:p>
          <a:p>
            <a:pPr marL="0" indent="0">
              <a:lnSpc>
                <a:spcPct val="150000"/>
              </a:lnSpc>
              <a:spcBef>
                <a:spcPts val="0"/>
              </a:spcBef>
              <a:buNone/>
            </a:pPr>
            <a:r>
              <a:rPr lang="en-US" sz="1800" b="0" dirty="0"/>
              <a:t>Find the following </a:t>
            </a:r>
          </a:p>
          <a:p>
            <a:pPr>
              <a:lnSpc>
                <a:spcPct val="150000"/>
              </a:lnSpc>
              <a:spcBef>
                <a:spcPts val="0"/>
              </a:spcBef>
            </a:pPr>
            <a:r>
              <a:rPr lang="en-US" sz="1800" b="0" dirty="0"/>
              <a:t>Average, STDEV, Min, Max, Frequency Plot</a:t>
            </a:r>
          </a:p>
          <a:p>
            <a:pPr>
              <a:lnSpc>
                <a:spcPct val="150000"/>
              </a:lnSpc>
              <a:spcBef>
                <a:spcPts val="0"/>
              </a:spcBef>
            </a:pPr>
            <a:r>
              <a:rPr lang="en-US" sz="1800" b="0" dirty="0"/>
              <a:t>P(calls/hour &gt; 6)</a:t>
            </a:r>
          </a:p>
          <a:p>
            <a:pPr>
              <a:lnSpc>
                <a:spcPct val="150000"/>
              </a:lnSpc>
              <a:spcBef>
                <a:spcPts val="0"/>
              </a:spcBef>
            </a:pPr>
            <a:r>
              <a:rPr lang="en-US" sz="1800" b="0" dirty="0"/>
              <a:t>P(calls/hour &gt; 8)</a:t>
            </a:r>
          </a:p>
          <a:p>
            <a:pPr>
              <a:lnSpc>
                <a:spcPct val="150000"/>
              </a:lnSpc>
              <a:spcBef>
                <a:spcPts val="0"/>
              </a:spcBef>
            </a:pPr>
            <a:endParaRPr lang="en-US" sz="18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9671839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D0443-0842-3844-A15A-155B0997B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40796F-1461-E247-A7E2-93DA207A6DCE}"/>
              </a:ext>
            </a:extLst>
          </p:cNvPr>
          <p:cNvSpPr>
            <a:spLocks noGrp="1"/>
          </p:cNvSpPr>
          <p:nvPr>
            <p:ph idx="1"/>
          </p:nvPr>
        </p:nvSpPr>
        <p:spPr/>
        <p:txBody>
          <a:bodyPr/>
          <a:lstStyle/>
          <a:p>
            <a:r>
              <a:rPr lang="en-US" dirty="0"/>
              <a:t>Day 2</a:t>
            </a:r>
          </a:p>
        </p:txBody>
      </p:sp>
    </p:spTree>
    <p:extLst>
      <p:ext uri="{BB962C8B-B14F-4D97-AF65-F5344CB8AC3E}">
        <p14:creationId xmlns:p14="http://schemas.microsoft.com/office/powerpoint/2010/main" val="10862717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Fitting Data</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discuss how to fit data to data sets and discuss how these fits become our models</a:t>
            </a:r>
          </a:p>
          <a:p>
            <a:endParaRPr lang="en-US" dirty="0"/>
          </a:p>
          <a:p>
            <a:r>
              <a:rPr lang="en-US" dirty="0"/>
              <a:t>Section 7</a:t>
            </a:r>
          </a:p>
        </p:txBody>
      </p:sp>
    </p:spTree>
    <p:extLst>
      <p:ext uri="{BB962C8B-B14F-4D97-AF65-F5344CB8AC3E}">
        <p14:creationId xmlns:p14="http://schemas.microsoft.com/office/powerpoint/2010/main" val="19458336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Bivariate Data</a:t>
            </a:r>
          </a:p>
        </p:txBody>
      </p:sp>
      <p:sp>
        <p:nvSpPr>
          <p:cNvPr id="3" name="Content Placeholder 2"/>
          <p:cNvSpPr>
            <a:spLocks noGrp="1"/>
          </p:cNvSpPr>
          <p:nvPr>
            <p:ph idx="1"/>
          </p:nvPr>
        </p:nvSpPr>
        <p:spPr/>
        <p:txBody>
          <a:bodyPr/>
          <a:lstStyle/>
          <a:p>
            <a:endParaRPr lang="en-US" dirty="0"/>
          </a:p>
          <a:p>
            <a:r>
              <a:rPr lang="en-US" dirty="0"/>
              <a:t>Scatter plots</a:t>
            </a:r>
          </a:p>
          <a:p>
            <a:r>
              <a:rPr lang="en-US" dirty="0"/>
              <a:t>Covariance and Correlation</a:t>
            </a:r>
          </a:p>
          <a:p>
            <a:r>
              <a:rPr lang="en-US" dirty="0"/>
              <a:t>Regression</a:t>
            </a:r>
          </a:p>
          <a:p>
            <a:r>
              <a:rPr lang="en-US" dirty="0"/>
              <a:t>R</a:t>
            </a:r>
            <a:r>
              <a:rPr lang="en-US" baseline="30000" dirty="0"/>
              <a:t>2</a:t>
            </a:r>
            <a:endParaRPr lang="en-US" dirty="0"/>
          </a:p>
        </p:txBody>
      </p:sp>
    </p:spTree>
    <p:extLst>
      <p:ext uri="{BB962C8B-B14F-4D97-AF65-F5344CB8AC3E}">
        <p14:creationId xmlns:p14="http://schemas.microsoft.com/office/powerpoint/2010/main" val="17933159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175A54-D334-9747-9A36-B8B417C11272}"/>
              </a:ext>
            </a:extLst>
          </p:cNvPr>
          <p:cNvSpPr>
            <a:spLocks noGrp="1"/>
          </p:cNvSpPr>
          <p:nvPr>
            <p:ph type="title"/>
          </p:nvPr>
        </p:nvSpPr>
        <p:spPr/>
        <p:txBody>
          <a:bodyPr/>
          <a:lstStyle/>
          <a:p>
            <a:r>
              <a:rPr lang="en-US" dirty="0"/>
              <a:t>Bivariate data – Scatter Plot</a:t>
            </a:r>
          </a:p>
        </p:txBody>
      </p:sp>
      <p:sp>
        <p:nvSpPr>
          <p:cNvPr id="3" name="Content Placeholder 2">
            <a:extLst>
              <a:ext uri="{FF2B5EF4-FFF2-40B4-BE49-F238E27FC236}">
                <a16:creationId xmlns="" xmlns:a16="http://schemas.microsoft.com/office/drawing/2014/main" id="{42998A84-9EC8-8E42-BFDB-CFB149703B35}"/>
              </a:ext>
            </a:extLst>
          </p:cNvPr>
          <p:cNvSpPr>
            <a:spLocks noGrp="1"/>
          </p:cNvSpPr>
          <p:nvPr>
            <p:ph idx="1"/>
          </p:nvPr>
        </p:nvSpPr>
        <p:spPr>
          <a:xfrm>
            <a:off x="628650" y="1524000"/>
            <a:ext cx="7692390" cy="1066799"/>
          </a:xfrm>
        </p:spPr>
        <p:txBody>
          <a:bodyPr>
            <a:normAutofit/>
          </a:bodyPr>
          <a:lstStyle/>
          <a:p>
            <a:r>
              <a:rPr lang="en-US" sz="2600" b="0" dirty="0"/>
              <a:t>Bivariate – data has 2 attributes (X, Y)</a:t>
            </a:r>
          </a:p>
          <a:p>
            <a:r>
              <a:rPr lang="en-US" sz="2600" b="0" dirty="0"/>
              <a:t>Relation between X Y ?</a:t>
            </a:r>
          </a:p>
          <a:p>
            <a:endParaRPr lang="en-US" sz="2600" b="0" dirty="0"/>
          </a:p>
        </p:txBody>
      </p:sp>
      <p:graphicFrame>
        <p:nvGraphicFramePr>
          <p:cNvPr id="5" name="Chart 4">
            <a:extLst>
              <a:ext uri="{FF2B5EF4-FFF2-40B4-BE49-F238E27FC236}">
                <a16:creationId xmlns="" xmlns:a16="http://schemas.microsoft.com/office/drawing/2014/main" id="{E8A9B0C7-6CD1-DE42-BD51-B315BCD939C0}"/>
              </a:ext>
            </a:extLst>
          </p:cNvPr>
          <p:cNvGraphicFramePr/>
          <p:nvPr>
            <p:extLst>
              <p:ext uri="{D42A27DB-BD31-4B8C-83A1-F6EECF244321}">
                <p14:modId xmlns:p14="http://schemas.microsoft.com/office/powerpoint/2010/main" val="2496955692"/>
              </p:ext>
            </p:extLst>
          </p:nvPr>
        </p:nvGraphicFramePr>
        <p:xfrm>
          <a:off x="4191000" y="2743200"/>
          <a:ext cx="4434840" cy="3022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 xmlns:a16="http://schemas.microsoft.com/office/drawing/2014/main" id="{F2CA5106-6A54-174F-A8EA-382BF8F8A6BA}"/>
              </a:ext>
            </a:extLst>
          </p:cNvPr>
          <p:cNvGraphicFramePr>
            <a:graphicFrameLocks noGrp="1"/>
          </p:cNvGraphicFramePr>
          <p:nvPr>
            <p:extLst>
              <p:ext uri="{D42A27DB-BD31-4B8C-83A1-F6EECF244321}">
                <p14:modId xmlns:p14="http://schemas.microsoft.com/office/powerpoint/2010/main" val="3432900473"/>
              </p:ext>
            </p:extLst>
          </p:nvPr>
        </p:nvGraphicFramePr>
        <p:xfrm>
          <a:off x="838200" y="2971800"/>
          <a:ext cx="1651000" cy="1828800"/>
        </p:xfrm>
        <a:graphic>
          <a:graphicData uri="http://schemas.openxmlformats.org/drawingml/2006/table">
            <a:tbl>
              <a:tblPr>
                <a:tableStyleId>{5C22544A-7EE6-4342-B048-85BDC9FD1C3A}</a:tableStyleId>
              </a:tblPr>
              <a:tblGrid>
                <a:gridCol w="825500">
                  <a:extLst>
                    <a:ext uri="{9D8B030D-6E8A-4147-A177-3AD203B41FA5}">
                      <a16:colId xmlns="" xmlns:a16="http://schemas.microsoft.com/office/drawing/2014/main" val="3810423828"/>
                    </a:ext>
                  </a:extLst>
                </a:gridCol>
                <a:gridCol w="825500">
                  <a:extLst>
                    <a:ext uri="{9D8B030D-6E8A-4147-A177-3AD203B41FA5}">
                      <a16:colId xmlns="" xmlns:a16="http://schemas.microsoft.com/office/drawing/2014/main" val="757357660"/>
                    </a:ext>
                  </a:extLst>
                </a:gridCol>
              </a:tblGrid>
              <a:tr h="203200">
                <a:tc>
                  <a:txBody>
                    <a:bodyPr/>
                    <a:lstStyle/>
                    <a:p>
                      <a:pPr algn="l" fontAlgn="b"/>
                      <a:r>
                        <a:rPr lang="en-US" sz="1200" u="none" strike="noStrike">
                          <a:effectLst/>
                        </a:rPr>
                        <a:t>X-Values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Y-Values</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730342759"/>
                  </a:ext>
                </a:extLst>
              </a:tr>
              <a:tr h="20320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889479740"/>
                  </a:ext>
                </a:extLst>
              </a:tr>
              <a:tr h="203200">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458742860"/>
                  </a:ext>
                </a:extLst>
              </a:tr>
              <a:tr h="203200">
                <a:tc>
                  <a:txBody>
                    <a:bodyPr/>
                    <a:lstStyle/>
                    <a:p>
                      <a:pPr algn="r" fontAlgn="b"/>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271396909"/>
                  </a:ext>
                </a:extLst>
              </a:tr>
              <a:tr h="203200">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338185234"/>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544968428"/>
                  </a:ext>
                </a:extLst>
              </a:tr>
              <a:tr h="203200">
                <a:tc>
                  <a:txBody>
                    <a:bodyPr/>
                    <a:lstStyle/>
                    <a:p>
                      <a:pPr algn="r" fontAlgn="b"/>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545648440"/>
                  </a:ext>
                </a:extLst>
              </a:tr>
              <a:tr h="203200">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068778903"/>
                  </a:ext>
                </a:extLst>
              </a:tr>
              <a:tr h="203200">
                <a:tc>
                  <a:txBody>
                    <a:bodyPr/>
                    <a:lstStyle/>
                    <a:p>
                      <a:pPr algn="r" fontAlgn="b"/>
                      <a:r>
                        <a:rPr lang="en-US" sz="1200" u="none" strike="noStrike" dirty="0">
                          <a:effectLst/>
                        </a:rPr>
                        <a:t>25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627</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723334234"/>
                  </a:ext>
                </a:extLst>
              </a:tr>
            </a:tbl>
          </a:graphicData>
        </a:graphic>
      </p:graphicFrame>
    </p:spTree>
    <p:extLst>
      <p:ext uri="{BB962C8B-B14F-4D97-AF65-F5344CB8AC3E}">
        <p14:creationId xmlns:p14="http://schemas.microsoft.com/office/powerpoint/2010/main" val="3422559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and 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sz="2600" dirty="0">
                    <a:solidFill>
                      <a:schemeClr val="accent1">
                        <a:lumMod val="75000"/>
                      </a:schemeClr>
                    </a:solidFill>
                  </a:rPr>
                  <a:t>Covariance = </a:t>
                </a:r>
                <a14:m>
                  <m:oMath xmlns="" xmlns:m="http://schemas.openxmlformats.org/officeDocument/2006/math">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d>
                      <m:dPr>
                        <m:ctrlPr>
                          <a:rPr lang="en-US" sz="2600" i="1" smtClean="0">
                            <a:solidFill>
                              <a:schemeClr val="accent1">
                                <a:lumMod val="75000"/>
                              </a:schemeClr>
                            </a:solidFill>
                            <a:latin typeface="Cambria Math" panose="02040503050406030204" pitchFamily="18" charset="0"/>
                          </a:rPr>
                        </m:ctrlPr>
                      </m:dPr>
                      <m:e>
                        <m:r>
                          <a:rPr lang="en-US" sz="2600" b="1" i="1" smtClean="0">
                            <a:solidFill>
                              <a:schemeClr val="accent1">
                                <a:lumMod val="75000"/>
                              </a:schemeClr>
                            </a:solidFill>
                            <a:latin typeface="Cambria Math" panose="02040503050406030204" pitchFamily="18" charset="0"/>
                          </a:rPr>
                          <m:t>𝑿</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𝑿</m:t>
                        </m:r>
                        <m:r>
                          <a:rPr lang="en-US" sz="2600" b="1" i="1" smtClean="0">
                            <a:solidFill>
                              <a:schemeClr val="accent1">
                                <a:lumMod val="75000"/>
                              </a:schemeClr>
                            </a:solidFill>
                            <a:latin typeface="Cambria Math" panose="02040503050406030204" pitchFamily="18" charset="0"/>
                          </a:rPr>
                          <m:t>)</m:t>
                        </m:r>
                      </m:e>
                    </m:d>
                    <m:d>
                      <m:dPr>
                        <m:ctrlPr>
                          <a:rPr lang="en-US" sz="2600" i="1" smtClean="0">
                            <a:solidFill>
                              <a:schemeClr val="accent1">
                                <a:lumMod val="75000"/>
                              </a:schemeClr>
                            </a:solidFill>
                            <a:latin typeface="Cambria Math" panose="02040503050406030204" pitchFamily="18" charset="0"/>
                          </a:rPr>
                        </m:ctrlPr>
                      </m:dPr>
                      <m:e>
                        <m:r>
                          <a:rPr lang="en-US" sz="2600" b="1" i="1" smtClean="0">
                            <a:solidFill>
                              <a:schemeClr val="accent1">
                                <a:lumMod val="75000"/>
                              </a:schemeClr>
                            </a:solidFill>
                            <a:latin typeface="Cambria Math" panose="02040503050406030204" pitchFamily="18" charset="0"/>
                          </a:rPr>
                          <m:t>𝒀</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𝒀</m:t>
                        </m:r>
                        <m:r>
                          <a:rPr lang="en-US" sz="2600" b="1" i="1" smtClean="0">
                            <a:solidFill>
                              <a:schemeClr val="accent1">
                                <a:lumMod val="75000"/>
                              </a:schemeClr>
                            </a:solidFill>
                            <a:latin typeface="Cambria Math" panose="02040503050406030204" pitchFamily="18" charset="0"/>
                          </a:rPr>
                          <m:t>)</m:t>
                        </m:r>
                      </m:e>
                    </m:d>
                    <m:r>
                      <a:rPr lang="en-US" sz="2600" b="1" i="1" smtClean="0">
                        <a:solidFill>
                          <a:schemeClr val="accent1">
                            <a:lumMod val="75000"/>
                          </a:schemeClr>
                        </a:solidFill>
                        <a:latin typeface="Cambria Math" panose="02040503050406030204" pitchFamily="18" charset="0"/>
                      </a:rPr>
                      <m:t>]</m:t>
                    </m:r>
                  </m:oMath>
                </a14:m>
                <a:endParaRPr lang="en-US" sz="2600" dirty="0">
                  <a:solidFill>
                    <a:schemeClr val="accent1">
                      <a:lumMod val="75000"/>
                    </a:schemeClr>
                  </a:solidFill>
                </a:endParaRPr>
              </a:p>
              <a:p>
                <a:r>
                  <a:rPr lang="en-US" sz="2600" b="0" dirty="0"/>
                  <a:t>Units are Units of X time Units of Y</a:t>
                </a:r>
              </a:p>
              <a:p>
                <a:r>
                  <a:rPr lang="en-US" sz="2600" b="0" dirty="0"/>
                  <a:t>Not normalized</a:t>
                </a:r>
              </a:p>
              <a:p>
                <a:r>
                  <a:rPr lang="en-US" sz="2600" b="0" dirty="0"/>
                  <a:t>May be hard to interpret</a:t>
                </a:r>
              </a:p>
              <a:p>
                <a:pPr marL="0" indent="0">
                  <a:buNone/>
                </a:pPr>
                <a:endParaRPr lang="en-US" sz="2600" dirty="0"/>
              </a:p>
              <a:p>
                <a:pPr marL="0" indent="0">
                  <a:buNone/>
                </a:pPr>
                <a:r>
                  <a:rPr lang="en-US" sz="2600" dirty="0">
                    <a:solidFill>
                      <a:srgbClr val="0070C0"/>
                    </a:solidFill>
                  </a:rPr>
                  <a:t>Correlation = </a:t>
                </a:r>
                <a14:m>
                  <m:oMath xmlns="" xmlns:m="http://schemas.openxmlformats.org/officeDocument/2006/math">
                    <m:r>
                      <a:rPr lang="en-US" sz="2600" b="1" i="1" smtClean="0">
                        <a:solidFill>
                          <a:srgbClr val="0070C0"/>
                        </a:solidFill>
                        <a:latin typeface="Cambria Math" panose="02040503050406030204" pitchFamily="18" charset="0"/>
                      </a:rPr>
                      <m:t>𝑪𝒐𝒗</m:t>
                    </m:r>
                    <m:r>
                      <a:rPr lang="en-US" sz="2600" b="1" i="1" smtClean="0">
                        <a:solidFill>
                          <a:srgbClr val="0070C0"/>
                        </a:solidFill>
                        <a:latin typeface="Cambria Math" panose="02040503050406030204" pitchFamily="18" charset="0"/>
                      </a:rPr>
                      <m:t>/(</m:t>
                    </m:r>
                    <m:r>
                      <a:rPr lang="en-US" sz="2600" b="1" i="1" smtClean="0">
                        <a:solidFill>
                          <a:srgbClr val="0070C0"/>
                        </a:solidFill>
                        <a:latin typeface="Cambria Math" panose="02040503050406030204" pitchFamily="18" charset="0"/>
                        <a:ea typeface="Cambria Math" panose="02040503050406030204" pitchFamily="18" charset="0"/>
                      </a:rPr>
                      <m:t>𝝈</m:t>
                    </m:r>
                    <m:d>
                      <m:dPr>
                        <m:ctrlPr>
                          <a:rPr lang="en-US" sz="2600" i="1" smtClean="0">
                            <a:solidFill>
                              <a:srgbClr val="0070C0"/>
                            </a:solidFill>
                            <a:latin typeface="Cambria Math" panose="02040503050406030204" pitchFamily="18" charset="0"/>
                            <a:ea typeface="Cambria Math" panose="02040503050406030204" pitchFamily="18" charset="0"/>
                          </a:rPr>
                        </m:ctrlPr>
                      </m:dPr>
                      <m:e>
                        <m:r>
                          <a:rPr lang="en-US" sz="2600" b="1" i="1" smtClean="0">
                            <a:solidFill>
                              <a:srgbClr val="0070C0"/>
                            </a:solidFill>
                            <a:latin typeface="Cambria Math" panose="02040503050406030204" pitchFamily="18" charset="0"/>
                            <a:ea typeface="Cambria Math" panose="02040503050406030204" pitchFamily="18" charset="0"/>
                          </a:rPr>
                          <m:t>𝑿</m:t>
                        </m:r>
                      </m:e>
                    </m:d>
                    <m:r>
                      <a:rPr lang="en-US" sz="2600" b="1" i="1" smtClean="0">
                        <a:solidFill>
                          <a:srgbClr val="0070C0"/>
                        </a:solidFill>
                        <a:latin typeface="Cambria Math" panose="02040503050406030204" pitchFamily="18" charset="0"/>
                        <a:ea typeface="Cambria Math" panose="02040503050406030204" pitchFamily="18" charset="0"/>
                      </a:rPr>
                      <m:t>𝝈</m:t>
                    </m:r>
                    <m:d>
                      <m:dPr>
                        <m:ctrlPr>
                          <a:rPr lang="en-US" sz="2600" i="1" smtClean="0">
                            <a:solidFill>
                              <a:srgbClr val="0070C0"/>
                            </a:solidFill>
                            <a:latin typeface="Cambria Math" panose="02040503050406030204" pitchFamily="18" charset="0"/>
                            <a:ea typeface="Cambria Math" panose="02040503050406030204" pitchFamily="18" charset="0"/>
                          </a:rPr>
                        </m:ctrlPr>
                      </m:dPr>
                      <m:e>
                        <m:r>
                          <a:rPr lang="en-US" sz="2600" b="1" i="1" smtClean="0">
                            <a:solidFill>
                              <a:srgbClr val="0070C0"/>
                            </a:solidFill>
                            <a:latin typeface="Cambria Math" panose="02040503050406030204" pitchFamily="18" charset="0"/>
                            <a:ea typeface="Cambria Math" panose="02040503050406030204" pitchFamily="18" charset="0"/>
                          </a:rPr>
                          <m:t>𝒀</m:t>
                        </m:r>
                      </m:e>
                    </m:d>
                    <m:r>
                      <a:rPr lang="en-US" sz="2600" b="1" i="1" smtClean="0">
                        <a:solidFill>
                          <a:srgbClr val="0070C0"/>
                        </a:solidFill>
                        <a:latin typeface="Cambria Math" panose="02040503050406030204" pitchFamily="18" charset="0"/>
                        <a:ea typeface="Cambria Math" panose="02040503050406030204" pitchFamily="18" charset="0"/>
                      </a:rPr>
                      <m:t>)</m:t>
                    </m:r>
                  </m:oMath>
                </a14:m>
                <a:r>
                  <a:rPr lang="en-US" sz="2600" dirty="0">
                    <a:solidFill>
                      <a:srgbClr val="0070C0"/>
                    </a:solidFill>
                  </a:rPr>
                  <a:t> --- Important !!</a:t>
                </a:r>
              </a:p>
              <a:p>
                <a:r>
                  <a:rPr lang="en-US" sz="2600" b="0" dirty="0"/>
                  <a:t>Normalized by standard deviations</a:t>
                </a:r>
              </a:p>
              <a:p>
                <a:r>
                  <a:rPr lang="en-US" sz="2600" b="0" dirty="0"/>
                  <a:t>Unit less</a:t>
                </a:r>
              </a:p>
              <a:p>
                <a:r>
                  <a:rPr lang="en-US" sz="2600" b="0" dirty="0"/>
                  <a:t>Between -1 and 1</a:t>
                </a:r>
              </a:p>
              <a:p>
                <a:r>
                  <a:rPr lang="en-US" sz="2600" b="0" dirty="0"/>
                  <a:t>How X and Y are related, </a:t>
                </a:r>
                <a:r>
                  <a:rPr lang="en-US" sz="2600" b="0" dirty="0" err="1"/>
                  <a:t>Corr</a:t>
                </a:r>
                <a:r>
                  <a:rPr lang="en-US" sz="2600" b="0" dirty="0"/>
                  <a:t>(</a:t>
                </a:r>
                <a:r>
                  <a:rPr lang="en-US" sz="2600" b="0" dirty="0" err="1"/>
                  <a:t>x,y</a:t>
                </a:r>
                <a:r>
                  <a:rPr lang="en-US" sz="2600" b="0" dirty="0"/>
                  <a:t>) = 0.9 is highly correlated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47" t="-2732"/>
                </a:stretch>
              </a:blipFill>
            </p:spPr>
            <p:txBody>
              <a:bodyPr/>
              <a:lstStyle/>
              <a:p>
                <a:r>
                  <a:rPr lang="en-US">
                    <a:noFill/>
                  </a:rPr>
                  <a:t> </a:t>
                </a:r>
              </a:p>
            </p:txBody>
          </p:sp>
        </mc:Fallback>
      </mc:AlternateContent>
    </p:spTree>
    <p:extLst>
      <p:ext uri="{BB962C8B-B14F-4D97-AF65-F5344CB8AC3E}">
        <p14:creationId xmlns:p14="http://schemas.microsoft.com/office/powerpoint/2010/main" val="917382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Cleansing means:</a:t>
            </a:r>
          </a:p>
          <a:p>
            <a:pPr lvl="1"/>
            <a:r>
              <a:rPr lang="en-US" dirty="0"/>
              <a:t>Removing duplicates</a:t>
            </a:r>
          </a:p>
          <a:p>
            <a:pPr lvl="1"/>
            <a:r>
              <a:rPr lang="en-US" dirty="0"/>
              <a:t>Having a </a:t>
            </a:r>
            <a:r>
              <a:rPr lang="en-US" b="1" dirty="0"/>
              <a:t>single source of truth </a:t>
            </a:r>
            <a:r>
              <a:rPr lang="en-US" dirty="0"/>
              <a:t>(SSOT) for core records</a:t>
            </a:r>
          </a:p>
          <a:p>
            <a:pPr lvl="1"/>
            <a:r>
              <a:rPr lang="en-US" dirty="0"/>
              <a:t>Standardizing core fields Identifying sparsely populated fields</a:t>
            </a:r>
          </a:p>
          <a:p>
            <a:pPr lvl="1"/>
            <a:r>
              <a:rPr lang="en-US" dirty="0"/>
              <a:t>Unique IDs</a:t>
            </a:r>
          </a:p>
        </p:txBody>
      </p:sp>
    </p:spTree>
    <p:extLst>
      <p:ext uri="{BB962C8B-B14F-4D97-AF65-F5344CB8AC3E}">
        <p14:creationId xmlns:p14="http://schemas.microsoft.com/office/powerpoint/2010/main" val="70383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2C2C94-1F56-DA48-8544-65E1E2DD3BEC}"/>
              </a:ext>
            </a:extLst>
          </p:cNvPr>
          <p:cNvSpPr>
            <a:spLocks noGrp="1"/>
          </p:cNvSpPr>
          <p:nvPr>
            <p:ph type="title"/>
          </p:nvPr>
        </p:nvSpPr>
        <p:spPr/>
        <p:txBody>
          <a:bodyPr/>
          <a:lstStyle/>
          <a:p>
            <a:r>
              <a:rPr lang="en-US" dirty="0"/>
              <a:t>Correlation in Excel</a:t>
            </a:r>
          </a:p>
        </p:txBody>
      </p:sp>
      <p:graphicFrame>
        <p:nvGraphicFramePr>
          <p:cNvPr id="6" name="Object 5">
            <a:extLst>
              <a:ext uri="{FF2B5EF4-FFF2-40B4-BE49-F238E27FC236}">
                <a16:creationId xmlns="" xmlns:a16="http://schemas.microsoft.com/office/drawing/2014/main" id="{45AE829E-7AAE-AD40-AF91-58A4EE7D8B6A}"/>
              </a:ext>
            </a:extLst>
          </p:cNvPr>
          <p:cNvGraphicFramePr>
            <a:graphicFrameLocks noChangeAspect="1"/>
          </p:cNvGraphicFramePr>
          <p:nvPr>
            <p:extLst>
              <p:ext uri="{D42A27DB-BD31-4B8C-83A1-F6EECF244321}">
                <p14:modId xmlns:p14="http://schemas.microsoft.com/office/powerpoint/2010/main" val="3853975762"/>
              </p:ext>
            </p:extLst>
          </p:nvPr>
        </p:nvGraphicFramePr>
        <p:xfrm>
          <a:off x="1371600" y="1981200"/>
          <a:ext cx="5410200" cy="1841500"/>
        </p:xfrm>
        <a:graphic>
          <a:graphicData uri="http://schemas.openxmlformats.org/presentationml/2006/ole">
            <mc:AlternateContent xmlns:mc="http://schemas.openxmlformats.org/markup-compatibility/2006">
              <mc:Choice xmlns:v="urn:schemas-microsoft-com:vml" Requires="v">
                <p:oleObj spid="_x0000_s9264" name="Worksheet" r:id="rId3" imgW="5410200" imgH="1841500" progId="Excel.Sheet.12">
                  <p:embed/>
                </p:oleObj>
              </mc:Choice>
              <mc:Fallback>
                <p:oleObj name="Worksheet" r:id="rId3" imgW="5410200" imgH="1841500" progId="Excel.Sheet.12">
                  <p:embed/>
                  <p:pic>
                    <p:nvPicPr>
                      <p:cNvPr id="0" name=""/>
                      <p:cNvPicPr/>
                      <p:nvPr/>
                    </p:nvPicPr>
                    <p:blipFill>
                      <a:blip r:embed="rId4"/>
                      <a:stretch>
                        <a:fillRect/>
                      </a:stretch>
                    </p:blipFill>
                    <p:spPr>
                      <a:xfrm>
                        <a:off x="1371600" y="1981200"/>
                        <a:ext cx="5410200" cy="1841500"/>
                      </a:xfrm>
                      <a:prstGeom prst="rect">
                        <a:avLst/>
                      </a:prstGeom>
                    </p:spPr>
                  </p:pic>
                </p:oleObj>
              </mc:Fallback>
            </mc:AlternateContent>
          </a:graphicData>
        </a:graphic>
      </p:graphicFrame>
      <p:sp>
        <p:nvSpPr>
          <p:cNvPr id="7" name="TextBox 6">
            <a:extLst>
              <a:ext uri="{FF2B5EF4-FFF2-40B4-BE49-F238E27FC236}">
                <a16:creationId xmlns="" xmlns:a16="http://schemas.microsoft.com/office/drawing/2014/main" id="{57199BFF-AC19-0444-B798-2A053F764DB5}"/>
              </a:ext>
            </a:extLst>
          </p:cNvPr>
          <p:cNvSpPr txBox="1"/>
          <p:nvPr/>
        </p:nvSpPr>
        <p:spPr>
          <a:xfrm>
            <a:off x="2286000" y="4572000"/>
            <a:ext cx="3946017" cy="369332"/>
          </a:xfrm>
          <a:prstGeom prst="rect">
            <a:avLst/>
          </a:prstGeom>
          <a:noFill/>
        </p:spPr>
        <p:txBody>
          <a:bodyPr wrap="none" rtlCol="0">
            <a:spAutoFit/>
          </a:bodyPr>
          <a:lstStyle/>
          <a:p>
            <a:r>
              <a:rPr lang="en-US" dirty="0"/>
              <a:t>EXCEL FUNCTION:    </a:t>
            </a:r>
            <a:r>
              <a:rPr lang="en-US" b="1" dirty="0"/>
              <a:t>=CORREL(arr1, arr2)</a:t>
            </a:r>
          </a:p>
        </p:txBody>
      </p:sp>
    </p:spTree>
    <p:extLst>
      <p:ext uri="{BB962C8B-B14F-4D97-AF65-F5344CB8AC3E}">
        <p14:creationId xmlns:p14="http://schemas.microsoft.com/office/powerpoint/2010/main" val="9491153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sz="2600" b="0" dirty="0"/>
              </a:p>
              <a:p>
                <a:r>
                  <a:rPr lang="en-US" sz="2600" b="0" dirty="0"/>
                  <a:t>Finding a linear relationship which can predict the (average) value of Y for a given value of X. </a:t>
                </a:r>
              </a:p>
              <a:p>
                <a:pPr lvl="1"/>
                <a:r>
                  <a:rPr lang="en-US" sz="2200" b="0" dirty="0"/>
                  <a:t>Y = (mx + c)</a:t>
                </a:r>
              </a:p>
              <a:p>
                <a:pPr lvl="1"/>
                <a:r>
                  <a:rPr lang="en-US" sz="2200" b="0" dirty="0"/>
                  <a:t>Fit a line with given values of (X,Y), so that Y can be estimated using any value of x</a:t>
                </a:r>
                <a:br>
                  <a:rPr lang="en-US" sz="2200" b="0" dirty="0"/>
                </a:br>
                <a:endParaRPr lang="en-US" sz="2200" b="0" dirty="0"/>
              </a:p>
              <a:p>
                <a:r>
                  <a:rPr lang="en-US" sz="2600" b="0" dirty="0"/>
                  <a:t>Coefficient of Determination (</a:t>
                </a:r>
                <a14:m>
                  <m:oMath xmlns=""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𝑅</m:t>
                        </m:r>
                      </m:e>
                      <m:sup>
                        <m:r>
                          <a:rPr lang="en-US" sz="2600" b="0" i="1" smtClean="0">
                            <a:latin typeface="Cambria Math" panose="02040503050406030204" pitchFamily="18" charset="0"/>
                          </a:rPr>
                          <m:t>2</m:t>
                        </m:r>
                      </m:sup>
                    </m:sSup>
                  </m:oMath>
                </a14:m>
                <a:r>
                  <a:rPr lang="en-US" sz="2600" b="0" dirty="0"/>
                  <a:t>) </a:t>
                </a:r>
              </a:p>
              <a:p>
                <a:pPr lvl="1"/>
                <a:r>
                  <a:rPr lang="en-US" sz="2200" b="0" dirty="0"/>
                  <a:t>is the proportion of the variance in the dependent variable that is predictable from the independent variable(s).</a:t>
                </a:r>
              </a:p>
              <a:p>
                <a:pPr lvl="1"/>
                <a:r>
                  <a:rPr lang="en-US" sz="2200" b="0" dirty="0"/>
                  <a:t>Simply – this is the average Euclidean distance between (xi, </a:t>
                </a:r>
                <a:r>
                  <a:rPr lang="en-US" sz="2200" b="0" dirty="0" err="1"/>
                  <a:t>yi</a:t>
                </a:r>
                <a:r>
                  <a:rPr lang="en-US" sz="2200" b="0" dirty="0"/>
                  <a:t>) from the fitted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r="-322"/>
                </a:stretch>
              </a:blipFill>
            </p:spPr>
            <p:txBody>
              <a:bodyPr/>
              <a:lstStyle/>
              <a:p>
                <a:r>
                  <a:rPr lang="en-US">
                    <a:noFill/>
                  </a:rPr>
                  <a:t> </a:t>
                </a:r>
              </a:p>
            </p:txBody>
          </p:sp>
        </mc:Fallback>
      </mc:AlternateContent>
    </p:spTree>
    <p:extLst>
      <p:ext uri="{BB962C8B-B14F-4D97-AF65-F5344CB8AC3E}">
        <p14:creationId xmlns:p14="http://schemas.microsoft.com/office/powerpoint/2010/main" val="17819211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974067" cy="369332"/>
          </a:xfrm>
          <a:prstGeom prst="rect">
            <a:avLst/>
          </a:prstGeom>
          <a:noFill/>
          <a:ln w="25400">
            <a:solidFill>
              <a:srgbClr val="00B0F0"/>
            </a:solidFill>
          </a:ln>
        </p:spPr>
        <p:txBody>
          <a:bodyPr wrap="none" rtlCol="0">
            <a:spAutoFit/>
          </a:bodyPr>
          <a:lstStyle/>
          <a:p>
            <a:r>
              <a:rPr lang="en-US" dirty="0"/>
              <a:t>Linear Relationship</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81200" y="2819400"/>
            <a:ext cx="2864630" cy="369332"/>
          </a:xfrm>
          <a:prstGeom prst="rect">
            <a:avLst/>
          </a:prstGeom>
          <a:noFill/>
          <a:ln w="25400">
            <a:solidFill>
              <a:srgbClr val="00B0F0"/>
            </a:solidFill>
          </a:ln>
        </p:spPr>
        <p:txBody>
          <a:bodyPr wrap="none" rtlCol="0">
            <a:spAutoFit/>
          </a:bodyPr>
          <a:lstStyle/>
          <a:p>
            <a:r>
              <a:rPr lang="en-US" dirty="0"/>
              <a:t>Coefficient of Determination</a:t>
            </a:r>
          </a:p>
        </p:txBody>
      </p:sp>
      <p:cxnSp>
        <p:nvCxnSpPr>
          <p:cNvPr id="11" name="Straight Arrow Connector 10"/>
          <p:cNvCxnSpPr>
            <a:stCxn id="9" idx="0"/>
          </p:cNvCxnSpPr>
          <p:nvPr/>
        </p:nvCxnSpPr>
        <p:spPr>
          <a:xfrm flipH="1" flipV="1">
            <a:off x="2895600" y="2209800"/>
            <a:ext cx="517915" cy="60960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7798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2A2AC2-1EAE-B944-B958-A2F4E2B76F62}"/>
              </a:ext>
            </a:extLst>
          </p:cNvPr>
          <p:cNvSpPr>
            <a:spLocks noGrp="1"/>
          </p:cNvSpPr>
          <p:nvPr>
            <p:ph type="title"/>
          </p:nvPr>
        </p:nvSpPr>
        <p:spPr/>
        <p:txBody>
          <a:bodyPr/>
          <a:lstStyle/>
          <a:p>
            <a:r>
              <a:rPr lang="en-US" dirty="0"/>
              <a:t>Regression in Excel</a:t>
            </a:r>
          </a:p>
        </p:txBody>
      </p:sp>
      <p:graphicFrame>
        <p:nvGraphicFramePr>
          <p:cNvPr id="4" name="Table 3">
            <a:extLst>
              <a:ext uri="{FF2B5EF4-FFF2-40B4-BE49-F238E27FC236}">
                <a16:creationId xmlns="" xmlns:a16="http://schemas.microsoft.com/office/drawing/2014/main" id="{A533B33E-A541-B34B-AF80-5DF7ECE584E5}"/>
              </a:ext>
            </a:extLst>
          </p:cNvPr>
          <p:cNvGraphicFramePr>
            <a:graphicFrameLocks noGrp="1"/>
          </p:cNvGraphicFramePr>
          <p:nvPr>
            <p:extLst>
              <p:ext uri="{D42A27DB-BD31-4B8C-83A1-F6EECF244321}">
                <p14:modId xmlns:p14="http://schemas.microsoft.com/office/powerpoint/2010/main" val="415746994"/>
              </p:ext>
            </p:extLst>
          </p:nvPr>
        </p:nvGraphicFramePr>
        <p:xfrm>
          <a:off x="606072" y="2133600"/>
          <a:ext cx="2565400" cy="1219200"/>
        </p:xfrm>
        <a:graphic>
          <a:graphicData uri="http://schemas.openxmlformats.org/drawingml/2006/table">
            <a:tbl>
              <a:tblPr>
                <a:tableStyleId>{5C22544A-7EE6-4342-B048-85BDC9FD1C3A}</a:tableStyleId>
              </a:tblPr>
              <a:tblGrid>
                <a:gridCol w="1282700">
                  <a:extLst>
                    <a:ext uri="{9D8B030D-6E8A-4147-A177-3AD203B41FA5}">
                      <a16:colId xmlns="" xmlns:a16="http://schemas.microsoft.com/office/drawing/2014/main" val="4237620070"/>
                    </a:ext>
                  </a:extLst>
                </a:gridCol>
                <a:gridCol w="1282700">
                  <a:extLst>
                    <a:ext uri="{9D8B030D-6E8A-4147-A177-3AD203B41FA5}">
                      <a16:colId xmlns="" xmlns:a16="http://schemas.microsoft.com/office/drawing/2014/main" val="954857754"/>
                    </a:ext>
                  </a:extLst>
                </a:gridCol>
              </a:tblGrid>
              <a:tr h="203200">
                <a:tc>
                  <a:txBody>
                    <a:bodyPr/>
                    <a:lstStyle/>
                    <a:p>
                      <a:pPr algn="ctr" fontAlgn="b"/>
                      <a:r>
                        <a:rPr lang="en-US" sz="1200" b="1" u="none" strike="noStrike" dirty="0">
                          <a:effectLst/>
                        </a:rPr>
                        <a:t>X</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Y</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828990903"/>
                  </a:ext>
                </a:extLst>
              </a:tr>
              <a:tr h="203200">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150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326160092"/>
                  </a:ext>
                </a:extLst>
              </a:tr>
              <a:tr h="203200">
                <a:tc>
                  <a:txBody>
                    <a:bodyPr/>
                    <a:lstStyle/>
                    <a:p>
                      <a:pPr algn="ct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90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554049917"/>
                  </a:ext>
                </a:extLst>
              </a:tr>
              <a:tr h="203200">
                <a:tc>
                  <a:txBody>
                    <a:bodyPr/>
                    <a:lstStyle/>
                    <a:p>
                      <a:pPr algn="ct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62461600"/>
                  </a:ext>
                </a:extLst>
              </a:tr>
              <a:tr h="203200">
                <a:tc>
                  <a:txBody>
                    <a:bodyPr/>
                    <a:lstStyle/>
                    <a:p>
                      <a:pPr algn="ctr" fontAlgn="b"/>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95887393"/>
                  </a:ext>
                </a:extLst>
              </a:tr>
              <a:tr h="203200">
                <a:tc>
                  <a:txBody>
                    <a:bodyPr/>
                    <a:lstStyle/>
                    <a:p>
                      <a:pPr algn="ctr" fontAlgn="b"/>
                      <a:r>
                        <a:rPr lang="en-US" sz="1200" u="none" strike="noStrike">
                          <a:effectLst/>
                        </a:rPr>
                        <a:t>18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250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17036835"/>
                  </a:ext>
                </a:extLst>
              </a:tr>
            </a:tbl>
          </a:graphicData>
        </a:graphic>
      </p:graphicFrame>
      <p:graphicFrame>
        <p:nvGraphicFramePr>
          <p:cNvPr id="5" name="Chart 4">
            <a:extLst>
              <a:ext uri="{FF2B5EF4-FFF2-40B4-BE49-F238E27FC236}">
                <a16:creationId xmlns="" xmlns:a16="http://schemas.microsoft.com/office/drawing/2014/main" id="{DE25EC7D-1417-2941-8447-1A21391D41AC}"/>
              </a:ext>
            </a:extLst>
          </p:cNvPr>
          <p:cNvGraphicFramePr>
            <a:graphicFrameLocks/>
          </p:cNvGraphicFramePr>
          <p:nvPr>
            <p:extLst>
              <p:ext uri="{D42A27DB-BD31-4B8C-83A1-F6EECF244321}">
                <p14:modId xmlns:p14="http://schemas.microsoft.com/office/powerpoint/2010/main" val="1638656129"/>
              </p:ext>
            </p:extLst>
          </p:nvPr>
        </p:nvGraphicFramePr>
        <p:xfrm>
          <a:off x="3657600" y="1704802"/>
          <a:ext cx="5105400" cy="2819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5D4633BF-CB93-E341-8437-8F751CEEA121}"/>
              </a:ext>
            </a:extLst>
          </p:cNvPr>
          <p:cNvSpPr txBox="1"/>
          <p:nvPr/>
        </p:nvSpPr>
        <p:spPr>
          <a:xfrm>
            <a:off x="383460" y="3605991"/>
            <a:ext cx="2841740" cy="1200329"/>
          </a:xfrm>
          <a:prstGeom prst="rect">
            <a:avLst/>
          </a:prstGeom>
          <a:noFill/>
        </p:spPr>
        <p:txBody>
          <a:bodyPr wrap="none" rtlCol="0">
            <a:spAutoFit/>
          </a:bodyPr>
          <a:lstStyle/>
          <a:p>
            <a:r>
              <a:rPr lang="en-US" b="1" dirty="0"/>
              <a:t>How to:</a:t>
            </a:r>
          </a:p>
          <a:p>
            <a:pPr marL="285750" indent="-285750">
              <a:buFont typeface="Arial" panose="020B0604020202020204" pitchFamily="34" charset="0"/>
              <a:buChar char="•"/>
            </a:pPr>
            <a:r>
              <a:rPr lang="en-US" dirty="0"/>
              <a:t>Plot a scatter plot</a:t>
            </a:r>
          </a:p>
          <a:p>
            <a:pPr marL="285750" indent="-285750">
              <a:buFont typeface="Arial" panose="020B0604020202020204" pitchFamily="34" charset="0"/>
              <a:buChar char="•"/>
            </a:pPr>
            <a:r>
              <a:rPr lang="en-US" dirty="0"/>
              <a:t>Add a trend line (LINEAR)</a:t>
            </a:r>
          </a:p>
          <a:p>
            <a:pPr marL="285750" indent="-285750">
              <a:buFont typeface="Arial" panose="020B0604020202020204" pitchFamily="34" charset="0"/>
              <a:buChar char="•"/>
            </a:pPr>
            <a:r>
              <a:rPr lang="en-US" dirty="0"/>
              <a:t>Add R^2 co-efficient</a:t>
            </a:r>
          </a:p>
        </p:txBody>
      </p:sp>
      <p:sp>
        <p:nvSpPr>
          <p:cNvPr id="7" name="TextBox 6">
            <a:extLst>
              <a:ext uri="{FF2B5EF4-FFF2-40B4-BE49-F238E27FC236}">
                <a16:creationId xmlns="" xmlns:a16="http://schemas.microsoft.com/office/drawing/2014/main" id="{4BD482FF-7E15-264C-B489-06D8F95C097E}"/>
              </a:ext>
            </a:extLst>
          </p:cNvPr>
          <p:cNvSpPr txBox="1"/>
          <p:nvPr/>
        </p:nvSpPr>
        <p:spPr>
          <a:xfrm>
            <a:off x="346771" y="4989689"/>
            <a:ext cx="8069901" cy="830997"/>
          </a:xfrm>
          <a:prstGeom prst="rect">
            <a:avLst/>
          </a:prstGeom>
          <a:noFill/>
        </p:spPr>
        <p:txBody>
          <a:bodyPr wrap="none" rtlCol="0">
            <a:spAutoFit/>
          </a:bodyPr>
          <a:lstStyle/>
          <a:p>
            <a:r>
              <a:rPr lang="en-US" sz="1600" b="1" dirty="0"/>
              <a:t>Observation:-</a:t>
            </a:r>
          </a:p>
          <a:p>
            <a:pPr marL="285750" indent="-285750">
              <a:buFont typeface="Arial" panose="020B0604020202020204" pitchFamily="34" charset="0"/>
              <a:buChar char="•"/>
            </a:pPr>
            <a:r>
              <a:rPr lang="en-US" sz="1600" dirty="0"/>
              <a:t>X and Y are monotonic increasing function that can be verified by the equation on the chart</a:t>
            </a:r>
          </a:p>
          <a:p>
            <a:pPr marL="285750" indent="-285750">
              <a:buFont typeface="Arial" panose="020B0604020202020204" pitchFamily="34" charset="0"/>
              <a:buChar char="•"/>
            </a:pPr>
            <a:r>
              <a:rPr lang="en-US" sz="1600" dirty="0" err="1"/>
              <a:t>Corr</a:t>
            </a:r>
            <a:r>
              <a:rPr lang="en-US" sz="1600" dirty="0"/>
              <a:t>(X, Y) is very high</a:t>
            </a:r>
          </a:p>
        </p:txBody>
      </p:sp>
      <p:graphicFrame>
        <p:nvGraphicFramePr>
          <p:cNvPr id="8" name="Table 7">
            <a:extLst>
              <a:ext uri="{FF2B5EF4-FFF2-40B4-BE49-F238E27FC236}">
                <a16:creationId xmlns="" xmlns:a16="http://schemas.microsoft.com/office/drawing/2014/main" id="{53F6CDE7-C018-CF42-9092-1022AC9618A2}"/>
              </a:ext>
            </a:extLst>
          </p:cNvPr>
          <p:cNvGraphicFramePr>
            <a:graphicFrameLocks noGrp="1"/>
          </p:cNvGraphicFramePr>
          <p:nvPr>
            <p:extLst>
              <p:ext uri="{D42A27DB-BD31-4B8C-83A1-F6EECF244321}">
                <p14:modId xmlns:p14="http://schemas.microsoft.com/office/powerpoint/2010/main" val="739262634"/>
              </p:ext>
            </p:extLst>
          </p:nvPr>
        </p:nvGraphicFramePr>
        <p:xfrm>
          <a:off x="3657600" y="4603120"/>
          <a:ext cx="2108200" cy="203200"/>
        </p:xfrm>
        <a:graphic>
          <a:graphicData uri="http://schemas.openxmlformats.org/drawingml/2006/table">
            <a:tbl>
              <a:tblPr>
                <a:tableStyleId>{5C22544A-7EE6-4342-B048-85BDC9FD1C3A}</a:tableStyleId>
              </a:tblPr>
              <a:tblGrid>
                <a:gridCol w="826186">
                  <a:extLst>
                    <a:ext uri="{9D8B030D-6E8A-4147-A177-3AD203B41FA5}">
                      <a16:colId xmlns="" xmlns:a16="http://schemas.microsoft.com/office/drawing/2014/main" val="2435142567"/>
                    </a:ext>
                  </a:extLst>
                </a:gridCol>
                <a:gridCol w="1282014">
                  <a:extLst>
                    <a:ext uri="{9D8B030D-6E8A-4147-A177-3AD203B41FA5}">
                      <a16:colId xmlns="" xmlns:a16="http://schemas.microsoft.com/office/drawing/2014/main" val="2826981253"/>
                    </a:ext>
                  </a:extLst>
                </a:gridCol>
              </a:tblGrid>
              <a:tr h="203200">
                <a:tc>
                  <a:txBody>
                    <a:bodyPr/>
                    <a:lstStyle/>
                    <a:p>
                      <a:pPr algn="l" fontAlgn="b"/>
                      <a:r>
                        <a:rPr lang="en-US" sz="1200" u="none" strike="noStrike" dirty="0">
                          <a:effectLst/>
                          <a:highlight>
                            <a:srgbClr val="00FFFF"/>
                          </a:highlight>
                        </a:rPr>
                        <a:t>CORREL</a:t>
                      </a:r>
                      <a:endParaRPr lang="en-US" sz="1200" b="0" i="0" u="none" strike="noStrike" dirty="0">
                        <a:solidFill>
                          <a:srgbClr val="000000"/>
                        </a:solidFill>
                        <a:effectLst/>
                        <a:highlight>
                          <a:srgbClr val="00FFFF"/>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00FFFF"/>
                          </a:highlight>
                        </a:rPr>
                        <a:t>0.978669933</a:t>
                      </a:r>
                      <a:endParaRPr lang="en-US" sz="1200" b="0" i="0" u="none" strike="noStrike" dirty="0">
                        <a:solidFill>
                          <a:srgbClr val="000000"/>
                        </a:solidFill>
                        <a:effectLst/>
                        <a:highlight>
                          <a:srgbClr val="00FFFF"/>
                        </a:highlight>
                        <a:latin typeface="Calibri" panose="020F0502020204030204" pitchFamily="34" charset="0"/>
                      </a:endParaRPr>
                    </a:p>
                  </a:txBody>
                  <a:tcPr marL="9525" marR="9525" marT="9525" marB="0" anchor="b"/>
                </a:tc>
                <a:extLst>
                  <a:ext uri="{0D108BD9-81ED-4DB2-BD59-A6C34878D82A}">
                    <a16:rowId xmlns="" xmlns:a16="http://schemas.microsoft.com/office/drawing/2014/main" val="2320608512"/>
                  </a:ext>
                </a:extLst>
              </a:tr>
            </a:tbl>
          </a:graphicData>
        </a:graphic>
      </p:graphicFrame>
    </p:spTree>
    <p:extLst>
      <p:ext uri="{BB962C8B-B14F-4D97-AF65-F5344CB8AC3E}">
        <p14:creationId xmlns:p14="http://schemas.microsoft.com/office/powerpoint/2010/main" val="1873163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F6E526-8EE9-034B-92CE-CDEF6CAD1978}"/>
              </a:ext>
            </a:extLst>
          </p:cNvPr>
          <p:cNvSpPr>
            <a:spLocks noGrp="1"/>
          </p:cNvSpPr>
          <p:nvPr>
            <p:ph type="title"/>
          </p:nvPr>
        </p:nvSpPr>
        <p:spPr/>
        <p:txBody>
          <a:bodyPr/>
          <a:lstStyle/>
          <a:p>
            <a:r>
              <a:rPr lang="en-US" dirty="0"/>
              <a:t>R^2</a:t>
            </a:r>
          </a:p>
        </p:txBody>
      </p:sp>
      <p:pic>
        <p:nvPicPr>
          <p:cNvPr id="4" name="Picture 3">
            <a:extLst>
              <a:ext uri="{FF2B5EF4-FFF2-40B4-BE49-F238E27FC236}">
                <a16:creationId xmlns="" xmlns:a16="http://schemas.microsoft.com/office/drawing/2014/main" id="{E021D142-6100-DC4C-9C2F-D4EED9FA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78" y="1524000"/>
            <a:ext cx="4178300" cy="2935683"/>
          </a:xfrm>
          <a:prstGeom prst="rect">
            <a:avLst/>
          </a:prstGeom>
          <a:ln>
            <a:solidFill>
              <a:srgbClr val="0070C0"/>
            </a:solidFill>
          </a:ln>
        </p:spPr>
      </p:pic>
      <p:sp>
        <p:nvSpPr>
          <p:cNvPr id="5" name="TextBox 4">
            <a:extLst>
              <a:ext uri="{FF2B5EF4-FFF2-40B4-BE49-F238E27FC236}">
                <a16:creationId xmlns="" xmlns:a16="http://schemas.microsoft.com/office/drawing/2014/main" id="{6A47141B-1E91-ED4F-8837-9E5D8498EB25}"/>
              </a:ext>
            </a:extLst>
          </p:cNvPr>
          <p:cNvSpPr txBox="1"/>
          <p:nvPr/>
        </p:nvSpPr>
        <p:spPr>
          <a:xfrm>
            <a:off x="5562601" y="2362200"/>
            <a:ext cx="3124200" cy="1754326"/>
          </a:xfrm>
          <a:prstGeom prst="rect">
            <a:avLst/>
          </a:prstGeom>
          <a:noFill/>
        </p:spPr>
        <p:txBody>
          <a:bodyPr wrap="square" rtlCol="0">
            <a:spAutoFit/>
          </a:bodyPr>
          <a:lstStyle/>
          <a:p>
            <a:r>
              <a:rPr lang="en-US" dirty="0"/>
              <a:t>Squared sum of vertical distance between the points and the fitted line</a:t>
            </a:r>
          </a:p>
          <a:p>
            <a:endParaRPr lang="en-US" dirty="0"/>
          </a:p>
          <a:p>
            <a:r>
              <a:rPr lang="en-US" b="1" dirty="0"/>
              <a:t>Higher the value, better the fit is</a:t>
            </a:r>
          </a:p>
        </p:txBody>
      </p:sp>
      <p:sp>
        <p:nvSpPr>
          <p:cNvPr id="6" name="TextBox 5">
            <a:extLst>
              <a:ext uri="{FF2B5EF4-FFF2-40B4-BE49-F238E27FC236}">
                <a16:creationId xmlns="" xmlns:a16="http://schemas.microsoft.com/office/drawing/2014/main" id="{67259B03-6976-4942-9084-993158651ABB}"/>
              </a:ext>
            </a:extLst>
          </p:cNvPr>
          <p:cNvSpPr txBox="1"/>
          <p:nvPr/>
        </p:nvSpPr>
        <p:spPr>
          <a:xfrm>
            <a:off x="1371600" y="4876800"/>
            <a:ext cx="3557384" cy="1200329"/>
          </a:xfrm>
          <a:prstGeom prst="rect">
            <a:avLst/>
          </a:prstGeom>
          <a:noFill/>
        </p:spPr>
        <p:txBody>
          <a:bodyPr wrap="none" rtlCol="0">
            <a:spAutoFit/>
          </a:bodyPr>
          <a:lstStyle/>
          <a:p>
            <a:r>
              <a:rPr lang="en-US" b="1" dirty="0" err="1"/>
              <a:t>Square_Root</a:t>
            </a:r>
            <a:r>
              <a:rPr lang="en-US" b="1" dirty="0"/>
              <a:t>{ </a:t>
            </a:r>
          </a:p>
          <a:p>
            <a:r>
              <a:rPr lang="en-US" b="1" dirty="0"/>
              <a:t>	(d1^2 + d2^2 + …  + dn^2)</a:t>
            </a:r>
          </a:p>
          <a:p>
            <a:r>
              <a:rPr lang="en-US" b="1" dirty="0"/>
              <a:t>	} / n</a:t>
            </a:r>
          </a:p>
          <a:p>
            <a:endParaRPr lang="en-US" dirty="0"/>
          </a:p>
        </p:txBody>
      </p:sp>
    </p:spTree>
    <p:extLst>
      <p:ext uri="{BB962C8B-B14F-4D97-AF65-F5344CB8AC3E}">
        <p14:creationId xmlns:p14="http://schemas.microsoft.com/office/powerpoint/2010/main" val="22066625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p:txBody>
          <a:bodyPr>
            <a:normAutofit/>
          </a:bodyPr>
          <a:lstStyle/>
          <a:p>
            <a:pPr marL="0" indent="0">
              <a:buNone/>
            </a:pPr>
            <a:r>
              <a:rPr lang="en-US" sz="2400" b="0" dirty="0">
                <a:solidFill>
                  <a:schemeClr val="accent3"/>
                </a:solidFill>
              </a:rPr>
              <a:t>Beware: </a:t>
            </a:r>
            <a:r>
              <a:rPr lang="en-US" sz="2400" b="0" dirty="0"/>
              <a:t>Some people try to “force” a linear relationship where one does not exist. Plotting linear regression is only a valid tool IF:</a:t>
            </a:r>
          </a:p>
          <a:p>
            <a:pPr lvl="1">
              <a:spcBef>
                <a:spcPts val="1800"/>
              </a:spcBef>
              <a:buFont typeface="Arial" panose="020B0604020202020204" pitchFamily="34" charset="0"/>
              <a:buChar char="•"/>
            </a:pPr>
            <a:r>
              <a:rPr lang="en-US" sz="2400" b="0" dirty="0"/>
              <a:t>The scatterplot forms a linear pattern (you must use a scatterplot to detect a linear relationship in the first place)</a:t>
            </a:r>
          </a:p>
          <a:p>
            <a:pPr lvl="1">
              <a:buFont typeface="Arial" panose="020B0604020202020204" pitchFamily="34" charset="0"/>
              <a:buChar char="•"/>
            </a:pPr>
            <a:r>
              <a:rPr lang="en-US" sz="2400" b="0" dirty="0"/>
              <a:t>The correlation, r, is moderate to strong (typically beyond 0.50 or –0.50).</a:t>
            </a:r>
          </a:p>
        </p:txBody>
      </p:sp>
    </p:spTree>
    <p:extLst>
      <p:ext uri="{BB962C8B-B14F-4D97-AF65-F5344CB8AC3E}">
        <p14:creationId xmlns:p14="http://schemas.microsoft.com/office/powerpoint/2010/main" val="1304347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Fitting Functions</a:t>
            </a:r>
          </a:p>
        </p:txBody>
      </p:sp>
      <p:sp>
        <p:nvSpPr>
          <p:cNvPr id="3" name="Content Placeholder 2"/>
          <p:cNvSpPr>
            <a:spLocks noGrp="1"/>
          </p:cNvSpPr>
          <p:nvPr>
            <p:ph idx="1"/>
          </p:nvPr>
        </p:nvSpPr>
        <p:spPr/>
        <p:txBody>
          <a:bodyPr>
            <a:normAutofit/>
          </a:bodyPr>
          <a:lstStyle/>
          <a:p>
            <a:r>
              <a:rPr lang="en-US" sz="2800" b="0" dirty="0"/>
              <a:t>Linear – y = mx + b</a:t>
            </a:r>
          </a:p>
          <a:p>
            <a:r>
              <a:rPr lang="en-US" sz="2800" b="0" dirty="0"/>
              <a:t>Polynomial - y = a + b*x + c*x</a:t>
            </a:r>
            <a:r>
              <a:rPr lang="en-US" sz="2800" b="0" baseline="30000" dirty="0"/>
              <a:t>2</a:t>
            </a:r>
            <a:r>
              <a:rPr lang="en-US" sz="2800" b="0" dirty="0"/>
              <a:t> + </a:t>
            </a:r>
            <a:r>
              <a:rPr lang="is-IS" sz="2800" b="0" dirty="0"/>
              <a:t>…</a:t>
            </a:r>
          </a:p>
          <a:p>
            <a:r>
              <a:rPr lang="is-IS" sz="2800" b="0" dirty="0"/>
              <a:t>Power Law  - y = a*x</a:t>
            </a:r>
            <a:r>
              <a:rPr lang="is-IS" sz="2800" b="0" baseline="30000" dirty="0"/>
              <a:t>b</a:t>
            </a:r>
          </a:p>
          <a:p>
            <a:r>
              <a:rPr lang="is-IS" sz="2800" b="0" dirty="0"/>
              <a:t>Exponential – y = a*b</a:t>
            </a:r>
            <a:r>
              <a:rPr lang="is-IS" sz="2800" b="0" baseline="30000" dirty="0"/>
              <a:t>x</a:t>
            </a:r>
            <a:r>
              <a:rPr lang="is-IS" sz="2800" b="0" dirty="0"/>
              <a:t> (a*e</a:t>
            </a:r>
            <a:r>
              <a:rPr lang="is-IS" sz="2800" b="0" baseline="30000" dirty="0"/>
              <a:t>x</a:t>
            </a:r>
            <a:r>
              <a:rPr lang="is-IS" sz="2800" b="0" dirty="0"/>
              <a:t>)</a:t>
            </a:r>
          </a:p>
          <a:p>
            <a:r>
              <a:rPr lang="en-US" sz="2800" b="0" dirty="0"/>
              <a:t>Sinusoidal – y = a*sin(b*x + c)</a:t>
            </a:r>
          </a:p>
          <a:p>
            <a:r>
              <a:rPr lang="is-IS" sz="2800" b="0" dirty="0"/>
              <a:t>Logarithmic, etc.</a:t>
            </a:r>
          </a:p>
        </p:txBody>
      </p:sp>
    </p:spTree>
    <p:extLst>
      <p:ext uri="{BB962C8B-B14F-4D97-AF65-F5344CB8AC3E}">
        <p14:creationId xmlns:p14="http://schemas.microsoft.com/office/powerpoint/2010/main" val="14321496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dirty="0"/>
                  <a:t>Simplest  fitting</a:t>
                </a:r>
              </a:p>
              <a:p>
                <a:r>
                  <a:rPr lang="en-US" sz="2600" dirty="0"/>
                  <a:t>Everything is linear if inspected closely enough</a:t>
                </a:r>
              </a:p>
              <a:p>
                <a:r>
                  <a:rPr lang="en-US" sz="2600" dirty="0">
                    <a:latin typeface="Calibri" panose="020F0502020204030204" pitchFamily="34" charset="0"/>
                    <a:cs typeface="Calibri" panose="020F0502020204030204" pitchFamily="34" charset="0"/>
                  </a:rPr>
                  <a:t>m is the slope; b is the y-intercept</a:t>
                </a:r>
                <a:endParaRPr lang="en-US" sz="2600" b="0" dirty="0">
                  <a:latin typeface="Calibri" panose="020F0502020204030204" pitchFamily="34" charset="0"/>
                  <a:cs typeface="Calibri" panose="020F0502020204030204" pitchFamily="34" charset="0"/>
                </a:endParaRPr>
              </a:p>
              <a:p>
                <a:endParaRPr lang="en-US" sz="2600" b="0" i="1" dirty="0">
                  <a:latin typeface="Calibri" panose="020F0502020204030204" pitchFamily="34" charset="0"/>
                  <a:cs typeface="Calibri" panose="020F0502020204030204" pitchFamily="34" charset="0"/>
                </a:endParaRPr>
              </a:p>
              <a:p>
                <a:endParaRPr lang="en-US" sz="2600" b="0" i="1" dirty="0">
                  <a:latin typeface="Calibri" panose="020F0502020204030204" pitchFamily="34" charset="0"/>
                  <a:cs typeface="Calibri" panose="020F0502020204030204" pitchFamily="34" charset="0"/>
                </a:endParaRPr>
              </a:p>
              <a:p>
                <a:pPr marL="0" indent="0">
                  <a:buNone/>
                </a:pPr>
                <a14:m>
                  <m:oMathPara xmlns=""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𝑦</m:t>
                      </m:r>
                      <m:r>
                        <a:rPr lang="en-US" sz="2600" b="0" i="1" smtClean="0">
                          <a:latin typeface="Cambria Math" panose="02040503050406030204" pitchFamily="18" charset="0"/>
                        </a:rPr>
                        <m:t>=</m:t>
                      </m:r>
                      <m:r>
                        <a:rPr lang="en-US" sz="2600" b="0" i="1" smtClean="0">
                          <a:latin typeface="Cambria Math" panose="02040503050406030204" pitchFamily="18" charset="0"/>
                        </a:rPr>
                        <m:t>𝑚𝑥</m:t>
                      </m:r>
                      <m:r>
                        <a:rPr lang="en-US" sz="2600" b="0" i="1" smtClean="0">
                          <a:latin typeface="Cambria Math" panose="02040503050406030204" pitchFamily="18" charset="0"/>
                        </a:rPr>
                        <m:t>+</m:t>
                      </m:r>
                      <m:r>
                        <a:rPr lang="en-US" sz="2600" b="0" i="1" smtClean="0">
                          <a:latin typeface="Cambria Math" panose="02040503050406030204" pitchFamily="18" charset="0"/>
                        </a:rPr>
                        <m:t>𝑏</m:t>
                      </m:r>
                    </m:oMath>
                  </m:oMathPara>
                </a14:m>
                <a:endParaRPr lang="en-US" sz="2600" b="0" dirty="0"/>
              </a:p>
              <a:p>
                <a:endParaRPr lang="is-I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186"/>
                </a:stretch>
              </a:blipFill>
            </p:spPr>
            <p:txBody>
              <a:bodyPr/>
              <a:lstStyle/>
              <a:p>
                <a:r>
                  <a:rPr lang="en-US">
                    <a:noFill/>
                  </a:rPr>
                  <a:t> </a:t>
                </a:r>
              </a:p>
            </p:txBody>
          </p:sp>
        </mc:Fallback>
      </mc:AlternateContent>
    </p:spTree>
    <p:extLst>
      <p:ext uri="{BB962C8B-B14F-4D97-AF65-F5344CB8AC3E}">
        <p14:creationId xmlns:p14="http://schemas.microsoft.com/office/powerpoint/2010/main" val="13286263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492716" cy="1200329"/>
          </a:xfrm>
          <a:prstGeom prst="rect">
            <a:avLst/>
          </a:prstGeom>
          <a:noFill/>
          <a:ln w="25400">
            <a:solidFill>
              <a:srgbClr val="00B0F0"/>
            </a:solidFill>
          </a:ln>
        </p:spPr>
        <p:txBody>
          <a:bodyPr wrap="none" rtlCol="0">
            <a:spAutoFit/>
          </a:bodyPr>
          <a:lstStyle/>
          <a:p>
            <a:r>
              <a:rPr lang="en-US" sz="2400" dirty="0"/>
              <a:t>y = mx + b</a:t>
            </a:r>
          </a:p>
          <a:p>
            <a:r>
              <a:rPr lang="en-US" sz="2400" dirty="0"/>
              <a:t>m = 12.59</a:t>
            </a:r>
          </a:p>
          <a:p>
            <a:r>
              <a:rPr lang="en-US" sz="2400" dirty="0"/>
              <a:t>b = 21.775</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883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Can fit anything with enough parameters</a:t>
                </a:r>
              </a:p>
              <a:p>
                <a:r>
                  <a:rPr lang="en-US" dirty="0"/>
                  <a:t>Be careful with extrapolation</a:t>
                </a:r>
              </a:p>
              <a:p>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1434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The risks of skipping or neglecting data cleansing:</a:t>
            </a:r>
          </a:p>
          <a:p>
            <a:pPr lvl="1">
              <a:spcBef>
                <a:spcPts val="1800"/>
              </a:spcBef>
            </a:pPr>
            <a:r>
              <a:rPr lang="en-US" sz="3000" dirty="0"/>
              <a:t>Inaccurate analysis</a:t>
            </a:r>
          </a:p>
          <a:p>
            <a:pPr lvl="1">
              <a:spcBef>
                <a:spcPts val="1800"/>
              </a:spcBef>
            </a:pPr>
            <a:r>
              <a:rPr lang="en-US" sz="3000" dirty="0"/>
              <a:t>Wasted time/money</a:t>
            </a:r>
          </a:p>
          <a:p>
            <a:pPr lvl="1">
              <a:spcBef>
                <a:spcPts val="1800"/>
              </a:spcBef>
            </a:pPr>
            <a:r>
              <a:rPr lang="en-US" sz="3000" dirty="0"/>
              <a:t>Inconsistent results</a:t>
            </a:r>
          </a:p>
          <a:p>
            <a:pPr lvl="1"/>
            <a:endParaRPr lang="en-US" dirty="0"/>
          </a:p>
        </p:txBody>
      </p:sp>
      <p:pic>
        <p:nvPicPr>
          <p:cNvPr id="8194" name="Picture 2" descr="http://farm1.staticflickr.com/90/262783033_54f5d6f5b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405" y="2667000"/>
            <a:ext cx="3321595" cy="2212182"/>
          </a:xfrm>
          <a:prstGeom prst="roundRect">
            <a:avLst>
              <a:gd name="adj" fmla="val 8127"/>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50213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295400"/>
            <a:ext cx="6289673" cy="4549162"/>
          </a:xfrm>
          <a:prstGeom prst="rect">
            <a:avLst/>
          </a:prstGeom>
        </p:spPr>
      </p:pic>
      <p:sp>
        <p:nvSpPr>
          <p:cNvPr id="6" name="TextBox 5"/>
          <p:cNvSpPr txBox="1"/>
          <p:nvPr/>
        </p:nvSpPr>
        <p:spPr>
          <a:xfrm>
            <a:off x="7010400" y="3886200"/>
            <a:ext cx="2104294" cy="830997"/>
          </a:xfrm>
          <a:prstGeom prst="rect">
            <a:avLst/>
          </a:prstGeom>
          <a:noFill/>
          <a:ln w="25400">
            <a:solidFill>
              <a:srgbClr val="00B0F0"/>
            </a:solidFill>
          </a:ln>
        </p:spPr>
        <p:txBody>
          <a:bodyPr wrap="none" rtlCol="0">
            <a:spAutoFit/>
          </a:bodyPr>
          <a:lstStyle/>
          <a:p>
            <a:pPr algn="ctr"/>
            <a:r>
              <a:rPr lang="en-US" sz="2400" dirty="0"/>
              <a:t>Fit with order 2</a:t>
            </a:r>
          </a:p>
          <a:p>
            <a:pPr algn="ctr"/>
            <a:r>
              <a:rPr lang="en-US" sz="2400" dirty="0"/>
              <a:t>Parabolic</a:t>
            </a:r>
          </a:p>
        </p:txBody>
      </p:sp>
      <p:cxnSp>
        <p:nvCxnSpPr>
          <p:cNvPr id="8" name="Straight Arrow Connector 7"/>
          <p:cNvCxnSpPr/>
          <p:nvPr/>
        </p:nvCxnSpPr>
        <p:spPr>
          <a:xfrm flipH="1" flipV="1">
            <a:off x="5638800" y="2133600"/>
            <a:ext cx="1371600" cy="17526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5214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Income counts histogram</a:t>
                </a:r>
              </a:p>
              <a:p>
                <a:r>
                  <a:rPr lang="en-US" dirty="0"/>
                  <a:t>Frequency of words in Text</a:t>
                </a:r>
              </a:p>
              <a:p>
                <a:pPr marL="0" indent="0">
                  <a:buNone/>
                </a:pPr>
                <a:endParaRPr lang="en-US"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𝐵</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296252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Law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488421"/>
            <a:ext cx="6289673" cy="4163119"/>
          </a:xfrm>
          <a:prstGeom prst="rect">
            <a:avLst/>
          </a:prstGeom>
        </p:spPr>
      </p:pic>
      <p:sp>
        <p:nvSpPr>
          <p:cNvPr id="6" name="TextBox 5"/>
          <p:cNvSpPr txBox="1"/>
          <p:nvPr/>
        </p:nvSpPr>
        <p:spPr>
          <a:xfrm>
            <a:off x="7292209" y="3886200"/>
            <a:ext cx="1540678" cy="830997"/>
          </a:xfrm>
          <a:prstGeom prst="rect">
            <a:avLst/>
          </a:prstGeom>
          <a:noFill/>
          <a:ln w="25400">
            <a:solidFill>
              <a:srgbClr val="00B0F0"/>
            </a:solidFill>
          </a:ln>
        </p:spPr>
        <p:txBody>
          <a:bodyPr wrap="none" rtlCol="0">
            <a:spAutoFit/>
          </a:bodyPr>
          <a:lstStyle/>
          <a:p>
            <a:pPr algn="ctr"/>
            <a:r>
              <a:rPr lang="en-US" sz="2400" dirty="0"/>
              <a:t>Power Law</a:t>
            </a:r>
          </a:p>
          <a:p>
            <a:pPr algn="ctr"/>
            <a:r>
              <a:rPr lang="en-US" sz="2400" dirty="0"/>
              <a:t>B = -0.7</a:t>
            </a:r>
          </a:p>
        </p:txBody>
      </p:sp>
      <p:cxnSp>
        <p:nvCxnSpPr>
          <p:cNvPr id="8" name="Straight Arrow Connector 7"/>
          <p:cNvCxnSpPr/>
          <p:nvPr/>
        </p:nvCxnSpPr>
        <p:spPr>
          <a:xfrm flipH="1" flipV="1">
            <a:off x="5410200" y="2743200"/>
            <a:ext cx="1882009" cy="11430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3635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Continuously Compounded Interest</a:t>
                </a:r>
              </a:p>
              <a:p>
                <a:r>
                  <a:rPr lang="en-US" dirty="0"/>
                  <a:t>Radioactive Decay (Half-life)</a:t>
                </a:r>
              </a:p>
              <a:p>
                <a:r>
                  <a:rPr lang="en-US" dirty="0"/>
                  <a:t>Amount of a drug in the blood</a:t>
                </a:r>
              </a:p>
              <a:p>
                <a:pPr marL="0" indent="0">
                  <a:buNone/>
                </a:pPr>
                <a:endParaRPr lang="en-US" b="0" i="1" dirty="0">
                  <a:latin typeface="Cambria Math" panose="02040503050406030204" pitchFamily="18" charset="0"/>
                </a:endParaRPr>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𝐵𝑥</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3184759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558531"/>
            <a:ext cx="6289673" cy="4022899"/>
          </a:xfrm>
          <a:prstGeom prst="rect">
            <a:avLst/>
          </a:prstGeom>
        </p:spPr>
      </p:pic>
      <p:sp>
        <p:nvSpPr>
          <p:cNvPr id="6" name="TextBox 5"/>
          <p:cNvSpPr txBox="1"/>
          <p:nvPr/>
        </p:nvSpPr>
        <p:spPr>
          <a:xfrm>
            <a:off x="7233411" y="3886200"/>
            <a:ext cx="1658274" cy="830997"/>
          </a:xfrm>
          <a:prstGeom prst="rect">
            <a:avLst/>
          </a:prstGeom>
          <a:noFill/>
          <a:ln w="25400">
            <a:solidFill>
              <a:srgbClr val="00B0F0"/>
            </a:solidFill>
          </a:ln>
        </p:spPr>
        <p:txBody>
          <a:bodyPr wrap="none" rtlCol="0">
            <a:spAutoFit/>
          </a:bodyPr>
          <a:lstStyle/>
          <a:p>
            <a:pPr algn="ctr"/>
            <a:r>
              <a:rPr lang="en-US" sz="2400" dirty="0"/>
              <a:t>Exponential</a:t>
            </a:r>
          </a:p>
          <a:p>
            <a:pPr algn="ctr"/>
            <a:r>
              <a:rPr lang="en-US" sz="2400" dirty="0"/>
              <a:t>Perfect Fit</a:t>
            </a:r>
          </a:p>
        </p:txBody>
      </p:sp>
      <p:cxnSp>
        <p:nvCxnSpPr>
          <p:cNvPr id="8" name="Straight Arrow Connector 7"/>
          <p:cNvCxnSpPr/>
          <p:nvPr/>
        </p:nvCxnSpPr>
        <p:spPr>
          <a:xfrm flipH="1" flipV="1">
            <a:off x="4419601" y="2590800"/>
            <a:ext cx="2872608" cy="12954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894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Fitting</a:t>
            </a:r>
          </a:p>
        </p:txBody>
      </p:sp>
      <p:sp>
        <p:nvSpPr>
          <p:cNvPr id="3" name="Content Placeholder 2"/>
          <p:cNvSpPr>
            <a:spLocks noGrp="1"/>
          </p:cNvSpPr>
          <p:nvPr>
            <p:ph idx="1"/>
          </p:nvPr>
        </p:nvSpPr>
        <p:spPr/>
        <p:txBody>
          <a:bodyPr/>
          <a:lstStyle/>
          <a:p>
            <a:endParaRPr lang="en-US" dirty="0"/>
          </a:p>
          <a:p>
            <a:r>
              <a:rPr lang="en-US" dirty="0"/>
              <a:t>Choosing which fitting function to use should be based on an underlying understanding of the data.</a:t>
            </a:r>
            <a:br>
              <a:rPr lang="en-US" dirty="0"/>
            </a:br>
            <a:endParaRPr lang="en-US" dirty="0"/>
          </a:p>
          <a:p>
            <a:r>
              <a:rPr lang="en-US" dirty="0"/>
              <a:t>Extrapolation beyond the bounds of the data must be done with care.</a:t>
            </a:r>
          </a:p>
          <a:p>
            <a:endParaRPr lang="en-US" b="0" dirty="0"/>
          </a:p>
          <a:p>
            <a:endParaRPr lang="is-IS" dirty="0"/>
          </a:p>
        </p:txBody>
      </p:sp>
    </p:spTree>
    <p:extLst>
      <p:ext uri="{BB962C8B-B14F-4D97-AF65-F5344CB8AC3E}">
        <p14:creationId xmlns:p14="http://schemas.microsoft.com/office/powerpoint/2010/main" val="17748887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Fitting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Use “</a:t>
            </a:r>
            <a:r>
              <a:rPr lang="en-US" sz="1800" dirty="0"/>
              <a:t>Customer </a:t>
            </a:r>
            <a:r>
              <a:rPr lang="en-US" sz="1800" dirty="0" err="1"/>
              <a:t>Retention.xlsx</a:t>
            </a:r>
            <a:r>
              <a:rPr lang="en-US" sz="1800" b="0" dirty="0"/>
              <a:t>”</a:t>
            </a:r>
          </a:p>
          <a:p>
            <a:pPr>
              <a:lnSpc>
                <a:spcPct val="150000"/>
              </a:lnSpc>
              <a:spcBef>
                <a:spcPts val="0"/>
              </a:spcBef>
            </a:pPr>
            <a:r>
              <a:rPr lang="en-US" sz="1800" b="0" dirty="0"/>
              <a:t>Plot scatter plot</a:t>
            </a:r>
          </a:p>
          <a:p>
            <a:pPr>
              <a:lnSpc>
                <a:spcPct val="150000"/>
              </a:lnSpc>
              <a:spcBef>
                <a:spcPts val="0"/>
              </a:spcBef>
            </a:pPr>
            <a:r>
              <a:rPr lang="en-US" sz="1800" b="0" dirty="0"/>
              <a:t>Add trendline – Linear, polynomial, exponential</a:t>
            </a:r>
          </a:p>
          <a:p>
            <a:pPr>
              <a:lnSpc>
                <a:spcPct val="150000"/>
              </a:lnSpc>
              <a:spcBef>
                <a:spcPts val="0"/>
              </a:spcBef>
            </a:pPr>
            <a:r>
              <a:rPr lang="en-US" sz="1800" b="0" dirty="0"/>
              <a:t>Check whose R^2 is least</a:t>
            </a:r>
          </a:p>
          <a:p>
            <a:pPr>
              <a:lnSpc>
                <a:spcPct val="150000"/>
              </a:lnSpc>
              <a:spcBef>
                <a:spcPts val="0"/>
              </a:spcBef>
            </a:pPr>
            <a:r>
              <a:rPr lang="en-US" sz="1800" b="0" dirty="0"/>
              <a:t>determine what kind of fit is best</a:t>
            </a:r>
          </a:p>
          <a:p>
            <a:pPr marL="0" indent="0">
              <a:lnSpc>
                <a:spcPct val="150000"/>
              </a:lnSpc>
              <a:spcBef>
                <a:spcPts val="0"/>
              </a:spcBef>
              <a:buNone/>
            </a:pPr>
            <a:endParaRPr lang="en-US" sz="1800" b="0" dirty="0"/>
          </a:p>
          <a:p>
            <a:pPr marL="0" indent="0">
              <a:lnSpc>
                <a:spcPct val="150000"/>
              </a:lnSpc>
              <a:spcBef>
                <a:spcPts val="0"/>
              </a:spcBef>
              <a:buNone/>
            </a:pPr>
            <a:r>
              <a:rPr lang="en-US" sz="1800" b="0" dirty="0"/>
              <a:t>Repeat the same process for “</a:t>
            </a:r>
            <a:r>
              <a:rPr lang="en-US" sz="1800" dirty="0"/>
              <a:t>Candy </a:t>
            </a:r>
            <a:r>
              <a:rPr lang="en-US" sz="1800" dirty="0" err="1"/>
              <a:t>factory.xlsx</a:t>
            </a:r>
            <a:r>
              <a:rPr lang="en-US" sz="1800" b="0" dirty="0"/>
              <a:t>”, “</a:t>
            </a:r>
            <a:r>
              <a:rPr lang="en-US" sz="1800" dirty="0" err="1"/>
              <a:t>Nurf</a:t>
            </a:r>
            <a:r>
              <a:rPr lang="en-US" sz="1800" dirty="0"/>
              <a:t> Foam </a:t>
            </a:r>
            <a:r>
              <a:rPr lang="en-US" sz="1800" dirty="0" err="1"/>
              <a:t>Factory.xlsx</a:t>
            </a:r>
            <a:r>
              <a:rPr lang="en-US" sz="1800" b="0" dirty="0"/>
              <a:t>”</a:t>
            </a:r>
          </a:p>
          <a:p>
            <a:pPr marL="0" indent="0">
              <a:lnSpc>
                <a:spcPct val="150000"/>
              </a:lnSpc>
              <a:spcBef>
                <a:spcPts val="0"/>
              </a:spcBef>
              <a:buNone/>
            </a:pPr>
            <a:endParaRPr lang="en-US" sz="18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45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9463291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Fitting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DISCUSSION</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a:t>
            </a:r>
            <a:r>
              <a:rPr lang="en-US" sz="1800" dirty="0"/>
              <a:t>Customer </a:t>
            </a:r>
            <a:r>
              <a:rPr lang="en-US" sz="1800" dirty="0" err="1"/>
              <a:t>Retention.xlsx</a:t>
            </a:r>
            <a:r>
              <a:rPr lang="en-US" sz="1800" b="0" dirty="0"/>
              <a:t>” – Should be exponential</a:t>
            </a:r>
          </a:p>
          <a:p>
            <a:pPr marL="0" indent="0">
              <a:lnSpc>
                <a:spcPct val="150000"/>
              </a:lnSpc>
              <a:spcBef>
                <a:spcPts val="0"/>
              </a:spcBef>
              <a:buNone/>
            </a:pPr>
            <a:r>
              <a:rPr lang="en-US" sz="1800" b="0" dirty="0"/>
              <a:t>“</a:t>
            </a:r>
            <a:r>
              <a:rPr lang="en-US" sz="1800" dirty="0"/>
              <a:t>Candy </a:t>
            </a:r>
            <a:r>
              <a:rPr lang="en-US" sz="1800" dirty="0" err="1"/>
              <a:t>Factory.xlsx</a:t>
            </a:r>
            <a:r>
              <a:rPr lang="en-US" sz="1800" b="0" dirty="0"/>
              <a:t>” – Should be linear</a:t>
            </a:r>
          </a:p>
          <a:p>
            <a:pPr marL="0" indent="0">
              <a:lnSpc>
                <a:spcPct val="150000"/>
              </a:lnSpc>
              <a:spcBef>
                <a:spcPts val="0"/>
              </a:spcBef>
              <a:buNone/>
            </a:pPr>
            <a:r>
              <a:rPr lang="en-US" sz="1800" b="0" dirty="0"/>
              <a:t>“</a:t>
            </a:r>
            <a:r>
              <a:rPr lang="en-US" sz="1800" dirty="0" err="1"/>
              <a:t>Nurf</a:t>
            </a:r>
            <a:r>
              <a:rPr lang="en-US" sz="1800" dirty="0"/>
              <a:t> Foam </a:t>
            </a:r>
            <a:r>
              <a:rPr lang="en-US" sz="1800" dirty="0" err="1"/>
              <a:t>Factory.xlsx</a:t>
            </a:r>
            <a:r>
              <a:rPr lang="en-US" sz="1800" b="0" dirty="0"/>
              <a:t>” – Should be Polynomial</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15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2597100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Cluster Analysis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another way of drawing conclusions from visual data</a:t>
            </a:r>
          </a:p>
          <a:p>
            <a:endParaRPr lang="en-US" dirty="0"/>
          </a:p>
          <a:p>
            <a:r>
              <a:rPr lang="en-US" dirty="0"/>
              <a:t>Section 8</a:t>
            </a:r>
          </a:p>
        </p:txBody>
      </p:sp>
    </p:spTree>
    <p:extLst>
      <p:ext uri="{BB962C8B-B14F-4D97-AF65-F5344CB8AC3E}">
        <p14:creationId xmlns:p14="http://schemas.microsoft.com/office/powerpoint/2010/main" val="8087197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p:txBody>
          <a:bodyPr>
            <a:normAutofit/>
          </a:bodyPr>
          <a:lstStyle/>
          <a:p>
            <a:endParaRPr lang="en-US" sz="2800" b="0" dirty="0"/>
          </a:p>
          <a:p>
            <a:r>
              <a:rPr lang="en-US" sz="2800" b="0" dirty="0"/>
              <a:t>Finding common groupings in a multi-dimensional dataset (segmentation)</a:t>
            </a:r>
          </a:p>
          <a:p>
            <a:r>
              <a:rPr lang="en-US" sz="2800" b="0" dirty="0"/>
              <a:t>Can be used to find patterns that are difficult to identify by eye</a:t>
            </a:r>
          </a:p>
          <a:p>
            <a:r>
              <a:rPr lang="en-US" sz="2800" b="0" dirty="0" smtClean="0"/>
              <a:t>Known as unsupervised learning in machine learning</a:t>
            </a:r>
            <a:endParaRPr lang="en-US" sz="2800" b="0" dirty="0"/>
          </a:p>
        </p:txBody>
      </p:sp>
    </p:spTree>
    <p:extLst>
      <p:ext uri="{BB962C8B-B14F-4D97-AF65-F5344CB8AC3E}">
        <p14:creationId xmlns:p14="http://schemas.microsoft.com/office/powerpoint/2010/main" val="7741617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Issues/Causes</a:t>
            </a:r>
          </a:p>
        </p:txBody>
      </p:sp>
      <p:sp>
        <p:nvSpPr>
          <p:cNvPr id="3" name="Content Placeholder 2"/>
          <p:cNvSpPr>
            <a:spLocks noGrp="1"/>
          </p:cNvSpPr>
          <p:nvPr>
            <p:ph idx="1"/>
          </p:nvPr>
        </p:nvSpPr>
        <p:spPr>
          <a:xfrm>
            <a:off x="228601" y="1488141"/>
            <a:ext cx="4267200" cy="4525963"/>
          </a:xfrm>
        </p:spPr>
        <p:txBody>
          <a:bodyPr>
            <a:normAutofit/>
          </a:bodyPr>
          <a:lstStyle/>
          <a:p>
            <a:pPr marL="0" indent="0">
              <a:buNone/>
            </a:pPr>
            <a:r>
              <a:rPr lang="en-US" sz="2700" dirty="0"/>
              <a:t>Key Issues</a:t>
            </a:r>
          </a:p>
          <a:p>
            <a:r>
              <a:rPr lang="en-US" sz="2700" dirty="0"/>
              <a:t>Duplicates</a:t>
            </a:r>
          </a:p>
          <a:p>
            <a:r>
              <a:rPr lang="en-US" sz="2700" dirty="0" err="1"/>
              <a:t>Missepllings</a:t>
            </a:r>
            <a:r>
              <a:rPr lang="en-US" sz="2700" dirty="0"/>
              <a:t> </a:t>
            </a:r>
          </a:p>
          <a:p>
            <a:r>
              <a:rPr lang="en-US" sz="2700" dirty="0"/>
              <a:t>Inconsistent formatting</a:t>
            </a:r>
          </a:p>
          <a:p>
            <a:r>
              <a:rPr lang="en-US" sz="2700" dirty="0"/>
              <a:t>Inconsistent data population</a:t>
            </a:r>
          </a:p>
          <a:p>
            <a:r>
              <a:rPr lang="en-US" sz="2700" dirty="0"/>
              <a:t>Missing/duplicated unique keys</a:t>
            </a:r>
          </a:p>
          <a:p>
            <a:r>
              <a:rPr lang="en-US" sz="2700" dirty="0"/>
              <a:t>Special characters</a:t>
            </a:r>
          </a:p>
        </p:txBody>
      </p:sp>
      <p:sp>
        <p:nvSpPr>
          <p:cNvPr id="6" name="Content Placeholder 5"/>
          <p:cNvSpPr>
            <a:spLocks noGrp="1"/>
          </p:cNvSpPr>
          <p:nvPr>
            <p:ph sz="quarter" idx="4294967295"/>
          </p:nvPr>
        </p:nvSpPr>
        <p:spPr>
          <a:xfrm>
            <a:off x="4800600" y="1487488"/>
            <a:ext cx="4343400" cy="4525962"/>
          </a:xfrm>
        </p:spPr>
        <p:txBody>
          <a:bodyPr>
            <a:noAutofit/>
          </a:bodyPr>
          <a:lstStyle/>
          <a:p>
            <a:pPr marL="0" indent="0">
              <a:buNone/>
            </a:pPr>
            <a:r>
              <a:rPr lang="en-US" sz="2700" dirty="0">
                <a:solidFill>
                  <a:schemeClr val="bg1">
                    <a:lumMod val="65000"/>
                  </a:schemeClr>
                </a:solidFill>
              </a:rPr>
              <a:t>Why they happen</a:t>
            </a:r>
          </a:p>
          <a:p>
            <a:r>
              <a:rPr lang="en-US" sz="2700" dirty="0">
                <a:solidFill>
                  <a:schemeClr val="bg1">
                    <a:lumMod val="65000"/>
                  </a:schemeClr>
                </a:solidFill>
              </a:rPr>
              <a:t>Manual Entry</a:t>
            </a:r>
          </a:p>
          <a:p>
            <a:r>
              <a:rPr lang="en-US" sz="2700" dirty="0">
                <a:solidFill>
                  <a:schemeClr val="bg1">
                    <a:lumMod val="65000"/>
                  </a:schemeClr>
                </a:solidFill>
              </a:rPr>
              <a:t>Old Business Rules Applied</a:t>
            </a:r>
          </a:p>
          <a:p>
            <a:r>
              <a:rPr lang="en-US" sz="2700" dirty="0">
                <a:solidFill>
                  <a:schemeClr val="bg1">
                    <a:lumMod val="65000"/>
                  </a:schemeClr>
                </a:solidFill>
              </a:rPr>
              <a:t>Software version changes</a:t>
            </a:r>
          </a:p>
          <a:p>
            <a:r>
              <a:rPr lang="en-US" sz="2700" dirty="0">
                <a:solidFill>
                  <a:schemeClr val="bg1">
                    <a:lumMod val="65000"/>
                  </a:schemeClr>
                </a:solidFill>
              </a:rPr>
              <a:t>Poor future planning</a:t>
            </a:r>
          </a:p>
          <a:p>
            <a:r>
              <a:rPr lang="en-US" sz="2700" dirty="0">
                <a:solidFill>
                  <a:schemeClr val="bg1">
                    <a:lumMod val="65000"/>
                  </a:schemeClr>
                </a:solidFill>
              </a:rPr>
              <a:t>Botched administrative efforts</a:t>
            </a:r>
          </a:p>
          <a:p>
            <a:r>
              <a:rPr lang="en-US" sz="2700" dirty="0">
                <a:solidFill>
                  <a:schemeClr val="bg1">
                    <a:lumMod val="65000"/>
                  </a:schemeClr>
                </a:solidFill>
              </a:rPr>
              <a:t>Poor interface/process design</a:t>
            </a:r>
          </a:p>
        </p:txBody>
      </p:sp>
    </p:spTree>
    <p:extLst>
      <p:ext uri="{BB962C8B-B14F-4D97-AF65-F5344CB8AC3E}">
        <p14:creationId xmlns:p14="http://schemas.microsoft.com/office/powerpoint/2010/main" val="10111776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Cholera in London</a:t>
            </a:r>
          </a:p>
        </p:txBody>
      </p:sp>
      <p:sp>
        <p:nvSpPr>
          <p:cNvPr id="3" name="Content Placeholder 2"/>
          <p:cNvSpPr>
            <a:spLocks noGrp="1"/>
          </p:cNvSpPr>
          <p:nvPr>
            <p:ph idx="1"/>
          </p:nvPr>
        </p:nvSpPr>
        <p:spPr/>
        <p:txBody>
          <a:bodyPr>
            <a:normAutofit/>
          </a:bodyPr>
          <a:lstStyle/>
          <a:p>
            <a:r>
              <a:rPr lang="en-US" sz="2600" b="0" dirty="0"/>
              <a:t>An early example of clustering</a:t>
            </a:r>
          </a:p>
          <a:p>
            <a:r>
              <a:rPr lang="en-US" sz="2600" b="0" dirty="0"/>
              <a:t>John Snow found the cause of an outbreak and help prove the germ theory of disease</a:t>
            </a:r>
          </a:p>
          <a:p>
            <a:pPr lvl="2"/>
            <a:endParaRPr lang="en-US" sz="2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00" y="2971800"/>
            <a:ext cx="3994856" cy="29270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231" y="3135977"/>
            <a:ext cx="3652769" cy="267642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971800"/>
            <a:ext cx="3135809" cy="2907930"/>
          </a:xfrm>
          <a:prstGeom prst="rect">
            <a:avLst/>
          </a:prstGeom>
        </p:spPr>
      </p:pic>
      <p:sp>
        <p:nvSpPr>
          <p:cNvPr id="9" name="Rectangle 8"/>
          <p:cNvSpPr/>
          <p:nvPr/>
        </p:nvSpPr>
        <p:spPr>
          <a:xfrm>
            <a:off x="4038600" y="6034210"/>
            <a:ext cx="5105400" cy="307777"/>
          </a:xfrm>
          <a:prstGeom prst="rect">
            <a:avLst/>
          </a:prstGeom>
        </p:spPr>
        <p:txBody>
          <a:bodyPr wrap="square">
            <a:spAutoFit/>
          </a:bodyPr>
          <a:lstStyle/>
          <a:p>
            <a:r>
              <a:rPr lang="en-US" sz="1400" dirty="0"/>
              <a:t>https://www1.udel.edu/johnmack/frec682/cholera/cholera2.html</a:t>
            </a:r>
          </a:p>
        </p:txBody>
      </p:sp>
    </p:spTree>
    <p:extLst>
      <p:ext uri="{BB962C8B-B14F-4D97-AF65-F5344CB8AC3E}">
        <p14:creationId xmlns:p14="http://schemas.microsoft.com/office/powerpoint/2010/main" val="1348024910"/>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Voronoi</a:t>
            </a:r>
            <a:r>
              <a:rPr lang="en-US" dirty="0"/>
              <a:t> Diagrams</a:t>
            </a:r>
          </a:p>
        </p:txBody>
      </p:sp>
      <p:sp>
        <p:nvSpPr>
          <p:cNvPr id="3" name="Content Placeholder 2"/>
          <p:cNvSpPr>
            <a:spLocks noGrp="1"/>
          </p:cNvSpPr>
          <p:nvPr>
            <p:ph sz="half" idx="1"/>
          </p:nvPr>
        </p:nvSpPr>
        <p:spPr/>
        <p:txBody>
          <a:bodyPr>
            <a:normAutofit lnSpcReduction="10000"/>
          </a:bodyPr>
          <a:lstStyle/>
          <a:p>
            <a:endParaRPr lang="en-US" dirty="0"/>
          </a:p>
          <a:p>
            <a:r>
              <a:rPr lang="en-US" dirty="0"/>
              <a:t>Show the group of points that are closest to certain centers</a:t>
            </a:r>
          </a:p>
          <a:p>
            <a:r>
              <a:rPr lang="en-US" dirty="0"/>
              <a:t>Centers can be chosen by hand, or determined by and algorithm (e.g. K-means)</a:t>
            </a:r>
          </a:p>
          <a:p>
            <a:pPr lvl="2"/>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3505" y="1579537"/>
            <a:ext cx="4038600" cy="4038600"/>
          </a:xfrm>
        </p:spPr>
      </p:pic>
      <p:sp>
        <p:nvSpPr>
          <p:cNvPr id="7" name="Rectangle 6"/>
          <p:cNvSpPr/>
          <p:nvPr/>
        </p:nvSpPr>
        <p:spPr>
          <a:xfrm>
            <a:off x="5105399" y="5713198"/>
            <a:ext cx="3923405" cy="307777"/>
          </a:xfrm>
          <a:prstGeom prst="rect">
            <a:avLst/>
          </a:prstGeom>
        </p:spPr>
        <p:txBody>
          <a:bodyPr wrap="square">
            <a:spAutoFit/>
          </a:bodyPr>
          <a:lstStyle/>
          <a:p>
            <a:r>
              <a:rPr lang="en-US" sz="1400" dirty="0"/>
              <a:t>https://en.wikipedia.org/wiki/Voronoi_diagram</a:t>
            </a:r>
          </a:p>
        </p:txBody>
      </p:sp>
    </p:spTree>
    <p:extLst>
      <p:ext uri="{BB962C8B-B14F-4D97-AF65-F5344CB8AC3E}">
        <p14:creationId xmlns:p14="http://schemas.microsoft.com/office/powerpoint/2010/main" val="50016485"/>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K-Means</a:t>
            </a:r>
          </a:p>
        </p:txBody>
      </p:sp>
      <p:sp>
        <p:nvSpPr>
          <p:cNvPr id="6" name="Content Placeholder 5"/>
          <p:cNvSpPr>
            <a:spLocks noGrp="1"/>
          </p:cNvSpPr>
          <p:nvPr>
            <p:ph idx="1"/>
          </p:nvPr>
        </p:nvSpPr>
        <p:spPr>
          <a:xfrm>
            <a:off x="457200" y="1295401"/>
            <a:ext cx="8229600" cy="2209800"/>
          </a:xfrm>
        </p:spPr>
        <p:txBody>
          <a:bodyPr/>
          <a:lstStyle/>
          <a:p>
            <a:r>
              <a:rPr lang="en-US" dirty="0"/>
              <a:t>Algorithm that iteratively moves center points to define clusters</a:t>
            </a:r>
          </a:p>
          <a:p>
            <a:r>
              <a:rPr lang="en-US" dirty="0"/>
              <a:t>Initial centers are either chosen or placed randomly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032" y="3486061"/>
            <a:ext cx="3191359" cy="25262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6391" y="3505201"/>
            <a:ext cx="3167179" cy="2507145"/>
          </a:xfrm>
          <a:prstGeom prst="rect">
            <a:avLst/>
          </a:prstGeom>
        </p:spPr>
      </p:pic>
    </p:spTree>
    <p:extLst>
      <p:ext uri="{BB962C8B-B14F-4D97-AF65-F5344CB8AC3E}">
        <p14:creationId xmlns:p14="http://schemas.microsoft.com/office/powerpoint/2010/main" val="17342988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in Python</a:t>
            </a:r>
            <a:endParaRPr lang="en-US" dirty="0"/>
          </a:p>
        </p:txBody>
      </p:sp>
      <p:sp>
        <p:nvSpPr>
          <p:cNvPr id="3" name="Content Placeholder 2"/>
          <p:cNvSpPr>
            <a:spLocks noGrp="1"/>
          </p:cNvSpPr>
          <p:nvPr>
            <p:ph idx="1"/>
          </p:nvPr>
        </p:nvSpPr>
        <p:spPr/>
        <p:txBody>
          <a:bodyPr/>
          <a:lstStyle/>
          <a:p>
            <a:r>
              <a:rPr lang="en-US" dirty="0">
                <a:hlinkClick r:id="rId2"/>
              </a:rPr>
              <a:t>http://scikit-learn.org/stable/modules/generated/</a:t>
            </a:r>
            <a:r>
              <a:rPr lang="en-US" dirty="0" smtClean="0">
                <a:hlinkClick r:id="rId2"/>
              </a:rPr>
              <a:t>sklearn.cluster.KMeans.html</a:t>
            </a:r>
            <a:endParaRPr lang="en-US" dirty="0" smtClean="0"/>
          </a:p>
          <a:p>
            <a:endParaRPr lang="en-US" dirty="0"/>
          </a:p>
          <a:p>
            <a:r>
              <a:rPr lang="en-US" dirty="0">
                <a:hlinkClick r:id="rId3"/>
              </a:rPr>
              <a:t>http://scikit-learn.org/stable/auto_examples/cluster/plot_kmeans_digits.html#sphx-glr-auto-examples-cluster-plot-kmeans-digits-</a:t>
            </a:r>
            <a:r>
              <a:rPr lang="en-US" dirty="0" smtClean="0">
                <a:hlinkClick r:id="rId3"/>
              </a:rPr>
              <a:t>py</a:t>
            </a:r>
            <a:endParaRPr lang="en-US" dirty="0" smtClean="0"/>
          </a:p>
          <a:p>
            <a:endParaRPr lang="en-US" dirty="0"/>
          </a:p>
        </p:txBody>
      </p:sp>
    </p:spTree>
    <p:extLst>
      <p:ext uri="{BB962C8B-B14F-4D97-AF65-F5344CB8AC3E}">
        <p14:creationId xmlns:p14="http://schemas.microsoft.com/office/powerpoint/2010/main" val="27424882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Monte Carlo</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discuss a few things that take us into advanced prediction</a:t>
            </a:r>
          </a:p>
          <a:p>
            <a:endParaRPr lang="en-US" dirty="0"/>
          </a:p>
          <a:p>
            <a:r>
              <a:rPr lang="en-US" dirty="0"/>
              <a:t>Section 9</a:t>
            </a:r>
          </a:p>
        </p:txBody>
      </p:sp>
    </p:spTree>
    <p:extLst>
      <p:ext uri="{BB962C8B-B14F-4D97-AF65-F5344CB8AC3E}">
        <p14:creationId xmlns:p14="http://schemas.microsoft.com/office/powerpoint/2010/main" val="3493905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normAutofit/>
          </a:bodyPr>
          <a:lstStyle/>
          <a:p>
            <a:endParaRPr lang="en-US" sz="2600" b="0" dirty="0"/>
          </a:p>
          <a:p>
            <a:r>
              <a:rPr lang="en-US" sz="2600" b="0" dirty="0"/>
              <a:t>Random Inputs into Models to Sample possible Outcomes</a:t>
            </a:r>
          </a:p>
          <a:p>
            <a:r>
              <a:rPr lang="en-US" sz="2600" b="0" dirty="0"/>
              <a:t>Works on models that are too complicated to calculate analytically</a:t>
            </a:r>
          </a:p>
          <a:p>
            <a:r>
              <a:rPr lang="en-US" sz="2600" b="0" dirty="0"/>
              <a:t>Used routinely in Business, Finance, Science, and elsewhere </a:t>
            </a:r>
          </a:p>
        </p:txBody>
      </p:sp>
    </p:spTree>
    <p:extLst>
      <p:ext uri="{BB962C8B-B14F-4D97-AF65-F5344CB8AC3E}">
        <p14:creationId xmlns:p14="http://schemas.microsoft.com/office/powerpoint/2010/main" val="8081744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lstStyle/>
          <a:p>
            <a:pPr marL="0" indent="0">
              <a:buNone/>
            </a:pPr>
            <a:r>
              <a:rPr lang="en-US" dirty="0"/>
              <a:t>How does it work?</a:t>
            </a:r>
          </a:p>
          <a:p>
            <a:r>
              <a:rPr lang="en-US" dirty="0"/>
              <a:t>Build a model</a:t>
            </a:r>
          </a:p>
          <a:p>
            <a:r>
              <a:rPr lang="en-US" dirty="0"/>
              <a:t>Use a random number generator (RAND() in Excel) for input to the model</a:t>
            </a:r>
          </a:p>
          <a:p>
            <a:r>
              <a:rPr lang="en-US" dirty="0"/>
              <a:t>Do this thousands, if not millions, of times to build a probability density function</a:t>
            </a:r>
          </a:p>
          <a:p>
            <a:r>
              <a:rPr lang="en-US" dirty="0"/>
              <a:t>Query the PDF to find answers to questions</a:t>
            </a:r>
          </a:p>
        </p:txBody>
      </p:sp>
    </p:spTree>
    <p:extLst>
      <p:ext uri="{BB962C8B-B14F-4D97-AF65-F5344CB8AC3E}">
        <p14:creationId xmlns:p14="http://schemas.microsoft.com/office/powerpoint/2010/main" val="14694871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89" y="1295400"/>
            <a:ext cx="3673311" cy="4267200"/>
          </a:xfrm>
          <a:prstGeom prst="rect">
            <a:avLst/>
          </a:prstGeom>
        </p:spPr>
      </p:pic>
      <p:sp>
        <p:nvSpPr>
          <p:cNvPr id="6" name="TextBox 5"/>
          <p:cNvSpPr txBox="1"/>
          <p:nvPr/>
        </p:nvSpPr>
        <p:spPr>
          <a:xfrm>
            <a:off x="152400" y="1894344"/>
            <a:ext cx="4038600" cy="2677656"/>
          </a:xfrm>
          <a:prstGeom prst="rect">
            <a:avLst/>
          </a:prstGeom>
          <a:noFill/>
        </p:spPr>
        <p:txBody>
          <a:bodyPr wrap="square" rtlCol="0">
            <a:spAutoFit/>
          </a:bodyPr>
          <a:lstStyle/>
          <a:p>
            <a:pPr marL="342900" indent="-342900">
              <a:buFont typeface="Arial" charset="0"/>
              <a:buChar char="•"/>
            </a:pPr>
            <a:r>
              <a:rPr lang="en-US" sz="2400" dirty="0"/>
              <a:t>Data set is 300 previous jobs from DB records</a:t>
            </a:r>
          </a:p>
          <a:p>
            <a:pPr marL="342900" indent="-342900">
              <a:buFont typeface="Arial" charset="0"/>
              <a:buChar char="•"/>
            </a:pPr>
            <a:endParaRPr lang="en-US" sz="2400" dirty="0"/>
          </a:p>
          <a:p>
            <a:pPr marL="342900" indent="-342900">
              <a:buFont typeface="Arial" charset="0"/>
              <a:buChar char="•"/>
            </a:pPr>
            <a:r>
              <a:rPr lang="en-US" sz="2400" dirty="0"/>
              <a:t>Analysis shows</a:t>
            </a:r>
          </a:p>
          <a:p>
            <a:pPr marL="800100" lvl="1" indent="-342900">
              <a:buFont typeface="Arial" charset="0"/>
              <a:buChar char="•"/>
            </a:pPr>
            <a:r>
              <a:rPr lang="en-US" sz="2400" dirty="0"/>
              <a:t>Average = 20 days</a:t>
            </a:r>
          </a:p>
          <a:p>
            <a:pPr marL="800100" lvl="1" indent="-342900">
              <a:buFont typeface="Arial" charset="0"/>
              <a:buChar char="•"/>
            </a:pPr>
            <a:r>
              <a:rPr lang="en-US" sz="2400" dirty="0"/>
              <a:t>Standard Dev. = 3 days</a:t>
            </a:r>
          </a:p>
          <a:p>
            <a:pPr marL="800100" lvl="1" indent="-342900">
              <a:buFont typeface="Arial" charset="0"/>
              <a:buChar char="•"/>
            </a:pPr>
            <a:r>
              <a:rPr lang="en-US" sz="2400" dirty="0"/>
              <a:t>Distribution  = Normal</a:t>
            </a:r>
          </a:p>
        </p:txBody>
      </p:sp>
    </p:spTree>
    <p:extLst>
      <p:ext uri="{BB962C8B-B14F-4D97-AF65-F5344CB8AC3E}">
        <p14:creationId xmlns:p14="http://schemas.microsoft.com/office/powerpoint/2010/main" val="13586476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581" y="1740977"/>
            <a:ext cx="4076487" cy="2895600"/>
          </a:xfrm>
          <a:prstGeom prst="rect">
            <a:avLst/>
          </a:prstGeom>
        </p:spPr>
      </p:pic>
      <p:sp>
        <p:nvSpPr>
          <p:cNvPr id="4" name="TextBox 3"/>
          <p:cNvSpPr txBox="1"/>
          <p:nvPr/>
        </p:nvSpPr>
        <p:spPr>
          <a:xfrm>
            <a:off x="484909" y="1800806"/>
            <a:ext cx="2681503" cy="461665"/>
          </a:xfrm>
          <a:prstGeom prst="rect">
            <a:avLst/>
          </a:prstGeom>
          <a:noFill/>
          <a:ln w="25400">
            <a:solidFill>
              <a:srgbClr val="00B0F0"/>
            </a:solidFill>
          </a:ln>
        </p:spPr>
        <p:txBody>
          <a:bodyPr wrap="none" rtlCol="0">
            <a:spAutoFit/>
          </a:bodyPr>
          <a:lstStyle/>
          <a:p>
            <a:r>
              <a:rPr lang="en-US" sz="2400"/>
              <a:t>Make call to RAND()</a:t>
            </a:r>
          </a:p>
        </p:txBody>
      </p:sp>
      <p:cxnSp>
        <p:nvCxnSpPr>
          <p:cNvPr id="6" name="Straight Arrow Connector 5"/>
          <p:cNvCxnSpPr>
            <a:stCxn id="4" idx="3"/>
          </p:cNvCxnSpPr>
          <p:nvPr/>
        </p:nvCxnSpPr>
        <p:spPr>
          <a:xfrm>
            <a:off x="3166412" y="2031639"/>
            <a:ext cx="3750266" cy="43323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6620" y="2776164"/>
            <a:ext cx="3075522" cy="830997"/>
          </a:xfrm>
          <a:prstGeom prst="rect">
            <a:avLst/>
          </a:prstGeom>
          <a:noFill/>
          <a:ln w="25400">
            <a:solidFill>
              <a:srgbClr val="00B0F0"/>
            </a:solidFill>
          </a:ln>
        </p:spPr>
        <p:txBody>
          <a:bodyPr wrap="none" rtlCol="0">
            <a:spAutoFit/>
          </a:bodyPr>
          <a:lstStyle/>
          <a:p>
            <a:pPr algn="ctr"/>
            <a:r>
              <a:rPr lang="en-US" sz="2400" dirty="0"/>
              <a:t>Fill in the Average from</a:t>
            </a:r>
          </a:p>
          <a:p>
            <a:pPr algn="ctr"/>
            <a:r>
              <a:rPr lang="en-US" sz="2400" dirty="0"/>
              <a:t>the data analysis</a:t>
            </a:r>
          </a:p>
        </p:txBody>
      </p:sp>
      <p:cxnSp>
        <p:nvCxnSpPr>
          <p:cNvPr id="8" name="Straight Arrow Connector 7"/>
          <p:cNvCxnSpPr/>
          <p:nvPr/>
        </p:nvCxnSpPr>
        <p:spPr>
          <a:xfrm>
            <a:off x="3962142" y="3188777"/>
            <a:ext cx="3764121" cy="73967"/>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6620" y="4495800"/>
            <a:ext cx="3075522" cy="830997"/>
          </a:xfrm>
          <a:prstGeom prst="rect">
            <a:avLst/>
          </a:prstGeom>
          <a:noFill/>
          <a:ln w="25400">
            <a:solidFill>
              <a:srgbClr val="00B0F0"/>
            </a:solidFill>
          </a:ln>
        </p:spPr>
        <p:txBody>
          <a:bodyPr wrap="square" rtlCol="0">
            <a:spAutoFit/>
          </a:bodyPr>
          <a:lstStyle/>
          <a:p>
            <a:pPr algn="ctr"/>
            <a:r>
              <a:rPr lang="en-US" sz="2400" dirty="0"/>
              <a:t>Fill in the </a:t>
            </a:r>
            <a:r>
              <a:rPr lang="en-US" sz="2400" dirty="0" err="1"/>
              <a:t>Std</a:t>
            </a:r>
            <a:r>
              <a:rPr lang="en-US" sz="2400" dirty="0"/>
              <a:t> Dev from</a:t>
            </a:r>
          </a:p>
          <a:p>
            <a:pPr algn="ctr"/>
            <a:r>
              <a:rPr lang="en-US" sz="2400" dirty="0"/>
              <a:t>the data analysis</a:t>
            </a:r>
          </a:p>
        </p:txBody>
      </p:sp>
      <p:cxnSp>
        <p:nvCxnSpPr>
          <p:cNvPr id="10" name="Straight Arrow Connector 9"/>
          <p:cNvCxnSpPr/>
          <p:nvPr/>
        </p:nvCxnSpPr>
        <p:spPr>
          <a:xfrm flipV="1">
            <a:off x="3965473" y="4161114"/>
            <a:ext cx="4239678" cy="706296"/>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0466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2820400"/>
            <a:ext cx="8305800" cy="2197100"/>
          </a:xfrm>
          <a:prstGeom prst="rect">
            <a:avLst/>
          </a:prstGeom>
        </p:spPr>
      </p:pic>
      <p:sp>
        <p:nvSpPr>
          <p:cNvPr id="4" name="TextBox 3"/>
          <p:cNvSpPr txBox="1"/>
          <p:nvPr/>
        </p:nvSpPr>
        <p:spPr>
          <a:xfrm>
            <a:off x="2608706" y="1502717"/>
            <a:ext cx="3926588" cy="461665"/>
          </a:xfrm>
          <a:prstGeom prst="rect">
            <a:avLst/>
          </a:prstGeom>
          <a:noFill/>
          <a:ln w="25400">
            <a:solidFill>
              <a:srgbClr val="00B0F0"/>
            </a:solidFill>
          </a:ln>
        </p:spPr>
        <p:txBody>
          <a:bodyPr wrap="none" rtlCol="0">
            <a:spAutoFit/>
          </a:bodyPr>
          <a:lstStyle/>
          <a:p>
            <a:r>
              <a:rPr lang="en-US" sz="2400" dirty="0"/>
              <a:t>Use these values in the model</a:t>
            </a:r>
          </a:p>
        </p:txBody>
      </p:sp>
      <p:cxnSp>
        <p:nvCxnSpPr>
          <p:cNvPr id="5" name="Straight Arrow Connector 4"/>
          <p:cNvCxnSpPr>
            <a:stCxn id="4" idx="2"/>
          </p:cNvCxnSpPr>
          <p:nvPr/>
        </p:nvCxnSpPr>
        <p:spPr>
          <a:xfrm>
            <a:off x="4572000" y="1964382"/>
            <a:ext cx="2895600" cy="13884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p:cNvCxnSpPr>
          <p:nvPr/>
        </p:nvCxnSpPr>
        <p:spPr>
          <a:xfrm flipH="1">
            <a:off x="3429000" y="1964382"/>
            <a:ext cx="1143000" cy="15408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4439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When do you encounter dirty data</a:t>
            </a:r>
          </a:p>
          <a:p>
            <a:pPr>
              <a:spcBef>
                <a:spcPts val="0"/>
              </a:spcBef>
              <a:buClr>
                <a:schemeClr val="dk1"/>
              </a:buClr>
              <a:buSzPct val="25000"/>
              <a:buFont typeface="Wingdings" pitchFamily="2" charset="2"/>
              <a:buChar char="ü"/>
            </a:pPr>
            <a:r>
              <a:rPr lang="en-US" sz="2400" dirty="0"/>
              <a:t>What are the your issues with data quality</a:t>
            </a:r>
          </a:p>
          <a:p>
            <a:pPr>
              <a:spcBef>
                <a:spcPts val="0"/>
              </a:spcBef>
              <a:buClr>
                <a:schemeClr val="dk1"/>
              </a:buClr>
              <a:buSzPct val="25000"/>
              <a:buFont typeface="Wingdings" pitchFamily="2" charset="2"/>
              <a:buChar char="ü"/>
            </a:pPr>
            <a:r>
              <a:rPr lang="en-US" sz="2400" dirty="0"/>
              <a:t>How do you work around them (resolve)</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60237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95400"/>
            <a:ext cx="2519747" cy="4762500"/>
          </a:xfrm>
          <a:prstGeom prst="rect">
            <a:avLst/>
          </a:prstGeom>
        </p:spPr>
      </p:pic>
      <p:sp>
        <p:nvSpPr>
          <p:cNvPr id="4" name="TextBox 3"/>
          <p:cNvSpPr txBox="1"/>
          <p:nvPr/>
        </p:nvSpPr>
        <p:spPr>
          <a:xfrm>
            <a:off x="5257800" y="2209800"/>
            <a:ext cx="3653501" cy="830997"/>
          </a:xfrm>
          <a:prstGeom prst="rect">
            <a:avLst/>
          </a:prstGeom>
          <a:noFill/>
          <a:ln w="25400">
            <a:solidFill>
              <a:srgbClr val="00B0F0"/>
            </a:solidFill>
          </a:ln>
        </p:spPr>
        <p:txBody>
          <a:bodyPr wrap="none" rtlCol="0">
            <a:spAutoFit/>
          </a:bodyPr>
          <a:lstStyle/>
          <a:p>
            <a:pPr algn="ctr"/>
            <a:r>
              <a:rPr lang="en-US" sz="2400" dirty="0"/>
              <a:t>Build a simulation table and</a:t>
            </a:r>
          </a:p>
          <a:p>
            <a:pPr algn="ctr"/>
            <a:r>
              <a:rPr lang="en-US" sz="2400" dirty="0"/>
              <a:t>reference the model</a:t>
            </a:r>
          </a:p>
        </p:txBody>
      </p:sp>
      <p:cxnSp>
        <p:nvCxnSpPr>
          <p:cNvPr id="5" name="Straight Arrow Connector 4"/>
          <p:cNvCxnSpPr>
            <a:stCxn id="4" idx="1"/>
          </p:cNvCxnSpPr>
          <p:nvPr/>
        </p:nvCxnSpPr>
        <p:spPr>
          <a:xfrm flipH="1" flipV="1">
            <a:off x="4043747" y="2057400"/>
            <a:ext cx="1214053" cy="567899"/>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1"/>
          </p:cNvCxnSpPr>
          <p:nvPr/>
        </p:nvCxnSpPr>
        <p:spPr>
          <a:xfrm flipH="1">
            <a:off x="3810000" y="2625299"/>
            <a:ext cx="1447800" cy="12609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41772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4914900" cy="3962400"/>
          </a:xfrm>
          <a:prstGeom prst="rect">
            <a:avLst/>
          </a:prstGeom>
        </p:spPr>
      </p:pic>
      <p:sp>
        <p:nvSpPr>
          <p:cNvPr id="4" name="TextBox 3"/>
          <p:cNvSpPr txBox="1"/>
          <p:nvPr/>
        </p:nvSpPr>
        <p:spPr>
          <a:xfrm>
            <a:off x="6234774" y="2438400"/>
            <a:ext cx="2424317" cy="830997"/>
          </a:xfrm>
          <a:prstGeom prst="rect">
            <a:avLst/>
          </a:prstGeom>
          <a:noFill/>
          <a:ln w="25400">
            <a:solidFill>
              <a:srgbClr val="00B0F0"/>
            </a:solidFill>
          </a:ln>
        </p:spPr>
        <p:txBody>
          <a:bodyPr wrap="none" rtlCol="0">
            <a:spAutoFit/>
          </a:bodyPr>
          <a:lstStyle/>
          <a:p>
            <a:pPr algn="ctr"/>
            <a:r>
              <a:rPr lang="en-US" sz="2400" dirty="0"/>
              <a:t>Create a What If</a:t>
            </a:r>
            <a:r>
              <a:rPr lang="en-US" sz="2400"/>
              <a:t>? </a:t>
            </a:r>
          </a:p>
          <a:p>
            <a:pPr algn="ctr"/>
            <a:r>
              <a:rPr lang="en-US" sz="2400" dirty="0"/>
              <a:t>Data Table</a:t>
            </a:r>
          </a:p>
        </p:txBody>
      </p:sp>
      <p:cxnSp>
        <p:nvCxnSpPr>
          <p:cNvPr id="5" name="Straight Arrow Connector 4"/>
          <p:cNvCxnSpPr>
            <a:stCxn id="4" idx="1"/>
          </p:cNvCxnSpPr>
          <p:nvPr/>
        </p:nvCxnSpPr>
        <p:spPr>
          <a:xfrm flipH="1">
            <a:off x="4343400" y="2853899"/>
            <a:ext cx="1891374" cy="7275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73776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364" y="1447800"/>
            <a:ext cx="3632200" cy="3873500"/>
          </a:xfrm>
          <a:prstGeom prst="rect">
            <a:avLst/>
          </a:prstGeom>
        </p:spPr>
      </p:pic>
      <p:sp>
        <p:nvSpPr>
          <p:cNvPr id="4" name="TextBox 3"/>
          <p:cNvSpPr txBox="1"/>
          <p:nvPr/>
        </p:nvSpPr>
        <p:spPr>
          <a:xfrm>
            <a:off x="609600" y="2356619"/>
            <a:ext cx="3429372" cy="1569660"/>
          </a:xfrm>
          <a:prstGeom prst="rect">
            <a:avLst/>
          </a:prstGeom>
          <a:noFill/>
          <a:ln w="25400">
            <a:solidFill>
              <a:srgbClr val="00B0F0"/>
            </a:solidFill>
          </a:ln>
        </p:spPr>
        <p:txBody>
          <a:bodyPr wrap="square" rtlCol="0">
            <a:spAutoFit/>
          </a:bodyPr>
          <a:lstStyle/>
          <a:p>
            <a:pPr algn="ctr"/>
            <a:r>
              <a:rPr lang="en-US" sz="2400" dirty="0"/>
              <a:t>Now there are 10 independent</a:t>
            </a:r>
          </a:p>
          <a:p>
            <a:pPr algn="ctr"/>
            <a:r>
              <a:rPr lang="en-US" sz="2400" dirty="0"/>
              <a:t>trials which we can use as a distribution</a:t>
            </a:r>
          </a:p>
        </p:txBody>
      </p:sp>
      <p:cxnSp>
        <p:nvCxnSpPr>
          <p:cNvPr id="5" name="Straight Arrow Connector 4"/>
          <p:cNvCxnSpPr>
            <a:stCxn id="4" idx="3"/>
          </p:cNvCxnSpPr>
          <p:nvPr/>
        </p:nvCxnSpPr>
        <p:spPr>
          <a:xfrm>
            <a:off x="4038972" y="3141449"/>
            <a:ext cx="1218828" cy="2431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20028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8068"/>
            <a:ext cx="9144000" cy="3525532"/>
          </a:xfrm>
          <a:prstGeom prst="rect">
            <a:avLst/>
          </a:prstGeom>
        </p:spPr>
      </p:pic>
      <p:sp>
        <p:nvSpPr>
          <p:cNvPr id="4" name="TextBox 3"/>
          <p:cNvSpPr txBox="1"/>
          <p:nvPr/>
        </p:nvSpPr>
        <p:spPr>
          <a:xfrm>
            <a:off x="4800600" y="4800600"/>
            <a:ext cx="3429372" cy="830997"/>
          </a:xfrm>
          <a:prstGeom prst="rect">
            <a:avLst/>
          </a:prstGeom>
          <a:solidFill>
            <a:schemeClr val="bg1"/>
          </a:solidFill>
          <a:ln w="25400">
            <a:solidFill>
              <a:srgbClr val="00B0F0"/>
            </a:solidFill>
          </a:ln>
        </p:spPr>
        <p:txBody>
          <a:bodyPr wrap="square" rtlCol="0">
            <a:spAutoFit/>
          </a:bodyPr>
          <a:lstStyle/>
          <a:p>
            <a:pPr algn="ctr"/>
            <a:r>
              <a:rPr lang="en-US" sz="2400" dirty="0"/>
              <a:t>Using COUNTIF() and a Named Range</a:t>
            </a:r>
          </a:p>
        </p:txBody>
      </p:sp>
      <p:cxnSp>
        <p:nvCxnSpPr>
          <p:cNvPr id="5" name="Straight Arrow Connector 4"/>
          <p:cNvCxnSpPr>
            <a:stCxn id="4" idx="0"/>
          </p:cNvCxnSpPr>
          <p:nvPr/>
        </p:nvCxnSpPr>
        <p:spPr>
          <a:xfrm flipV="1">
            <a:off x="6515286" y="3276600"/>
            <a:ext cx="342714" cy="152400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77948" y="1425236"/>
            <a:ext cx="6188104" cy="461665"/>
          </a:xfrm>
          <a:prstGeom prst="rect">
            <a:avLst/>
          </a:prstGeom>
          <a:noFill/>
        </p:spPr>
        <p:txBody>
          <a:bodyPr wrap="none" rtlCol="0">
            <a:spAutoFit/>
          </a:bodyPr>
          <a:lstStyle/>
          <a:p>
            <a:r>
              <a:rPr lang="en-US" sz="2400" dirty="0">
                <a:solidFill>
                  <a:schemeClr val="accent1">
                    <a:lumMod val="75000"/>
                  </a:schemeClr>
                </a:solidFill>
              </a:rPr>
              <a:t>Query the results by finding </a:t>
            </a:r>
            <a:r>
              <a:rPr lang="en-US" sz="2400">
                <a:solidFill>
                  <a:schemeClr val="accent1">
                    <a:lumMod val="75000"/>
                  </a:schemeClr>
                </a:solidFill>
              </a:rPr>
              <a:t>relative frequencies</a:t>
            </a:r>
          </a:p>
        </p:txBody>
      </p:sp>
    </p:spTree>
    <p:extLst>
      <p:ext uri="{BB962C8B-B14F-4D97-AF65-F5344CB8AC3E}">
        <p14:creationId xmlns:p14="http://schemas.microsoft.com/office/powerpoint/2010/main" val="525956970"/>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smtClean="0">
                <a:solidFill>
                  <a:srgbClr val="E36C09"/>
                </a:solidFill>
              </a:rPr>
              <a:t>Monte Carlo</a:t>
            </a:r>
            <a:endParaRPr lang="en-US" sz="4000" dirty="0">
              <a:solidFill>
                <a:srgbClr val="E36C09"/>
              </a:solidFill>
            </a:endParaRP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Use </a:t>
            </a:r>
            <a:r>
              <a:rPr lang="en-US" sz="1800" b="0" dirty="0" smtClean="0"/>
              <a:t>“</a:t>
            </a:r>
            <a:r>
              <a:rPr lang="en-US" sz="1800" dirty="0"/>
              <a:t>Concrete Slab Co </a:t>
            </a:r>
            <a:r>
              <a:rPr lang="en-US" sz="1800" dirty="0" err="1"/>
              <a:t>Workbook.xlsx</a:t>
            </a:r>
            <a:r>
              <a:rPr lang="en-US" sz="1800" b="0" dirty="0" smtClean="0"/>
              <a:t>”</a:t>
            </a:r>
            <a:endParaRPr lang="en-US" sz="1800" b="0" dirty="0"/>
          </a:p>
          <a:p>
            <a:pPr>
              <a:lnSpc>
                <a:spcPct val="150000"/>
              </a:lnSpc>
              <a:spcBef>
                <a:spcPts val="0"/>
              </a:spcBef>
            </a:pPr>
            <a:r>
              <a:rPr lang="en-US" sz="1800" b="0" dirty="0" smtClean="0"/>
              <a:t>Find average, standard deviation</a:t>
            </a:r>
            <a:endParaRPr lang="en-US" sz="1800" b="0" dirty="0"/>
          </a:p>
          <a:p>
            <a:pPr>
              <a:lnSpc>
                <a:spcPct val="150000"/>
              </a:lnSpc>
              <a:spcBef>
                <a:spcPts val="0"/>
              </a:spcBef>
            </a:pPr>
            <a:r>
              <a:rPr lang="en-US" sz="1800" b="0" dirty="0" smtClean="0"/>
              <a:t>Create a model </a:t>
            </a:r>
            <a:r>
              <a:rPr lang="mr-IN" sz="1800" b="0" dirty="0" smtClean="0"/>
              <a:t>–</a:t>
            </a:r>
            <a:endParaRPr lang="en-US" sz="1800" b="0" dirty="0" smtClean="0"/>
          </a:p>
          <a:p>
            <a:pPr lvl="1">
              <a:lnSpc>
                <a:spcPct val="150000"/>
              </a:lnSpc>
              <a:spcBef>
                <a:spcPts val="0"/>
              </a:spcBef>
            </a:pPr>
            <a:r>
              <a:rPr lang="en-US" sz="1400" b="0" dirty="0">
                <a:solidFill>
                  <a:srgbClr val="000000"/>
                </a:solidFill>
                <a:latin typeface="Lucida Grande"/>
                <a:ea typeface="Lucida Grande"/>
                <a:cs typeface="Lucida Grande"/>
              </a:rPr>
              <a:t>=NORM.INV</a:t>
            </a:r>
            <a:r>
              <a:rPr lang="en-US" sz="1400" b="0" dirty="0" smtClean="0">
                <a:solidFill>
                  <a:srgbClr val="000000"/>
                </a:solidFill>
                <a:latin typeface="Lucida Grande"/>
                <a:ea typeface="Lucida Grande"/>
                <a:cs typeface="Lucida Grande"/>
              </a:rPr>
              <a:t>( RAND</a:t>
            </a:r>
            <a:r>
              <a:rPr lang="en-US" sz="1400" b="0" dirty="0">
                <a:solidFill>
                  <a:srgbClr val="005109"/>
                </a:solidFill>
                <a:latin typeface="Lucida Grande"/>
                <a:ea typeface="Lucida Grande"/>
                <a:cs typeface="Lucida Grande"/>
              </a:rPr>
              <a:t>()</a:t>
            </a:r>
            <a:r>
              <a:rPr lang="en-US" sz="1400" b="0" dirty="0" smtClean="0">
                <a:solidFill>
                  <a:srgbClr val="000000"/>
                </a:solidFill>
                <a:latin typeface="Lucida Grande"/>
                <a:ea typeface="Lucida Grande"/>
                <a:cs typeface="Lucida Grande"/>
              </a:rPr>
              <a:t>, </a:t>
            </a:r>
            <a:r>
              <a:rPr lang="en-US" sz="1400" b="0" dirty="0" smtClean="0">
                <a:solidFill>
                  <a:srgbClr val="003ECC"/>
                </a:solidFill>
                <a:latin typeface="Lucida Grande"/>
                <a:ea typeface="Lucida Grande"/>
                <a:cs typeface="Lucida Grande"/>
              </a:rPr>
              <a:t>Mean</a:t>
            </a:r>
            <a:r>
              <a:rPr lang="en-US" sz="1400" b="0" dirty="0" smtClean="0">
                <a:solidFill>
                  <a:srgbClr val="000000"/>
                </a:solidFill>
                <a:latin typeface="Lucida Grande"/>
                <a:ea typeface="Lucida Grande"/>
                <a:cs typeface="Lucida Grande"/>
              </a:rPr>
              <a:t>, </a:t>
            </a:r>
            <a:r>
              <a:rPr lang="en-US" sz="1400" b="0" dirty="0" smtClean="0">
                <a:solidFill>
                  <a:srgbClr val="005109"/>
                </a:solidFill>
                <a:latin typeface="Lucida Grande"/>
                <a:ea typeface="Lucida Grande"/>
                <a:cs typeface="Lucida Grande"/>
              </a:rPr>
              <a:t>STDEV </a:t>
            </a:r>
            <a:r>
              <a:rPr lang="en-US" sz="1400" b="0" dirty="0" smtClean="0">
                <a:solidFill>
                  <a:srgbClr val="000000"/>
                </a:solidFill>
                <a:latin typeface="Lucida Grande"/>
                <a:ea typeface="Lucida Grande"/>
                <a:cs typeface="Lucida Grande"/>
              </a:rPr>
              <a:t>)</a:t>
            </a:r>
            <a:endParaRPr lang="en-US" sz="1400" b="0" dirty="0" smtClean="0"/>
          </a:p>
          <a:p>
            <a:pPr>
              <a:lnSpc>
                <a:spcPct val="150000"/>
              </a:lnSpc>
              <a:spcBef>
                <a:spcPts val="0"/>
              </a:spcBef>
            </a:pPr>
            <a:r>
              <a:rPr lang="en-US" sz="1800" b="0" dirty="0" smtClean="0"/>
              <a:t>Create N values from this model</a:t>
            </a:r>
          </a:p>
          <a:p>
            <a:pPr>
              <a:lnSpc>
                <a:spcPct val="150000"/>
              </a:lnSpc>
              <a:spcBef>
                <a:spcPts val="0"/>
              </a:spcBef>
            </a:pPr>
            <a:r>
              <a:rPr lang="en-US" sz="1800" b="0" dirty="0" smtClean="0"/>
              <a:t>Find probability for</a:t>
            </a:r>
          </a:p>
          <a:p>
            <a:pPr lvl="1">
              <a:lnSpc>
                <a:spcPct val="150000"/>
              </a:lnSpc>
              <a:spcBef>
                <a:spcPts val="0"/>
              </a:spcBef>
            </a:pPr>
            <a:r>
              <a:rPr lang="en-US" sz="1400" b="0" dirty="0" smtClean="0"/>
              <a:t>P(&gt; 23) = ?</a:t>
            </a:r>
          </a:p>
          <a:p>
            <a:pPr lvl="1">
              <a:lnSpc>
                <a:spcPct val="150000"/>
              </a:lnSpc>
              <a:spcBef>
                <a:spcPts val="0"/>
              </a:spcBef>
            </a:pPr>
            <a:r>
              <a:rPr lang="en-US" sz="1400" b="0" dirty="0" smtClean="0"/>
              <a:t>P(&gt; 24) = ?</a:t>
            </a:r>
          </a:p>
          <a:p>
            <a:pPr marL="457200" lvl="1" indent="0">
              <a:lnSpc>
                <a:spcPct val="150000"/>
              </a:lnSpc>
              <a:spcBef>
                <a:spcPts val="0"/>
              </a:spcBef>
              <a:buNone/>
            </a:pPr>
            <a:r>
              <a:rPr lang="en-US" sz="1800" b="0" dirty="0" smtClean="0"/>
              <a:t>Using </a:t>
            </a:r>
            <a:r>
              <a:rPr lang="en-US" sz="1400" b="0" dirty="0">
                <a:solidFill>
                  <a:srgbClr val="000000"/>
                </a:solidFill>
                <a:latin typeface="Lucida Grande"/>
                <a:ea typeface="Lucida Grande"/>
                <a:cs typeface="Lucida Grande"/>
              </a:rPr>
              <a:t>=COUNTIF</a:t>
            </a:r>
            <a:r>
              <a:rPr lang="en-US" sz="1400" b="0" dirty="0" smtClean="0">
                <a:solidFill>
                  <a:srgbClr val="000000"/>
                </a:solidFill>
                <a:latin typeface="Lucida Grande"/>
                <a:ea typeface="Lucida Grande"/>
                <a:cs typeface="Lucida Grande"/>
              </a:rPr>
              <a:t>(</a:t>
            </a:r>
            <a:r>
              <a:rPr lang="en-US" sz="1400" b="0" dirty="0" smtClean="0">
                <a:solidFill>
                  <a:srgbClr val="003ECC"/>
                </a:solidFill>
                <a:latin typeface="Lucida Grande"/>
                <a:ea typeface="Lucida Grande"/>
                <a:cs typeface="Lucida Grande"/>
              </a:rPr>
              <a:t>RANGE</a:t>
            </a:r>
            <a:r>
              <a:rPr lang="en-US" sz="1400" b="0" dirty="0" smtClean="0">
                <a:solidFill>
                  <a:srgbClr val="000000"/>
                </a:solidFill>
                <a:latin typeface="Lucida Grande"/>
                <a:ea typeface="Lucida Grande"/>
                <a:cs typeface="Lucida Grande"/>
              </a:rPr>
              <a:t>,</a:t>
            </a:r>
            <a:r>
              <a:rPr lang="en-US" sz="1400" b="0" dirty="0">
                <a:solidFill>
                  <a:srgbClr val="000000"/>
                </a:solidFill>
                <a:latin typeface="Lucida Grande"/>
                <a:ea typeface="Lucida Grande"/>
                <a:cs typeface="Lucida Grande"/>
              </a:rPr>
              <a:t>"&gt;</a:t>
            </a:r>
            <a:r>
              <a:rPr lang="en-US" sz="1400" b="0" dirty="0" smtClean="0">
                <a:solidFill>
                  <a:srgbClr val="000000"/>
                </a:solidFill>
                <a:latin typeface="Lucida Grande"/>
                <a:ea typeface="Lucida Grande"/>
                <a:cs typeface="Lucida Grande"/>
              </a:rPr>
              <a:t>23"</a:t>
            </a:r>
            <a:r>
              <a:rPr lang="en-US" sz="1400" b="0" dirty="0">
                <a:solidFill>
                  <a:srgbClr val="000000"/>
                </a:solidFill>
                <a:latin typeface="Lucida Grande"/>
                <a:ea typeface="Lucida Grande"/>
                <a:cs typeface="Lucida Grande"/>
              </a:rPr>
              <a:t>)</a:t>
            </a:r>
            <a:r>
              <a:rPr lang="en-US" sz="1400" b="0" dirty="0" smtClean="0">
                <a:solidFill>
                  <a:srgbClr val="000000"/>
                </a:solidFill>
                <a:latin typeface="Lucida Grande"/>
                <a:ea typeface="Lucida Grande"/>
                <a:cs typeface="Lucida Grande"/>
              </a:rPr>
              <a:t>/</a:t>
            </a:r>
            <a:r>
              <a:rPr lang="en-US" sz="1400" b="0" dirty="0">
                <a:solidFill>
                  <a:srgbClr val="000000"/>
                </a:solidFill>
                <a:latin typeface="Lucida Grande"/>
                <a:ea typeface="Lucida Grande"/>
                <a:cs typeface="Lucida Grande"/>
              </a:rPr>
              <a:t>N</a:t>
            </a:r>
            <a:endParaRPr lang="en-US" sz="14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30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7325227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 Programming</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go back over the class material, this time in R</a:t>
            </a:r>
          </a:p>
          <a:p>
            <a:endParaRPr lang="en-US" dirty="0"/>
          </a:p>
          <a:p>
            <a:endParaRPr lang="en-US" dirty="0"/>
          </a:p>
          <a:p>
            <a:r>
              <a:rPr lang="en-US" dirty="0"/>
              <a:t>Section 10</a:t>
            </a:r>
          </a:p>
        </p:txBody>
      </p:sp>
    </p:spTree>
    <p:extLst>
      <p:ext uri="{BB962C8B-B14F-4D97-AF65-F5344CB8AC3E}">
        <p14:creationId xmlns:p14="http://schemas.microsoft.com/office/powerpoint/2010/main" val="474183848"/>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R?</a:t>
            </a:r>
          </a:p>
        </p:txBody>
      </p:sp>
      <p:sp>
        <p:nvSpPr>
          <p:cNvPr id="5" name="Content Placeholder 4"/>
          <p:cNvSpPr>
            <a:spLocks noGrp="1"/>
          </p:cNvSpPr>
          <p:nvPr>
            <p:ph idx="1"/>
          </p:nvPr>
        </p:nvSpPr>
        <p:spPr>
          <a:xfrm>
            <a:off x="1828800" y="1295400"/>
            <a:ext cx="5943600" cy="4525963"/>
          </a:xfrm>
        </p:spPr>
        <p:txBody>
          <a:bodyPr/>
          <a:lstStyle/>
          <a:p>
            <a:pPr marL="0" indent="0">
              <a:buNone/>
            </a:pPr>
            <a:endParaRPr lang="en-US" dirty="0"/>
          </a:p>
          <a:p>
            <a:pPr marL="0" indent="0">
              <a:buNone/>
            </a:pPr>
            <a:r>
              <a:rPr lang="en-US" dirty="0"/>
              <a:t>R is a programming language for</a:t>
            </a:r>
          </a:p>
          <a:p>
            <a:r>
              <a:rPr lang="en-US" dirty="0"/>
              <a:t>Statistical Computing</a:t>
            </a:r>
          </a:p>
          <a:p>
            <a:r>
              <a:rPr lang="en-US" dirty="0"/>
              <a:t>Data Analysis</a:t>
            </a:r>
          </a:p>
          <a:p>
            <a:r>
              <a:rPr lang="en-US" dirty="0"/>
              <a:t>Data Charting</a:t>
            </a:r>
          </a:p>
          <a:p>
            <a:r>
              <a:rPr lang="en-US" dirty="0"/>
              <a:t>Data Modelling</a:t>
            </a:r>
          </a:p>
        </p:txBody>
      </p:sp>
    </p:spTree>
    <p:extLst>
      <p:ext uri="{BB962C8B-B14F-4D97-AF65-F5344CB8AC3E}">
        <p14:creationId xmlns:p14="http://schemas.microsoft.com/office/powerpoint/2010/main" val="296119319"/>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 Studio</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57" y="1295400"/>
            <a:ext cx="7569486" cy="4254500"/>
          </a:xfrm>
          <a:prstGeom prst="rect">
            <a:avLst/>
          </a:prstGeom>
        </p:spPr>
      </p:pic>
      <p:sp>
        <p:nvSpPr>
          <p:cNvPr id="6" name="TextBox 5"/>
          <p:cNvSpPr txBox="1"/>
          <p:nvPr/>
        </p:nvSpPr>
        <p:spPr>
          <a:xfrm>
            <a:off x="2057400" y="4419600"/>
            <a:ext cx="2296526" cy="461665"/>
          </a:xfrm>
          <a:prstGeom prst="rect">
            <a:avLst/>
          </a:prstGeom>
          <a:solidFill>
            <a:schemeClr val="bg1"/>
          </a:solidFill>
          <a:ln w="25400">
            <a:solidFill>
              <a:srgbClr val="00B0F0"/>
            </a:solidFill>
          </a:ln>
        </p:spPr>
        <p:txBody>
          <a:bodyPr wrap="none" rtlCol="0">
            <a:spAutoFit/>
          </a:bodyPr>
          <a:lstStyle/>
          <a:p>
            <a:r>
              <a:rPr lang="en-US" sz="2400" dirty="0"/>
              <a:t>Console Window</a:t>
            </a:r>
          </a:p>
        </p:txBody>
      </p:sp>
      <p:sp>
        <p:nvSpPr>
          <p:cNvPr id="9" name="TextBox 8"/>
          <p:cNvSpPr txBox="1"/>
          <p:nvPr/>
        </p:nvSpPr>
        <p:spPr>
          <a:xfrm>
            <a:off x="6400800" y="3957935"/>
            <a:ext cx="1478290" cy="461665"/>
          </a:xfrm>
          <a:prstGeom prst="rect">
            <a:avLst/>
          </a:prstGeom>
          <a:solidFill>
            <a:schemeClr val="bg1"/>
          </a:solidFill>
          <a:ln w="25400">
            <a:solidFill>
              <a:srgbClr val="00B0F0"/>
            </a:solidFill>
          </a:ln>
        </p:spPr>
        <p:txBody>
          <a:bodyPr wrap="none" rtlCol="0">
            <a:spAutoFit/>
          </a:bodyPr>
          <a:lstStyle/>
          <a:p>
            <a:r>
              <a:rPr lang="en-US" sz="2400"/>
              <a:t>Multipane</a:t>
            </a:r>
            <a:endParaRPr lang="en-US" sz="2400" dirty="0"/>
          </a:p>
        </p:txBody>
      </p:sp>
      <p:sp>
        <p:nvSpPr>
          <p:cNvPr id="10" name="TextBox 9"/>
          <p:cNvSpPr txBox="1"/>
          <p:nvPr/>
        </p:nvSpPr>
        <p:spPr>
          <a:xfrm>
            <a:off x="6198501" y="2395835"/>
            <a:ext cx="1882888" cy="461665"/>
          </a:xfrm>
          <a:prstGeom prst="rect">
            <a:avLst/>
          </a:prstGeom>
          <a:solidFill>
            <a:schemeClr val="bg1"/>
          </a:solidFill>
          <a:ln w="25400">
            <a:solidFill>
              <a:srgbClr val="00B0F0"/>
            </a:solidFill>
          </a:ln>
        </p:spPr>
        <p:txBody>
          <a:bodyPr wrap="none" rtlCol="0">
            <a:spAutoFit/>
          </a:bodyPr>
          <a:lstStyle/>
          <a:p>
            <a:r>
              <a:rPr lang="en-US" sz="2400"/>
              <a:t>Data Window</a:t>
            </a:r>
          </a:p>
        </p:txBody>
      </p:sp>
    </p:spTree>
    <p:extLst>
      <p:ext uri="{BB962C8B-B14F-4D97-AF65-F5344CB8AC3E}">
        <p14:creationId xmlns:p14="http://schemas.microsoft.com/office/powerpoint/2010/main" val="115778433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371600"/>
            <a:ext cx="4769732" cy="4419600"/>
          </a:xfrm>
          <a:prstGeom prst="rect">
            <a:avLst/>
          </a:prstGeom>
        </p:spPr>
      </p:pic>
      <p:sp>
        <p:nvSpPr>
          <p:cNvPr id="4" name="TextBox 3"/>
          <p:cNvSpPr txBox="1"/>
          <p:nvPr/>
        </p:nvSpPr>
        <p:spPr>
          <a:xfrm>
            <a:off x="12032" y="1870770"/>
            <a:ext cx="3950368" cy="3539430"/>
          </a:xfrm>
          <a:prstGeom prst="rect">
            <a:avLst/>
          </a:prstGeom>
          <a:noFill/>
        </p:spPr>
        <p:txBody>
          <a:bodyPr wrap="square" rtlCol="0">
            <a:spAutoFit/>
          </a:bodyPr>
          <a:lstStyle/>
          <a:p>
            <a:pPr marL="457200" indent="-457200">
              <a:buFont typeface="Arial" charset="0"/>
              <a:buChar char="•"/>
            </a:pPr>
            <a:r>
              <a:rPr lang="en-US" sz="3200" dirty="0"/>
              <a:t>Import Grades</a:t>
            </a:r>
            <a:br>
              <a:rPr lang="en-US" sz="3200" dirty="0"/>
            </a:br>
            <a:endParaRPr lang="en-US" sz="3200" dirty="0"/>
          </a:p>
          <a:p>
            <a:pPr marL="457200" indent="-457200">
              <a:buFont typeface="Arial" charset="0"/>
              <a:buChar char="•"/>
            </a:pPr>
            <a:r>
              <a:rPr lang="en-US" sz="3200" dirty="0"/>
              <a:t>Give data set a name</a:t>
            </a:r>
            <a:br>
              <a:rPr lang="en-US" sz="3200" dirty="0"/>
            </a:br>
            <a:endParaRPr lang="en-US" sz="3200" dirty="0"/>
          </a:p>
          <a:p>
            <a:pPr marL="457200" indent="-457200">
              <a:buFont typeface="Arial" charset="0"/>
              <a:buChar char="•"/>
            </a:pPr>
            <a:r>
              <a:rPr lang="en-US" sz="3200" dirty="0"/>
              <a:t>Will access with heading as variable</a:t>
            </a:r>
          </a:p>
        </p:txBody>
      </p:sp>
    </p:spTree>
    <p:extLst>
      <p:ext uri="{BB962C8B-B14F-4D97-AF65-F5344CB8AC3E}">
        <p14:creationId xmlns:p14="http://schemas.microsoft.com/office/powerpoint/2010/main" val="53197607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2667000"/>
            <a:ext cx="7493000" cy="3022600"/>
          </a:xfrm>
          <a:prstGeom prst="rect">
            <a:avLst/>
          </a:prstGeom>
        </p:spPr>
      </p:pic>
      <p:sp>
        <p:nvSpPr>
          <p:cNvPr id="4" name="TextBox 3"/>
          <p:cNvSpPr txBox="1"/>
          <p:nvPr/>
        </p:nvSpPr>
        <p:spPr>
          <a:xfrm>
            <a:off x="1955130" y="1390834"/>
            <a:ext cx="5233740" cy="830997"/>
          </a:xfrm>
          <a:prstGeom prst="rect">
            <a:avLst/>
          </a:prstGeom>
          <a:noFill/>
        </p:spPr>
        <p:txBody>
          <a:bodyPr wrap="none" rtlCol="0">
            <a:spAutoFit/>
          </a:bodyPr>
          <a:lstStyle/>
          <a:p>
            <a:pPr algn="ctr"/>
            <a:r>
              <a:rPr lang="en-US" sz="2400" dirty="0"/>
              <a:t>Convert scores to percentages</a:t>
            </a:r>
          </a:p>
          <a:p>
            <a:pPr algn="ctr"/>
            <a:r>
              <a:rPr lang="en-US" sz="2400" dirty="0"/>
              <a:t>Converts all elements in data set at once</a:t>
            </a:r>
          </a:p>
        </p:txBody>
      </p:sp>
    </p:spTree>
    <p:extLst>
      <p:ext uri="{BB962C8B-B14F-4D97-AF65-F5344CB8AC3E}">
        <p14:creationId xmlns:p14="http://schemas.microsoft.com/office/powerpoint/2010/main" val="9474028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fix some of these issues</a:t>
            </a:r>
          </a:p>
        </p:txBody>
      </p:sp>
      <p:sp>
        <p:nvSpPr>
          <p:cNvPr id="6" name="Content Placeholder 5"/>
          <p:cNvSpPr>
            <a:spLocks noGrp="1"/>
          </p:cNvSpPr>
          <p:nvPr>
            <p:ph idx="1"/>
          </p:nvPr>
        </p:nvSpPr>
        <p:spPr/>
        <p:txBody>
          <a:bodyPr>
            <a:noAutofit/>
          </a:bodyPr>
          <a:lstStyle/>
          <a:p>
            <a:r>
              <a:rPr lang="en-US" sz="2800" b="1" dirty="0"/>
              <a:t>SSOT Services</a:t>
            </a:r>
          </a:p>
          <a:p>
            <a:pPr lvl="1"/>
            <a:r>
              <a:rPr lang="en-US" sz="2400" dirty="0"/>
              <a:t>Example: Buy cloud time on Azure to compare and sanitize your data records</a:t>
            </a:r>
          </a:p>
          <a:p>
            <a:r>
              <a:rPr lang="en-US" sz="2800" b="1" dirty="0"/>
              <a:t>Review policies and business rules </a:t>
            </a:r>
            <a:r>
              <a:rPr lang="en-US" sz="2800" dirty="0"/>
              <a:t>that affect data capture</a:t>
            </a:r>
          </a:p>
          <a:p>
            <a:r>
              <a:rPr lang="en-US" sz="2800" b="1" dirty="0"/>
              <a:t>Implement projects </a:t>
            </a:r>
            <a:r>
              <a:rPr lang="en-US" sz="2800" dirty="0"/>
              <a:t>to improve your data quality</a:t>
            </a:r>
          </a:p>
          <a:p>
            <a:r>
              <a:rPr lang="en-US" sz="2800" dirty="0"/>
              <a:t>Implement </a:t>
            </a:r>
            <a:r>
              <a:rPr lang="en-US" sz="2800" b="1" dirty="0"/>
              <a:t>unique identifiers</a:t>
            </a:r>
          </a:p>
          <a:p>
            <a:r>
              <a:rPr lang="en-US" sz="2800" b="1" dirty="0"/>
              <a:t>Build a policy </a:t>
            </a:r>
            <a:r>
              <a:rPr lang="en-US" sz="2800" dirty="0"/>
              <a:t>for quality “threshold” and error tolerance</a:t>
            </a:r>
          </a:p>
          <a:p>
            <a:endParaRPr lang="en-US" sz="2800" dirty="0"/>
          </a:p>
          <a:p>
            <a:endParaRPr lang="en-US" sz="2800" dirty="0"/>
          </a:p>
        </p:txBody>
      </p:sp>
    </p:spTree>
    <p:extLst>
      <p:ext uri="{BB962C8B-B14F-4D97-AF65-F5344CB8AC3E}">
        <p14:creationId xmlns:p14="http://schemas.microsoft.com/office/powerpoint/2010/main" val="6806763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676400"/>
            <a:ext cx="4000500" cy="2882900"/>
          </a:xfrm>
          <a:prstGeom prst="rect">
            <a:avLst/>
          </a:prstGeom>
        </p:spPr>
      </p:pic>
      <p:sp>
        <p:nvSpPr>
          <p:cNvPr id="4" name="TextBox 3"/>
          <p:cNvSpPr txBox="1"/>
          <p:nvPr/>
        </p:nvSpPr>
        <p:spPr>
          <a:xfrm>
            <a:off x="228600" y="1648326"/>
            <a:ext cx="3950368" cy="3046988"/>
          </a:xfrm>
          <a:prstGeom prst="rect">
            <a:avLst/>
          </a:prstGeom>
          <a:noFill/>
        </p:spPr>
        <p:txBody>
          <a:bodyPr wrap="square" rtlCol="0">
            <a:spAutoFit/>
          </a:bodyPr>
          <a:lstStyle/>
          <a:p>
            <a:pPr marL="457200" indent="-457200">
              <a:buFont typeface="Arial" charset="0"/>
              <a:buChar char="•"/>
            </a:pPr>
            <a:r>
              <a:rPr lang="en-US" sz="3200" dirty="0"/>
              <a:t>Calculate central tendency</a:t>
            </a:r>
            <a:br>
              <a:rPr lang="en-US" sz="3200" dirty="0"/>
            </a:br>
            <a:endParaRPr lang="en-US" sz="3200" dirty="0"/>
          </a:p>
          <a:p>
            <a:pPr marL="457200" indent="-457200">
              <a:buFont typeface="Arial" charset="0"/>
              <a:buChar char="•"/>
            </a:pPr>
            <a:r>
              <a:rPr lang="en-US" sz="3200" dirty="0"/>
              <a:t>Ask for help</a:t>
            </a:r>
            <a:br>
              <a:rPr lang="en-US" sz="3200" dirty="0"/>
            </a:br>
            <a:endParaRPr lang="en-US" sz="3200" dirty="0"/>
          </a:p>
          <a:p>
            <a:pPr marL="457200" indent="-457200">
              <a:buFont typeface="Arial" charset="0"/>
              <a:buChar char="•"/>
            </a:pPr>
            <a:r>
              <a:rPr lang="en-US" sz="3200" dirty="0"/>
              <a:t>Plot histogram</a:t>
            </a:r>
          </a:p>
        </p:txBody>
      </p:sp>
    </p:spTree>
    <p:extLst>
      <p:ext uri="{BB962C8B-B14F-4D97-AF65-F5344CB8AC3E}">
        <p14:creationId xmlns:p14="http://schemas.microsoft.com/office/powerpoint/2010/main" val="155570579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50" y="1295400"/>
            <a:ext cx="6311900" cy="4707979"/>
          </a:xfrm>
          <a:prstGeom prst="rect">
            <a:avLst/>
          </a:prstGeom>
        </p:spPr>
      </p:pic>
    </p:spTree>
    <p:extLst>
      <p:ext uri="{BB962C8B-B14F-4D97-AF65-F5344CB8AC3E}">
        <p14:creationId xmlns:p14="http://schemas.microsoft.com/office/powerpoint/2010/main" val="1133877533"/>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1371600"/>
            <a:ext cx="3530600" cy="4424014"/>
          </a:xfrm>
          <a:prstGeom prst="rect">
            <a:avLst/>
          </a:prstGeom>
        </p:spPr>
      </p:pic>
      <p:sp>
        <p:nvSpPr>
          <p:cNvPr id="4" name="TextBox 3"/>
          <p:cNvSpPr txBox="1"/>
          <p:nvPr/>
        </p:nvSpPr>
        <p:spPr>
          <a:xfrm>
            <a:off x="685800" y="2667000"/>
            <a:ext cx="4343400" cy="1569660"/>
          </a:xfrm>
          <a:prstGeom prst="rect">
            <a:avLst/>
          </a:prstGeom>
          <a:noFill/>
        </p:spPr>
        <p:txBody>
          <a:bodyPr wrap="square" rtlCol="0">
            <a:spAutoFit/>
          </a:bodyPr>
          <a:lstStyle/>
          <a:p>
            <a:pPr marL="457200" indent="-457200">
              <a:buFont typeface="Arial" charset="0"/>
              <a:buChar char="•"/>
            </a:pPr>
            <a:r>
              <a:rPr lang="en-US" sz="3200" dirty="0"/>
              <a:t>Create a boxplot with</a:t>
            </a:r>
            <a:br>
              <a:rPr lang="en-US" sz="3200" dirty="0"/>
            </a:br>
            <a:r>
              <a:rPr lang="en-US" sz="3200" dirty="0"/>
              <a:t>boxplot(</a:t>
            </a:r>
            <a:r>
              <a:rPr lang="en-US" sz="3200" dirty="0" err="1"/>
              <a:t>GB$Scores</a:t>
            </a:r>
            <a:r>
              <a:rPr lang="en-US" sz="3200" dirty="0"/>
              <a:t>)</a:t>
            </a:r>
          </a:p>
          <a:p>
            <a:pPr marL="457200" indent="-457200">
              <a:buFont typeface="Arial" charset="0"/>
              <a:buChar char="•"/>
            </a:pPr>
            <a:endParaRPr lang="en-US" sz="3200" dirty="0"/>
          </a:p>
        </p:txBody>
      </p:sp>
    </p:spTree>
    <p:extLst>
      <p:ext uri="{BB962C8B-B14F-4D97-AF65-F5344CB8AC3E}">
        <p14:creationId xmlns:p14="http://schemas.microsoft.com/office/powerpoint/2010/main" val="1537705643"/>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1448334"/>
            <a:ext cx="3530600" cy="4270546"/>
          </a:xfrm>
          <a:prstGeom prst="rect">
            <a:avLst/>
          </a:prstGeom>
        </p:spPr>
      </p:pic>
      <p:sp>
        <p:nvSpPr>
          <p:cNvPr id="4" name="TextBox 3"/>
          <p:cNvSpPr txBox="1"/>
          <p:nvPr/>
        </p:nvSpPr>
        <p:spPr>
          <a:xfrm>
            <a:off x="152400" y="2667000"/>
            <a:ext cx="5562600" cy="1908215"/>
          </a:xfrm>
          <a:prstGeom prst="rect">
            <a:avLst/>
          </a:prstGeom>
          <a:noFill/>
        </p:spPr>
        <p:txBody>
          <a:bodyPr wrap="square" rtlCol="0">
            <a:spAutoFit/>
          </a:bodyPr>
          <a:lstStyle/>
          <a:p>
            <a:pPr marL="457200" indent="-457200">
              <a:buFont typeface="Arial" charset="0"/>
              <a:buChar char="•"/>
            </a:pPr>
            <a:r>
              <a:rPr lang="en-US" sz="3200" dirty="0"/>
              <a:t>A different set has an </a:t>
            </a:r>
            <a:r>
              <a:rPr lang="en-US" sz="3200" dirty="0" smtClean="0"/>
              <a:t>outlier</a:t>
            </a:r>
          </a:p>
          <a:p>
            <a:pPr marL="457200" indent="-457200">
              <a:buFont typeface="Arial" charset="0"/>
              <a:buChar char="•"/>
            </a:pPr>
            <a:endParaRPr lang="en-US" sz="3200" dirty="0"/>
          </a:p>
          <a:p>
            <a:r>
              <a:rPr lang="en-US" sz="2200" dirty="0"/>
              <a:t>o</a:t>
            </a:r>
            <a:r>
              <a:rPr lang="en-US" sz="2200" dirty="0" smtClean="0"/>
              <a:t>utlier(x, plot=TRUE, bad=5, </a:t>
            </a:r>
            <a:r>
              <a:rPr lang="en-US" sz="2200" dirty="0" err="1" smtClean="0"/>
              <a:t>na.rm</a:t>
            </a:r>
            <a:r>
              <a:rPr lang="en-US" sz="2200" dirty="0" smtClean="0"/>
              <a:t>=TRUE)</a:t>
            </a:r>
            <a:endParaRPr lang="en-US" sz="2200" dirty="0"/>
          </a:p>
          <a:p>
            <a:pPr marL="457200" indent="-457200">
              <a:buFont typeface="Arial" charset="0"/>
              <a:buChar char="•"/>
            </a:pPr>
            <a:endParaRPr lang="en-US" sz="3200" dirty="0"/>
          </a:p>
        </p:txBody>
      </p:sp>
    </p:spTree>
    <p:extLst>
      <p:ext uri="{BB962C8B-B14F-4D97-AF65-F5344CB8AC3E}">
        <p14:creationId xmlns:p14="http://schemas.microsoft.com/office/powerpoint/2010/main" val="1400533903"/>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648326"/>
            <a:ext cx="5209341" cy="3276600"/>
          </a:xfrm>
          <a:prstGeom prst="rect">
            <a:avLst/>
          </a:prstGeom>
        </p:spPr>
      </p:pic>
      <p:sp>
        <p:nvSpPr>
          <p:cNvPr id="4" name="TextBox 3"/>
          <p:cNvSpPr txBox="1"/>
          <p:nvPr/>
        </p:nvSpPr>
        <p:spPr>
          <a:xfrm>
            <a:off x="228600" y="1600200"/>
            <a:ext cx="3581400" cy="3539430"/>
          </a:xfrm>
          <a:prstGeom prst="rect">
            <a:avLst/>
          </a:prstGeom>
          <a:noFill/>
        </p:spPr>
        <p:txBody>
          <a:bodyPr wrap="square" rtlCol="0">
            <a:spAutoFit/>
          </a:bodyPr>
          <a:lstStyle/>
          <a:p>
            <a:pPr marL="457200" indent="-457200">
              <a:buFont typeface="Arial" charset="0"/>
              <a:buChar char="•"/>
            </a:pPr>
            <a:r>
              <a:rPr lang="en-US" sz="2800" dirty="0"/>
              <a:t>Create a function</a:t>
            </a:r>
            <a:br>
              <a:rPr lang="en-US" sz="2800" dirty="0"/>
            </a:br>
            <a:endParaRPr lang="en-US" sz="2800" dirty="0"/>
          </a:p>
          <a:p>
            <a:pPr marL="457200" indent="-457200">
              <a:buFont typeface="Arial" charset="0"/>
              <a:buChar char="•"/>
            </a:pPr>
            <a:r>
              <a:rPr lang="en-US" sz="2800" dirty="0"/>
              <a:t>Call the function multiple ways</a:t>
            </a:r>
          </a:p>
          <a:p>
            <a:pPr marL="457200" indent="-457200">
              <a:buFont typeface="Arial" charset="0"/>
              <a:buChar char="•"/>
            </a:pPr>
            <a:endParaRPr lang="en-US" sz="2800" dirty="0"/>
          </a:p>
          <a:p>
            <a:pPr marL="457200" indent="-457200">
              <a:buFont typeface="Arial" charset="0"/>
              <a:buChar char="•"/>
            </a:pPr>
            <a:r>
              <a:rPr lang="en-US" sz="2800" dirty="0"/>
              <a:t>Note operations on arrays as variables</a:t>
            </a:r>
          </a:p>
          <a:p>
            <a:pPr marL="457200" indent="-457200">
              <a:buFont typeface="Arial" charset="0"/>
              <a:buChar char="•"/>
            </a:pPr>
            <a:endParaRPr lang="en-US" sz="2800" dirty="0"/>
          </a:p>
        </p:txBody>
      </p:sp>
    </p:spTree>
    <p:extLst>
      <p:ext uri="{BB962C8B-B14F-4D97-AF65-F5344CB8AC3E}">
        <p14:creationId xmlns:p14="http://schemas.microsoft.com/office/powerpoint/2010/main" val="205052954"/>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Summary</a:t>
            </a:r>
          </a:p>
        </p:txBody>
      </p:sp>
      <p:sp>
        <p:nvSpPr>
          <p:cNvPr id="5" name="Content Placeholder 4"/>
          <p:cNvSpPr>
            <a:spLocks noGrp="1"/>
          </p:cNvSpPr>
          <p:nvPr>
            <p:ph idx="1"/>
          </p:nvPr>
        </p:nvSpPr>
        <p:spPr/>
        <p:txBody>
          <a:bodyPr/>
          <a:lstStyle/>
          <a:p>
            <a:r>
              <a:rPr lang="en-US" dirty="0"/>
              <a:t>Open-source, well-supported tool for data analysis</a:t>
            </a:r>
          </a:p>
          <a:p>
            <a:r>
              <a:rPr lang="en-US" dirty="0"/>
              <a:t>Often more efficient than Excel for repetitive tasks</a:t>
            </a:r>
          </a:p>
          <a:p>
            <a:r>
              <a:rPr lang="en-US" dirty="0"/>
              <a:t>Numerous packages are available for complicated analysis techniques and data visualization</a:t>
            </a:r>
          </a:p>
          <a:p>
            <a:endParaRPr lang="en-US" dirty="0"/>
          </a:p>
        </p:txBody>
      </p:sp>
    </p:spTree>
    <p:extLst>
      <p:ext uri="{BB962C8B-B14F-4D97-AF65-F5344CB8AC3E}">
        <p14:creationId xmlns:p14="http://schemas.microsoft.com/office/powerpoint/2010/main" val="4591838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Visualization</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talk about how to tell the story</a:t>
            </a:r>
          </a:p>
          <a:p>
            <a:endParaRPr lang="en-US" dirty="0"/>
          </a:p>
          <a:p>
            <a:endParaRPr lang="en-US" dirty="0"/>
          </a:p>
          <a:p>
            <a:r>
              <a:rPr lang="en-US" dirty="0"/>
              <a:t>Section 11</a:t>
            </a:r>
          </a:p>
        </p:txBody>
      </p:sp>
    </p:spTree>
    <p:extLst>
      <p:ext uri="{BB962C8B-B14F-4D97-AF65-F5344CB8AC3E}">
        <p14:creationId xmlns:p14="http://schemas.microsoft.com/office/powerpoint/2010/main" val="118162658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to Tell the Story</a:t>
            </a:r>
          </a:p>
        </p:txBody>
      </p:sp>
      <p:pic>
        <p:nvPicPr>
          <p:cNvPr id="156674" name="Picture 2" descr="http://www.netmail.com/sites/default/files/search-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6" y="1600200"/>
            <a:ext cx="6381751" cy="3810000"/>
          </a:xfrm>
          <a:prstGeom prst="roundRect">
            <a:avLst>
              <a:gd name="adj" fmla="val 465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2750589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31838"/>
          </a:xfrm>
        </p:spPr>
        <p:txBody>
          <a:bodyPr>
            <a:normAutofit/>
          </a:bodyPr>
          <a:lstStyle/>
          <a:p>
            <a:pPr algn="ctr"/>
            <a:r>
              <a:rPr lang="en-US" dirty="0"/>
              <a:t>A Few Simple Rules Go a Long Way	</a:t>
            </a:r>
          </a:p>
        </p:txBody>
      </p:sp>
      <p:sp>
        <p:nvSpPr>
          <p:cNvPr id="3" name="Content Placeholder 2"/>
          <p:cNvSpPr>
            <a:spLocks noGrp="1"/>
          </p:cNvSpPr>
          <p:nvPr>
            <p:ph idx="1"/>
          </p:nvPr>
        </p:nvSpPr>
        <p:spPr>
          <a:xfrm>
            <a:off x="990600" y="1600201"/>
            <a:ext cx="7696200" cy="3200400"/>
          </a:xfrm>
        </p:spPr>
        <p:txBody>
          <a:bodyPr/>
          <a:lstStyle/>
          <a:p>
            <a:r>
              <a:rPr lang="en-US" dirty="0"/>
              <a:t>Remember what you’re accomplishing</a:t>
            </a:r>
          </a:p>
          <a:p>
            <a:r>
              <a:rPr lang="en-US" dirty="0"/>
              <a:t>Really know your user</a:t>
            </a:r>
          </a:p>
          <a:p>
            <a:r>
              <a:rPr lang="en-US" dirty="0"/>
              <a:t>Keep it simple</a:t>
            </a:r>
          </a:p>
          <a:p>
            <a:r>
              <a:rPr lang="en-US" dirty="0"/>
              <a:t>Use space judiciously</a:t>
            </a:r>
          </a:p>
          <a:p>
            <a:r>
              <a:rPr lang="en-US" dirty="0"/>
              <a:t>Focus on the design as much as the data</a:t>
            </a:r>
          </a:p>
          <a:p>
            <a:endParaRPr lang="en-US" dirty="0"/>
          </a:p>
        </p:txBody>
      </p:sp>
    </p:spTree>
    <p:extLst>
      <p:ext uri="{BB962C8B-B14F-4D97-AF65-F5344CB8AC3E}">
        <p14:creationId xmlns:p14="http://schemas.microsoft.com/office/powerpoint/2010/main" val="388959475"/>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GOAL OF VISUALIZATION</a:t>
            </a:r>
          </a:p>
        </p:txBody>
      </p:sp>
      <p:sp>
        <p:nvSpPr>
          <p:cNvPr id="3" name="Content Placeholder 2"/>
          <p:cNvSpPr>
            <a:spLocks noGrp="1"/>
          </p:cNvSpPr>
          <p:nvPr>
            <p:ph idx="1"/>
          </p:nvPr>
        </p:nvSpPr>
        <p:spPr>
          <a:xfrm>
            <a:off x="702610" y="2133600"/>
            <a:ext cx="7886700" cy="3743838"/>
          </a:xfrm>
        </p:spPr>
        <p:txBody>
          <a:bodyPr>
            <a:normAutofit lnSpcReduction="10000"/>
          </a:bodyPr>
          <a:lstStyle/>
          <a:p>
            <a:r>
              <a:rPr lang="en-US" dirty="0"/>
              <a:t>Efficiently communicate the right information to the right person</a:t>
            </a:r>
          </a:p>
          <a:p>
            <a:r>
              <a:rPr lang="en-US" dirty="0"/>
              <a:t>Tell the story</a:t>
            </a:r>
          </a:p>
          <a:p>
            <a:r>
              <a:rPr lang="en-US" dirty="0"/>
              <a:t>Critical Characteristics</a:t>
            </a:r>
          </a:p>
          <a:p>
            <a:pPr lvl="1"/>
            <a:r>
              <a:rPr lang="en-US" dirty="0"/>
              <a:t>Has a Beginning, Middle, End</a:t>
            </a:r>
          </a:p>
          <a:p>
            <a:pPr lvl="1"/>
            <a:r>
              <a:rPr lang="en-US" dirty="0"/>
              <a:t>Has a punchline</a:t>
            </a:r>
          </a:p>
          <a:p>
            <a:pPr lvl="1"/>
            <a:r>
              <a:rPr lang="en-US" dirty="0"/>
              <a:t>Doesn’t lose the reader (stakeholder)</a:t>
            </a:r>
          </a:p>
          <a:p>
            <a:r>
              <a:rPr lang="en-US" dirty="0"/>
              <a:t>Enable better decision making</a:t>
            </a:r>
          </a:p>
          <a:p>
            <a:endParaRPr lang="en-US" dirty="0"/>
          </a:p>
          <a:p>
            <a:endParaRPr lang="en-US" dirty="0"/>
          </a:p>
        </p:txBody>
      </p:sp>
      <p:sp>
        <p:nvSpPr>
          <p:cNvPr id="4" name="TextBox 3"/>
          <p:cNvSpPr txBox="1"/>
          <p:nvPr/>
        </p:nvSpPr>
        <p:spPr>
          <a:xfrm>
            <a:off x="702610" y="1143001"/>
            <a:ext cx="7738783" cy="461665"/>
          </a:xfrm>
          <a:prstGeom prst="rect">
            <a:avLst/>
          </a:prstGeom>
          <a:noFill/>
        </p:spPr>
        <p:txBody>
          <a:bodyPr wrap="square" rtlCol="0">
            <a:spAutoFit/>
          </a:bodyPr>
          <a:lstStyle/>
          <a:p>
            <a:pPr algn="ctr"/>
            <a:r>
              <a:rPr lang="en-US" sz="2400" dirty="0">
                <a:solidFill>
                  <a:srgbClr val="00B0F0"/>
                </a:solidFill>
              </a:rPr>
              <a:t>What you’re really trying to accomplish</a:t>
            </a:r>
          </a:p>
        </p:txBody>
      </p:sp>
    </p:spTree>
    <p:extLst>
      <p:ext uri="{BB962C8B-B14F-4D97-AF65-F5344CB8AC3E}">
        <p14:creationId xmlns:p14="http://schemas.microsoft.com/office/powerpoint/2010/main" val="404310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Analysis Defined</a:t>
            </a:r>
          </a:p>
        </p:txBody>
      </p:sp>
      <p:sp>
        <p:nvSpPr>
          <p:cNvPr id="5" name="Text Placeholder 4"/>
          <p:cNvSpPr>
            <a:spLocks noGrp="1"/>
          </p:cNvSpPr>
          <p:nvPr>
            <p:ph type="body" idx="1"/>
          </p:nvPr>
        </p:nvSpPr>
        <p:spPr/>
        <p:txBody>
          <a:bodyPr>
            <a:normAutofit lnSpcReduction="10000"/>
          </a:bodyPr>
          <a:lstStyle/>
          <a:p>
            <a:r>
              <a:rPr lang="en-US" dirty="0"/>
              <a:t>We define some essential terms</a:t>
            </a:r>
          </a:p>
          <a:p>
            <a:endParaRPr lang="en-US" dirty="0"/>
          </a:p>
          <a:p>
            <a:endParaRPr lang="en-US" dirty="0"/>
          </a:p>
          <a:p>
            <a:r>
              <a:rPr lang="en-US" dirty="0"/>
              <a:t>Section 2</a:t>
            </a:r>
          </a:p>
        </p:txBody>
      </p:sp>
    </p:spTree>
    <p:extLst>
      <p:ext uri="{BB962C8B-B14F-4D97-AF65-F5344CB8AC3E}">
        <p14:creationId xmlns:p14="http://schemas.microsoft.com/office/powerpoint/2010/main" val="14618916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ctr"/>
            <a:r>
              <a:rPr lang="en-US" sz="4000" dirty="0"/>
              <a:t>Two Tales of The Same Information</a:t>
            </a:r>
          </a:p>
        </p:txBody>
      </p:sp>
      <p:sp>
        <p:nvSpPr>
          <p:cNvPr id="4" name="Text Placeholder 3"/>
          <p:cNvSpPr>
            <a:spLocks noGrp="1"/>
          </p:cNvSpPr>
          <p:nvPr>
            <p:ph type="body" idx="1"/>
          </p:nvPr>
        </p:nvSpPr>
        <p:spPr>
          <a:xfrm>
            <a:off x="457201" y="1295400"/>
            <a:ext cx="4040188" cy="639762"/>
          </a:xfrm>
        </p:spPr>
        <p:txBody>
          <a:bodyPr/>
          <a:lstStyle/>
          <a:p>
            <a:pPr algn="ctr"/>
            <a:r>
              <a:rPr lang="en-US" dirty="0">
                <a:solidFill>
                  <a:schemeClr val="tx2"/>
                </a:solidFill>
              </a:rPr>
              <a:t>Common go-to Object</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1817131999"/>
              </p:ext>
            </p:extLst>
          </p:nvPr>
        </p:nvGraphicFramePr>
        <p:xfrm>
          <a:off x="629842" y="2265362"/>
          <a:ext cx="3868340" cy="368458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3"/>
          </p:nvPr>
        </p:nvSpPr>
        <p:spPr>
          <a:xfrm>
            <a:off x="4645026" y="1295400"/>
            <a:ext cx="4041775" cy="639762"/>
          </a:xfrm>
        </p:spPr>
        <p:txBody>
          <a:bodyPr>
            <a:normAutofit fontScale="92500"/>
          </a:bodyPr>
          <a:lstStyle/>
          <a:p>
            <a:pPr algn="ctr"/>
            <a:r>
              <a:rPr lang="en-US" dirty="0">
                <a:solidFill>
                  <a:schemeClr val="tx2"/>
                </a:solidFill>
              </a:rPr>
              <a:t>“Bolder,” more efficient choice</a:t>
            </a:r>
          </a:p>
        </p:txBody>
      </p:sp>
      <p:graphicFrame>
        <p:nvGraphicFramePr>
          <p:cNvPr id="15" name="Content Placeholder 14"/>
          <p:cNvGraphicFramePr>
            <a:graphicFrameLocks noGrp="1"/>
          </p:cNvGraphicFramePr>
          <p:nvPr>
            <p:ph sz="quarter" idx="4"/>
            <p:extLst>
              <p:ext uri="{D42A27DB-BD31-4B8C-83A1-F6EECF244321}">
                <p14:modId xmlns:p14="http://schemas.microsoft.com/office/powerpoint/2010/main" val="2356937413"/>
              </p:ext>
            </p:extLst>
          </p:nvPr>
        </p:nvGraphicFramePr>
        <p:xfrm>
          <a:off x="4629151" y="2265362"/>
          <a:ext cx="3887391" cy="3684588"/>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p:cNvCxnSpPr/>
          <p:nvPr/>
        </p:nvCxnSpPr>
        <p:spPr>
          <a:xfrm flipH="1">
            <a:off x="0" y="1371600"/>
            <a:ext cx="9144000"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18239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KNOW THE USER</a:t>
            </a:r>
          </a:p>
        </p:txBody>
      </p:sp>
      <p:sp>
        <p:nvSpPr>
          <p:cNvPr id="8" name="Content Placeholder 7"/>
          <p:cNvSpPr>
            <a:spLocks noGrp="1"/>
          </p:cNvSpPr>
          <p:nvPr>
            <p:ph idx="1"/>
          </p:nvPr>
        </p:nvSpPr>
        <p:spPr/>
        <p:txBody>
          <a:bodyPr>
            <a:normAutofit/>
          </a:bodyPr>
          <a:lstStyle/>
          <a:p>
            <a:r>
              <a:rPr lang="en-US" sz="2800" dirty="0"/>
              <a:t>Understand what types of decisions are being made</a:t>
            </a:r>
          </a:p>
          <a:p>
            <a:r>
              <a:rPr lang="en-US" sz="2800" dirty="0"/>
              <a:t>Timeliness of decisions affects design</a:t>
            </a:r>
          </a:p>
          <a:p>
            <a:r>
              <a:rPr lang="en-US" sz="2800" dirty="0"/>
              <a:t>Exception vs. Total Picture</a:t>
            </a:r>
          </a:p>
          <a:p>
            <a:r>
              <a:rPr lang="en-US" sz="2800" dirty="0"/>
              <a:t>Some people like more numbers</a:t>
            </a:r>
          </a:p>
          <a:p>
            <a:pPr marL="0" indent="0">
              <a:buNone/>
            </a:pPr>
            <a:r>
              <a:rPr lang="en-US" sz="2800" dirty="0"/>
              <a:t>	…but you can still help them be more efficient</a:t>
            </a:r>
          </a:p>
        </p:txBody>
      </p:sp>
    </p:spTree>
    <p:extLst>
      <p:ext uri="{BB962C8B-B14F-4D97-AF65-F5344CB8AC3E}">
        <p14:creationId xmlns:p14="http://schemas.microsoft.com/office/powerpoint/2010/main" val="34488845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4" name="Text Placeholder 3"/>
          <p:cNvSpPr>
            <a:spLocks noGrp="1"/>
          </p:cNvSpPr>
          <p:nvPr>
            <p:ph type="body" idx="1"/>
          </p:nvPr>
        </p:nvSpPr>
        <p:spPr>
          <a:xfrm>
            <a:off x="834823" y="1995251"/>
            <a:ext cx="1923319" cy="519299"/>
          </a:xfrm>
        </p:spPr>
        <p:txBody>
          <a:bodyPr/>
          <a:lstStyle/>
          <a:p>
            <a:r>
              <a:rPr lang="en-US" dirty="0">
                <a:solidFill>
                  <a:schemeClr val="tx2"/>
                </a:solidFill>
              </a:rPr>
              <a:t>THE VERIFIER</a:t>
            </a:r>
          </a:p>
        </p:txBody>
      </p:sp>
      <p:sp>
        <p:nvSpPr>
          <p:cNvPr id="5" name="Content Placeholder 4"/>
          <p:cNvSpPr>
            <a:spLocks noGrp="1"/>
          </p:cNvSpPr>
          <p:nvPr>
            <p:ph sz="half" idx="2"/>
          </p:nvPr>
        </p:nvSpPr>
        <p:spPr>
          <a:xfrm>
            <a:off x="1053610" y="2686236"/>
            <a:ext cx="2908791" cy="2349580"/>
          </a:xfrm>
        </p:spPr>
        <p:txBody>
          <a:bodyPr>
            <a:normAutofit fontScale="85000" lnSpcReduction="20000"/>
          </a:bodyPr>
          <a:lstStyle/>
          <a:p>
            <a:r>
              <a:rPr lang="en-US" dirty="0">
                <a:solidFill>
                  <a:schemeClr val="tx2"/>
                </a:solidFill>
              </a:rPr>
              <a:t>Likes Detail</a:t>
            </a:r>
          </a:p>
          <a:p>
            <a:r>
              <a:rPr lang="en-US" dirty="0">
                <a:solidFill>
                  <a:schemeClr val="tx2"/>
                </a:solidFill>
              </a:rPr>
              <a:t>Tends to Question</a:t>
            </a:r>
          </a:p>
          <a:p>
            <a:r>
              <a:rPr lang="en-US" dirty="0">
                <a:solidFill>
                  <a:schemeClr val="tx2"/>
                </a:solidFill>
              </a:rPr>
              <a:t>Methodical</a:t>
            </a:r>
          </a:p>
          <a:p>
            <a:r>
              <a:rPr lang="en-US" dirty="0" smtClean="0">
                <a:solidFill>
                  <a:schemeClr val="tx2"/>
                </a:solidFill>
              </a:rPr>
              <a:t>Decision Maker</a:t>
            </a:r>
            <a:endParaRPr lang="en-US" dirty="0">
              <a:solidFill>
                <a:schemeClr val="tx2"/>
              </a:solidFill>
            </a:endParaRPr>
          </a:p>
          <a:p>
            <a:r>
              <a:rPr lang="en-US" dirty="0">
                <a:solidFill>
                  <a:schemeClr val="tx2"/>
                </a:solidFill>
              </a:rPr>
              <a:t>Resists Change</a:t>
            </a:r>
          </a:p>
          <a:p>
            <a:endParaRPr lang="en-US" dirty="0">
              <a:solidFill>
                <a:schemeClr val="tx2"/>
              </a:solidFill>
            </a:endParaRP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11" name="TextBox 10"/>
          <p:cNvSpPr txBox="1"/>
          <p:nvPr/>
        </p:nvSpPr>
        <p:spPr>
          <a:xfrm>
            <a:off x="4297043" y="2107739"/>
            <a:ext cx="2638047" cy="461665"/>
          </a:xfrm>
          <a:prstGeom prst="rect">
            <a:avLst/>
          </a:prstGeom>
          <a:noFill/>
        </p:spPr>
        <p:txBody>
          <a:bodyPr wrap="square" rtlCol="0">
            <a:spAutoFit/>
          </a:bodyPr>
          <a:lstStyle/>
          <a:p>
            <a:r>
              <a:rPr lang="en-US" sz="2400" b="1" u="sng" dirty="0">
                <a:solidFill>
                  <a:schemeClr val="tx2"/>
                </a:solidFill>
              </a:rPr>
              <a:t>BEST BETS      </a:t>
            </a:r>
          </a:p>
        </p:txBody>
      </p:sp>
      <p:pic>
        <p:nvPicPr>
          <p:cNvPr id="12" name="Picture 11"/>
          <p:cNvPicPr>
            <a:picLocks noChangeAspect="1"/>
          </p:cNvPicPr>
          <p:nvPr/>
        </p:nvPicPr>
        <p:blipFill>
          <a:blip r:embed="rId3"/>
          <a:stretch>
            <a:fillRect/>
          </a:stretch>
        </p:blipFill>
        <p:spPr>
          <a:xfrm>
            <a:off x="4356612" y="2695568"/>
            <a:ext cx="1439845" cy="13712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637" y="2717338"/>
            <a:ext cx="2078964" cy="2007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31689"/>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6" name="Text Placeholder 5"/>
          <p:cNvSpPr>
            <a:spLocks noGrp="1"/>
          </p:cNvSpPr>
          <p:nvPr>
            <p:ph type="body" idx="1"/>
          </p:nvPr>
        </p:nvSpPr>
        <p:spPr>
          <a:xfrm>
            <a:off x="1015433" y="2084123"/>
            <a:ext cx="2946969" cy="519299"/>
          </a:xfrm>
        </p:spPr>
        <p:txBody>
          <a:bodyPr>
            <a:noAutofit/>
          </a:bodyPr>
          <a:lstStyle/>
          <a:p>
            <a:r>
              <a:rPr lang="en-US" dirty="0"/>
              <a:t>THE BIG THINKER</a:t>
            </a:r>
          </a:p>
        </p:txBody>
      </p:sp>
      <p:sp>
        <p:nvSpPr>
          <p:cNvPr id="7" name="Content Placeholder 6"/>
          <p:cNvSpPr>
            <a:spLocks noGrp="1"/>
          </p:cNvSpPr>
          <p:nvPr>
            <p:ph sz="half" idx="2"/>
          </p:nvPr>
        </p:nvSpPr>
        <p:spPr>
          <a:xfrm>
            <a:off x="1073074" y="2679622"/>
            <a:ext cx="4032327" cy="1739979"/>
          </a:xfrm>
        </p:spPr>
        <p:txBody>
          <a:bodyPr>
            <a:normAutofit fontScale="77500" lnSpcReduction="20000"/>
          </a:bodyPr>
          <a:lstStyle/>
          <a:p>
            <a:r>
              <a:rPr lang="en-US" dirty="0"/>
              <a:t>Shuts Down with Detail</a:t>
            </a:r>
          </a:p>
          <a:p>
            <a:r>
              <a:rPr lang="en-US" dirty="0"/>
              <a:t>Tends to trust</a:t>
            </a:r>
          </a:p>
          <a:p>
            <a:r>
              <a:rPr lang="en-US" dirty="0"/>
              <a:t>Moves first, Plans In-Route</a:t>
            </a:r>
          </a:p>
          <a:p>
            <a:r>
              <a:rPr lang="en-US" dirty="0"/>
              <a:t>Thrives on Change</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525" y="2743200"/>
            <a:ext cx="2470923" cy="1981200"/>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81601" y="2107739"/>
            <a:ext cx="2638047" cy="461665"/>
          </a:xfrm>
          <a:prstGeom prst="rect">
            <a:avLst/>
          </a:prstGeom>
          <a:noFill/>
        </p:spPr>
        <p:txBody>
          <a:bodyPr wrap="square" rtlCol="0">
            <a:spAutoFit/>
          </a:bodyPr>
          <a:lstStyle/>
          <a:p>
            <a:r>
              <a:rPr lang="en-US" sz="2400" b="1" u="sng" dirty="0"/>
              <a:t>BEST BET      </a:t>
            </a:r>
          </a:p>
        </p:txBody>
      </p:sp>
    </p:spTree>
    <p:extLst>
      <p:ext uri="{BB962C8B-B14F-4D97-AF65-F5344CB8AC3E}">
        <p14:creationId xmlns:p14="http://schemas.microsoft.com/office/powerpoint/2010/main" val="196224049"/>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9" name="Text Placeholder 5"/>
          <p:cNvSpPr txBox="1">
            <a:spLocks/>
          </p:cNvSpPr>
          <p:nvPr/>
        </p:nvSpPr>
        <p:spPr>
          <a:xfrm>
            <a:off x="943354" y="1679703"/>
            <a:ext cx="3566783" cy="51929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INTERPRETER</a:t>
            </a:r>
          </a:p>
        </p:txBody>
      </p:sp>
      <p:sp>
        <p:nvSpPr>
          <p:cNvPr id="10" name="TextBox 9"/>
          <p:cNvSpPr txBox="1"/>
          <p:nvPr/>
        </p:nvSpPr>
        <p:spPr>
          <a:xfrm>
            <a:off x="943356" y="2247995"/>
            <a:ext cx="5166981"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Moves quickly to change</a:t>
            </a:r>
          </a:p>
          <a:p>
            <a:pPr marL="285750" indent="-285750">
              <a:buFont typeface="Arial" panose="020B0604020202020204" pitchFamily="34" charset="0"/>
              <a:buChar char="•"/>
            </a:pPr>
            <a:r>
              <a:rPr lang="en-US" sz="2800" dirty="0"/>
              <a:t>Stops to question logic</a:t>
            </a:r>
          </a:p>
          <a:p>
            <a:pPr marL="285750" indent="-285750">
              <a:buFont typeface="Arial" panose="020B0604020202020204" pitchFamily="34" charset="0"/>
              <a:buChar char="•"/>
            </a:pPr>
            <a:r>
              <a:rPr lang="en-US" sz="2800" dirty="0"/>
              <a:t>Diverse</a:t>
            </a:r>
          </a:p>
          <a:p>
            <a:pPr marL="285750" indent="-285750">
              <a:buFont typeface="Arial" panose="020B0604020202020204" pitchFamily="34" charset="0"/>
              <a:buChar char="•"/>
            </a:pPr>
            <a:r>
              <a:rPr lang="en-US" sz="2800" dirty="0"/>
              <a:t>Wants enough detail to feel comfortable</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7342" y="4194303"/>
            <a:ext cx="1486813" cy="1368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7577" y="2322605"/>
            <a:ext cx="2051363" cy="1643098"/>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667754" y="1755903"/>
            <a:ext cx="2638047" cy="461665"/>
          </a:xfrm>
          <a:prstGeom prst="rect">
            <a:avLst/>
          </a:prstGeom>
          <a:noFill/>
        </p:spPr>
        <p:txBody>
          <a:bodyPr wrap="square" rtlCol="0">
            <a:spAutoFit/>
          </a:bodyPr>
          <a:lstStyle/>
          <a:p>
            <a:r>
              <a:rPr lang="en-US" sz="2400" b="1" u="sng" dirty="0"/>
              <a:t>BEST BETS      </a:t>
            </a:r>
          </a:p>
        </p:txBody>
      </p:sp>
    </p:spTree>
    <p:extLst>
      <p:ext uri="{BB962C8B-B14F-4D97-AF65-F5344CB8AC3E}">
        <p14:creationId xmlns:p14="http://schemas.microsoft.com/office/powerpoint/2010/main" val="82883478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Presentation Missteps</a:t>
            </a:r>
          </a:p>
        </p:txBody>
      </p:sp>
      <p:sp>
        <p:nvSpPr>
          <p:cNvPr id="3" name="Content Placeholder 2"/>
          <p:cNvSpPr>
            <a:spLocks noGrp="1"/>
          </p:cNvSpPr>
          <p:nvPr>
            <p:ph idx="1"/>
          </p:nvPr>
        </p:nvSpPr>
        <p:spPr>
          <a:xfrm>
            <a:off x="1752600" y="1600201"/>
            <a:ext cx="6934200" cy="4525963"/>
          </a:xfrm>
        </p:spPr>
        <p:txBody>
          <a:bodyPr/>
          <a:lstStyle/>
          <a:p>
            <a:r>
              <a:rPr lang="en-US" dirty="0"/>
              <a:t>Data chucking</a:t>
            </a:r>
          </a:p>
          <a:p>
            <a:r>
              <a:rPr lang="en-US" dirty="0"/>
              <a:t>Overly graphic</a:t>
            </a:r>
          </a:p>
          <a:p>
            <a:r>
              <a:rPr lang="en-US" dirty="0"/>
              <a:t>Lack of graphical insight</a:t>
            </a:r>
          </a:p>
          <a:p>
            <a:r>
              <a:rPr lang="en-US" dirty="0"/>
              <a:t>“Just get it out” mentality</a:t>
            </a:r>
          </a:p>
          <a:p>
            <a:r>
              <a:rPr lang="en-US" dirty="0"/>
              <a:t>Lacking clear message</a:t>
            </a:r>
          </a:p>
        </p:txBody>
      </p:sp>
    </p:spTree>
    <p:extLst>
      <p:ext uri="{BB962C8B-B14F-4D97-AF65-F5344CB8AC3E}">
        <p14:creationId xmlns:p14="http://schemas.microsoft.com/office/powerpoint/2010/main" val="2062450547"/>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Format</a:t>
            </a:r>
          </a:p>
        </p:txBody>
      </p:sp>
      <p:sp>
        <p:nvSpPr>
          <p:cNvPr id="3" name="Content Placeholder 2"/>
          <p:cNvSpPr>
            <a:spLocks noGrp="1"/>
          </p:cNvSpPr>
          <p:nvPr>
            <p:ph idx="1"/>
          </p:nvPr>
        </p:nvSpPr>
        <p:spPr>
          <a:xfrm>
            <a:off x="1447800" y="1524001"/>
            <a:ext cx="7239000" cy="4525963"/>
          </a:xfrm>
        </p:spPr>
        <p:txBody>
          <a:bodyPr/>
          <a:lstStyle/>
          <a:p>
            <a:r>
              <a:rPr lang="en-US" b="1" dirty="0"/>
              <a:t>Based on Context</a:t>
            </a:r>
          </a:p>
          <a:p>
            <a:pPr lvl="1"/>
            <a:r>
              <a:rPr lang="en-US" dirty="0"/>
              <a:t>High-level, At-a-glance = </a:t>
            </a:r>
            <a:r>
              <a:rPr lang="en-US" b="1" dirty="0">
                <a:solidFill>
                  <a:schemeClr val="accent3"/>
                </a:solidFill>
              </a:rPr>
              <a:t>Dashboard</a:t>
            </a:r>
          </a:p>
          <a:p>
            <a:pPr lvl="1"/>
            <a:r>
              <a:rPr lang="en-US" dirty="0"/>
              <a:t>Middle-level, Summarized = </a:t>
            </a:r>
            <a:r>
              <a:rPr lang="en-US" b="1" dirty="0">
                <a:solidFill>
                  <a:schemeClr val="accent3"/>
                </a:solidFill>
              </a:rPr>
              <a:t>Report</a:t>
            </a:r>
          </a:p>
          <a:p>
            <a:pPr lvl="1"/>
            <a:r>
              <a:rPr lang="en-US" dirty="0"/>
              <a:t>Low-level, Aggregation-ready = </a:t>
            </a:r>
            <a:r>
              <a:rPr lang="en-US" b="1" dirty="0">
                <a:solidFill>
                  <a:schemeClr val="accent3"/>
                </a:solidFill>
              </a:rPr>
              <a:t>Excel</a:t>
            </a:r>
          </a:p>
          <a:p>
            <a:r>
              <a:rPr lang="en-US" b="1" dirty="0"/>
              <a:t>Based on Usage</a:t>
            </a:r>
          </a:p>
          <a:p>
            <a:pPr lvl="1"/>
            <a:r>
              <a:rPr lang="en-US" dirty="0"/>
              <a:t>Strategic Direction = </a:t>
            </a:r>
            <a:r>
              <a:rPr lang="en-US" b="1" dirty="0">
                <a:solidFill>
                  <a:schemeClr val="accent3"/>
                </a:solidFill>
              </a:rPr>
              <a:t>Report</a:t>
            </a:r>
          </a:p>
          <a:p>
            <a:pPr lvl="1"/>
            <a:r>
              <a:rPr lang="en-US" dirty="0"/>
              <a:t>Tactical Course = </a:t>
            </a:r>
            <a:r>
              <a:rPr lang="en-US" b="1" dirty="0">
                <a:solidFill>
                  <a:schemeClr val="accent3"/>
                </a:solidFill>
              </a:rPr>
              <a:t>Dashboard/Report</a:t>
            </a:r>
          </a:p>
          <a:p>
            <a:pPr lvl="1"/>
            <a:r>
              <a:rPr lang="en-US" dirty="0"/>
              <a:t>Analysis/Collaboration = </a:t>
            </a:r>
            <a:r>
              <a:rPr lang="en-US" b="1" dirty="0">
                <a:solidFill>
                  <a:schemeClr val="accent3"/>
                </a:solidFill>
              </a:rPr>
              <a:t>Excel</a:t>
            </a:r>
          </a:p>
        </p:txBody>
      </p:sp>
    </p:spTree>
    <p:extLst>
      <p:ext uri="{BB962C8B-B14F-4D97-AF65-F5344CB8AC3E}">
        <p14:creationId xmlns:p14="http://schemas.microsoft.com/office/powerpoint/2010/main" val="1316503813"/>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Reports</a:t>
            </a:r>
          </a:p>
        </p:txBody>
      </p:sp>
      <p:sp>
        <p:nvSpPr>
          <p:cNvPr id="3" name="Content Placeholder 2"/>
          <p:cNvSpPr>
            <a:spLocks noGrp="1"/>
          </p:cNvSpPr>
          <p:nvPr>
            <p:ph idx="1"/>
          </p:nvPr>
        </p:nvSpPr>
        <p:spPr>
          <a:xfrm>
            <a:off x="1981200" y="1752600"/>
            <a:ext cx="6705600" cy="3962400"/>
          </a:xfrm>
        </p:spPr>
        <p:txBody>
          <a:bodyPr>
            <a:normAutofit/>
          </a:bodyPr>
          <a:lstStyle/>
          <a:p>
            <a:r>
              <a:rPr lang="en-US" sz="2800" b="1" dirty="0"/>
              <a:t>Mix of Graphs and Tabular</a:t>
            </a:r>
          </a:p>
          <a:p>
            <a:r>
              <a:rPr lang="en-US" sz="2800" b="1" dirty="0"/>
              <a:t>Snapshot (</a:t>
            </a:r>
            <a:r>
              <a:rPr lang="en-US" sz="2800" b="1" dirty="0" smtClean="0"/>
              <a:t>cached and versioned)</a:t>
            </a:r>
            <a:endParaRPr lang="en-US" sz="2800" b="1" dirty="0"/>
          </a:p>
          <a:p>
            <a:r>
              <a:rPr lang="en-US" sz="2800" b="1" dirty="0"/>
              <a:t>Interactive</a:t>
            </a:r>
          </a:p>
          <a:p>
            <a:pPr lvl="1"/>
            <a:r>
              <a:rPr lang="en-US" sz="2400" dirty="0"/>
              <a:t>Drill-down</a:t>
            </a:r>
          </a:p>
          <a:p>
            <a:pPr lvl="1"/>
            <a:r>
              <a:rPr lang="en-US" sz="2400" dirty="0"/>
              <a:t>Filter</a:t>
            </a:r>
          </a:p>
          <a:p>
            <a:pPr lvl="1"/>
            <a:r>
              <a:rPr lang="en-US" sz="2400" dirty="0"/>
              <a:t>Slice</a:t>
            </a:r>
          </a:p>
          <a:p>
            <a:r>
              <a:rPr lang="en-US" sz="2800" b="1" dirty="0"/>
              <a:t>Single purpose</a:t>
            </a:r>
          </a:p>
          <a:p>
            <a:r>
              <a:rPr lang="en-US" sz="2800" b="1" dirty="0"/>
              <a:t>Easier to create</a:t>
            </a:r>
          </a:p>
          <a:p>
            <a:endParaRPr lang="en-US" sz="2800" dirty="0"/>
          </a:p>
        </p:txBody>
      </p:sp>
    </p:spTree>
    <p:extLst>
      <p:ext uri="{BB962C8B-B14F-4D97-AF65-F5344CB8AC3E}">
        <p14:creationId xmlns:p14="http://schemas.microsoft.com/office/powerpoint/2010/main" val="138311808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Dashboards</a:t>
            </a:r>
          </a:p>
        </p:txBody>
      </p:sp>
      <p:sp>
        <p:nvSpPr>
          <p:cNvPr id="3" name="Content Placeholder 2"/>
          <p:cNvSpPr>
            <a:spLocks noGrp="1"/>
          </p:cNvSpPr>
          <p:nvPr>
            <p:ph idx="1"/>
          </p:nvPr>
        </p:nvSpPr>
        <p:spPr>
          <a:xfrm>
            <a:off x="1752600" y="1752600"/>
            <a:ext cx="6629400" cy="3581400"/>
          </a:xfrm>
        </p:spPr>
        <p:txBody>
          <a:bodyPr>
            <a:normAutofit/>
          </a:bodyPr>
          <a:lstStyle/>
          <a:p>
            <a:r>
              <a:rPr lang="en-US" sz="2800" b="1" dirty="0"/>
              <a:t>Best are purely Graphical</a:t>
            </a:r>
          </a:p>
          <a:p>
            <a:r>
              <a:rPr lang="en-US" sz="2800" b="1" dirty="0"/>
              <a:t>Often real-time or close to real-time</a:t>
            </a:r>
          </a:p>
          <a:p>
            <a:r>
              <a:rPr lang="en-US" sz="2800" b="1" dirty="0"/>
              <a:t>Some Interactive</a:t>
            </a:r>
          </a:p>
          <a:p>
            <a:pPr lvl="1"/>
            <a:r>
              <a:rPr lang="en-US" sz="2400" dirty="0"/>
              <a:t>Drill to detail</a:t>
            </a:r>
          </a:p>
          <a:p>
            <a:pPr lvl="1"/>
            <a:r>
              <a:rPr lang="en-US" sz="2400" dirty="0"/>
              <a:t>Some filtering</a:t>
            </a:r>
          </a:p>
          <a:p>
            <a:r>
              <a:rPr lang="en-US" sz="2800" b="1" dirty="0"/>
              <a:t>Can be multi-use</a:t>
            </a:r>
          </a:p>
          <a:p>
            <a:r>
              <a:rPr lang="en-US" sz="2800" b="1" dirty="0"/>
              <a:t>Harder to get right</a:t>
            </a:r>
          </a:p>
        </p:txBody>
      </p:sp>
    </p:spTree>
    <p:extLst>
      <p:ext uri="{BB962C8B-B14F-4D97-AF65-F5344CB8AC3E}">
        <p14:creationId xmlns:p14="http://schemas.microsoft.com/office/powerpoint/2010/main" val="1095590345"/>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a:t>
            </a:r>
          </a:p>
        </p:txBody>
      </p:sp>
      <p:sp>
        <p:nvSpPr>
          <p:cNvPr id="3" name="Content Placeholder 2"/>
          <p:cNvSpPr>
            <a:spLocks noGrp="1"/>
          </p:cNvSpPr>
          <p:nvPr>
            <p:ph idx="1"/>
          </p:nvPr>
        </p:nvSpPr>
        <p:spPr>
          <a:xfrm>
            <a:off x="1981200" y="1905000"/>
            <a:ext cx="6629400" cy="2590800"/>
          </a:xfrm>
        </p:spPr>
        <p:txBody>
          <a:bodyPr>
            <a:normAutofit/>
          </a:bodyPr>
          <a:lstStyle/>
          <a:p>
            <a:r>
              <a:rPr lang="en-US" sz="2800" b="1" dirty="0"/>
              <a:t>Detail data</a:t>
            </a:r>
          </a:p>
          <a:p>
            <a:r>
              <a:rPr lang="en-US" sz="2800" b="1" dirty="0"/>
              <a:t>Give a push with PivotTable or Chart</a:t>
            </a:r>
          </a:p>
          <a:p>
            <a:r>
              <a:rPr lang="en-US" sz="2800" b="1" dirty="0"/>
              <a:t>Best include Dynamic Data</a:t>
            </a:r>
          </a:p>
          <a:p>
            <a:endParaRPr lang="en-US" sz="2800" b="1" dirty="0"/>
          </a:p>
          <a:p>
            <a:endParaRPr lang="en-US" sz="2800" b="1" dirty="0"/>
          </a:p>
        </p:txBody>
      </p:sp>
    </p:spTree>
    <p:extLst>
      <p:ext uri="{BB962C8B-B14F-4D97-AF65-F5344CB8AC3E}">
        <p14:creationId xmlns:p14="http://schemas.microsoft.com/office/powerpoint/2010/main" val="148672099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8" name="Content Placeholder 2"/>
          <p:cNvSpPr>
            <a:spLocks noGrp="1"/>
          </p:cNvSpPr>
          <p:nvPr>
            <p:ph idx="1"/>
          </p:nvPr>
        </p:nvSpPr>
        <p:spPr/>
        <p:txBody>
          <a:bodyPr anchor="ctr"/>
          <a:lstStyle/>
          <a:p>
            <a:r>
              <a:rPr lang="en-US" b="1" dirty="0">
                <a:solidFill>
                  <a:srgbClr val="00B0F0"/>
                </a:solidFill>
              </a:rPr>
              <a:t>Data analysis: </a:t>
            </a:r>
            <a:r>
              <a:rPr lang="en-US" dirty="0"/>
              <a:t>researching, organizing, and changing data in order to draw out useful information.</a:t>
            </a:r>
            <a:br>
              <a:rPr lang="en-US" dirty="0"/>
            </a:br>
            <a:endParaRPr lang="en-US" dirty="0"/>
          </a:p>
        </p:txBody>
      </p:sp>
    </p:spTree>
    <p:extLst>
      <p:ext uri="{BB962C8B-B14F-4D97-AF65-F5344CB8AC3E}">
        <p14:creationId xmlns:p14="http://schemas.microsoft.com/office/powerpoint/2010/main" val="1118390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KEEP IT SIMPLE</a:t>
            </a:r>
          </a:p>
        </p:txBody>
      </p:sp>
      <p:sp>
        <p:nvSpPr>
          <p:cNvPr id="3" name="Content Placeholder 2"/>
          <p:cNvSpPr>
            <a:spLocks noGrp="1"/>
          </p:cNvSpPr>
          <p:nvPr>
            <p:ph idx="1"/>
          </p:nvPr>
        </p:nvSpPr>
        <p:spPr>
          <a:xfrm>
            <a:off x="1219200" y="1752601"/>
            <a:ext cx="7315200" cy="4221163"/>
          </a:xfrm>
        </p:spPr>
        <p:txBody>
          <a:bodyPr>
            <a:normAutofit/>
          </a:bodyPr>
          <a:lstStyle/>
          <a:p>
            <a:r>
              <a:rPr lang="en-US" sz="3000" dirty="0"/>
              <a:t>Ask yourself the question: </a:t>
            </a:r>
            <a:r>
              <a:rPr lang="en-US" sz="3000" b="1" dirty="0">
                <a:solidFill>
                  <a:schemeClr val="accent3"/>
                </a:solidFill>
              </a:rPr>
              <a:t>“Will my user ‘get it’ in less than 5 seconds?”</a:t>
            </a:r>
          </a:p>
          <a:p>
            <a:r>
              <a:rPr lang="en-US" sz="3000" dirty="0"/>
              <a:t>Classic chart types are classics for a reason</a:t>
            </a:r>
          </a:p>
          <a:p>
            <a:r>
              <a:rPr lang="en-US" sz="3000" dirty="0"/>
              <a:t>Don’t go crazy with color</a:t>
            </a:r>
          </a:p>
          <a:p>
            <a:r>
              <a:rPr lang="en-US" sz="3000" dirty="0"/>
              <a:t>Take a minimalist attitude</a:t>
            </a:r>
          </a:p>
          <a:p>
            <a:r>
              <a:rPr lang="en-US" sz="3000" dirty="0"/>
              <a:t>Remember the goal</a:t>
            </a:r>
          </a:p>
        </p:txBody>
      </p:sp>
    </p:spTree>
    <p:extLst>
      <p:ext uri="{BB962C8B-B14F-4D97-AF65-F5344CB8AC3E}">
        <p14:creationId xmlns:p14="http://schemas.microsoft.com/office/powerpoint/2010/main" val="576185578"/>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ctr"/>
            <a:r>
              <a:rPr lang="en-US" sz="4000" dirty="0"/>
              <a:t>Which Graph Conveys Information Better?</a:t>
            </a:r>
          </a:p>
        </p:txBody>
      </p:sp>
      <p:graphicFrame>
        <p:nvGraphicFramePr>
          <p:cNvPr id="56" name="Content Placeholder 55"/>
          <p:cNvGraphicFramePr>
            <a:graphicFrameLocks noGrp="1"/>
          </p:cNvGraphicFramePr>
          <p:nvPr>
            <p:ph sz="half" idx="1"/>
            <p:extLst>
              <p:ext uri="{D42A27DB-BD31-4B8C-83A1-F6EECF244321}">
                <p14:modId xmlns:p14="http://schemas.microsoft.com/office/powerpoint/2010/main" val="1544386860"/>
              </p:ext>
            </p:extLst>
          </p:nvPr>
        </p:nvGraphicFramePr>
        <p:xfrm>
          <a:off x="628651" y="15240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 name="Content Placeholder 60"/>
          <p:cNvGraphicFramePr>
            <a:graphicFrameLocks noGrp="1"/>
          </p:cNvGraphicFramePr>
          <p:nvPr>
            <p:ph sz="half" idx="2"/>
            <p:extLst>
              <p:ext uri="{D42A27DB-BD31-4B8C-83A1-F6EECF244321}">
                <p14:modId xmlns:p14="http://schemas.microsoft.com/office/powerpoint/2010/main" val="1461359947"/>
              </p:ext>
            </p:extLst>
          </p:nvPr>
        </p:nvGraphicFramePr>
        <p:xfrm>
          <a:off x="4629151" y="1524000"/>
          <a:ext cx="3886200"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52507050"/>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USE SPACE JUDICIOUSLY</a:t>
            </a:r>
          </a:p>
        </p:txBody>
      </p:sp>
      <p:sp>
        <p:nvSpPr>
          <p:cNvPr id="5" name="Content Placeholder 4"/>
          <p:cNvSpPr>
            <a:spLocks noGrp="1"/>
          </p:cNvSpPr>
          <p:nvPr>
            <p:ph idx="1"/>
          </p:nvPr>
        </p:nvSpPr>
        <p:spPr>
          <a:xfrm>
            <a:off x="990600" y="1828800"/>
            <a:ext cx="7543800" cy="3429000"/>
          </a:xfrm>
        </p:spPr>
        <p:txBody>
          <a:bodyPr>
            <a:normAutofit/>
          </a:bodyPr>
          <a:lstStyle/>
          <a:p>
            <a:r>
              <a:rPr lang="en-US" sz="3000" dirty="0"/>
              <a:t>Reduce noise</a:t>
            </a:r>
          </a:p>
          <a:p>
            <a:r>
              <a:rPr lang="en-US" sz="3000" dirty="0"/>
              <a:t>Continually ask, “How can I make it cleaner?”</a:t>
            </a:r>
          </a:p>
          <a:p>
            <a:r>
              <a:rPr lang="en-US" sz="3000" dirty="0"/>
              <a:t>If it doesn’t help tell the story, it’s out</a:t>
            </a:r>
          </a:p>
        </p:txBody>
      </p:sp>
    </p:spTree>
    <p:extLst>
      <p:ext uri="{BB962C8B-B14F-4D97-AF65-F5344CB8AC3E}">
        <p14:creationId xmlns:p14="http://schemas.microsoft.com/office/powerpoint/2010/main" val="777579947"/>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dirty="0"/>
              <a:t>Zebras Don’t Belong in Graphs</a:t>
            </a: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660926354"/>
              </p:ext>
            </p:extLst>
          </p:nvPr>
        </p:nvGraphicFramePr>
        <p:xfrm>
          <a:off x="628651" y="16002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8"/>
          <p:cNvGraphicFramePr>
            <a:graphicFrameLocks noGrp="1"/>
          </p:cNvGraphicFramePr>
          <p:nvPr>
            <p:ph sz="half" idx="2"/>
            <p:extLst>
              <p:ext uri="{D42A27DB-BD31-4B8C-83A1-F6EECF244321}">
                <p14:modId xmlns:p14="http://schemas.microsoft.com/office/powerpoint/2010/main" val="1777831490"/>
              </p:ext>
            </p:extLst>
          </p:nvPr>
        </p:nvGraphicFramePr>
        <p:xfrm>
          <a:off x="4629151" y="1600200"/>
          <a:ext cx="3886200" cy="4351338"/>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p:cNvCxnSpPr/>
          <p:nvPr/>
        </p:nvCxnSpPr>
        <p:spPr>
          <a:xfrm>
            <a:off x="4642597" y="1690689"/>
            <a:ext cx="0" cy="4176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812341"/>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135171"/>
            <a:ext cx="7886700" cy="1007830"/>
          </a:xfrm>
        </p:spPr>
        <p:txBody>
          <a:bodyPr>
            <a:normAutofit/>
          </a:bodyPr>
          <a:lstStyle/>
          <a:p>
            <a:pPr algn="ctr"/>
            <a:r>
              <a:rPr lang="en-US" sz="4000" dirty="0"/>
              <a:t>Grid-based can be more challenging</a:t>
            </a:r>
          </a:p>
        </p:txBody>
      </p:sp>
      <p:pic>
        <p:nvPicPr>
          <p:cNvPr id="23" name="Content Placeholder 22"/>
          <p:cNvPicPr>
            <a:picLocks noGrp="1" noChangeAspect="1"/>
          </p:cNvPicPr>
          <p:nvPr>
            <p:ph sz="half" idx="1"/>
          </p:nvPr>
        </p:nvPicPr>
        <p:blipFill>
          <a:blip r:embed="rId3"/>
          <a:stretch>
            <a:fillRect/>
          </a:stretch>
        </p:blipFill>
        <p:spPr>
          <a:xfrm>
            <a:off x="2138083" y="1295401"/>
            <a:ext cx="4867836" cy="1987223"/>
          </a:xfrm>
          <a:prstGeom prst="rect">
            <a:avLst/>
          </a:prstGeom>
          <a:ln>
            <a:noFill/>
          </a:ln>
          <a:effectLst>
            <a:outerShdw blurRad="292100" dist="139700" dir="2700000" algn="tl" rotWithShape="0">
              <a:srgbClr val="333333">
                <a:alpha val="65000"/>
              </a:srgbClr>
            </a:outerShdw>
          </a:effectLst>
        </p:spPr>
      </p:pic>
      <p:pic>
        <p:nvPicPr>
          <p:cNvPr id="17" name="Content Placeholder 16"/>
          <p:cNvPicPr>
            <a:picLocks noGrp="1" noChangeAspect="1"/>
          </p:cNvPicPr>
          <p:nvPr>
            <p:ph sz="half" idx="2"/>
          </p:nvPr>
        </p:nvPicPr>
        <p:blipFill>
          <a:blip r:embed="rId4"/>
          <a:stretch>
            <a:fillRect/>
          </a:stretch>
        </p:blipFill>
        <p:spPr>
          <a:xfrm>
            <a:off x="1754842" y="3587424"/>
            <a:ext cx="5634319" cy="212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5358311"/>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FOCUS ON DESIGN</a:t>
            </a:r>
          </a:p>
        </p:txBody>
      </p:sp>
      <p:sp>
        <p:nvSpPr>
          <p:cNvPr id="6" name="Content Placeholder 5"/>
          <p:cNvSpPr>
            <a:spLocks noGrp="1"/>
          </p:cNvSpPr>
          <p:nvPr>
            <p:ph idx="1"/>
          </p:nvPr>
        </p:nvSpPr>
        <p:spPr>
          <a:xfrm>
            <a:off x="1143000" y="1676400"/>
            <a:ext cx="7467600" cy="4038600"/>
          </a:xfrm>
        </p:spPr>
        <p:txBody>
          <a:bodyPr>
            <a:normAutofit/>
          </a:bodyPr>
          <a:lstStyle/>
          <a:p>
            <a:r>
              <a:rPr lang="en-US" sz="3000" dirty="0"/>
              <a:t>Color palette matters</a:t>
            </a:r>
          </a:p>
          <a:p>
            <a:r>
              <a:rPr lang="en-US" sz="3000" dirty="0"/>
              <a:t>Go for a clean look</a:t>
            </a:r>
          </a:p>
          <a:p>
            <a:r>
              <a:rPr lang="en-US" sz="3000" dirty="0"/>
              <a:t>Don’t clutter with icons and FAQ</a:t>
            </a:r>
          </a:p>
          <a:p>
            <a:r>
              <a:rPr lang="en-US" sz="3000" dirty="0"/>
              <a:t>Drill-down </a:t>
            </a:r>
            <a:r>
              <a:rPr lang="en-US" sz="3000" dirty="0" smtClean="0"/>
              <a:t>starting from high level</a:t>
            </a:r>
            <a:endParaRPr lang="en-US" sz="3000" dirty="0"/>
          </a:p>
          <a:p>
            <a:r>
              <a:rPr lang="en-US" sz="3000" dirty="0" smtClean="0"/>
              <a:t>Reduce </a:t>
            </a:r>
            <a:r>
              <a:rPr lang="en-US" sz="3000" dirty="0"/>
              <a:t>or eliminate non-essential features </a:t>
            </a:r>
          </a:p>
          <a:p>
            <a:r>
              <a:rPr lang="en-US" sz="3000" dirty="0"/>
              <a:t>Be consistent</a:t>
            </a:r>
          </a:p>
        </p:txBody>
      </p:sp>
    </p:spTree>
    <p:extLst>
      <p:ext uri="{BB962C8B-B14F-4D97-AF65-F5344CB8AC3E}">
        <p14:creationId xmlns:p14="http://schemas.microsoft.com/office/powerpoint/2010/main" val="1074084600"/>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65127"/>
            <a:ext cx="7886700" cy="777875"/>
          </a:xfrm>
        </p:spPr>
        <p:txBody>
          <a:bodyPr>
            <a:normAutofit/>
          </a:bodyPr>
          <a:lstStyle/>
          <a:p>
            <a:pPr algn="ctr"/>
            <a:r>
              <a:rPr lang="en-US" sz="4000" dirty="0"/>
              <a:t>An Example of Poor Design</a:t>
            </a:r>
          </a:p>
        </p:txBody>
      </p:sp>
      <p:pic>
        <p:nvPicPr>
          <p:cNvPr id="4" name="Content Placeholder 3"/>
          <p:cNvPicPr>
            <a:picLocks noGrp="1"/>
          </p:cNvPicPr>
          <p:nvPr>
            <p:ph idx="1"/>
          </p:nvPr>
        </p:nvPicPr>
        <p:blipFill>
          <a:blip r:embed="rId3"/>
          <a:stretch>
            <a:fillRect/>
          </a:stretch>
        </p:blipFill>
        <p:spPr>
          <a:xfrm>
            <a:off x="828115" y="1371600"/>
            <a:ext cx="7487771" cy="426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825473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04801"/>
            <a:ext cx="7886700" cy="777875"/>
          </a:xfrm>
        </p:spPr>
        <p:txBody>
          <a:bodyPr>
            <a:normAutofit/>
          </a:bodyPr>
          <a:lstStyle/>
          <a:p>
            <a:pPr algn="ctr"/>
            <a:r>
              <a:rPr lang="en-US" sz="4000" dirty="0"/>
              <a:t>Good Design Techniques Applied</a:t>
            </a:r>
          </a:p>
        </p:txBody>
      </p:sp>
      <p:pic>
        <p:nvPicPr>
          <p:cNvPr id="5" name="Content Placeholder 4"/>
          <p:cNvPicPr>
            <a:picLocks noGrp="1"/>
          </p:cNvPicPr>
          <p:nvPr>
            <p:ph idx="1"/>
          </p:nvPr>
        </p:nvPicPr>
        <p:blipFill>
          <a:blip r:embed="rId3"/>
          <a:stretch>
            <a:fillRect/>
          </a:stretch>
        </p:blipFill>
        <p:spPr>
          <a:xfrm>
            <a:off x="678183" y="1371600"/>
            <a:ext cx="7787636" cy="4343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5706979"/>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Final Thoughts…</a:t>
            </a:r>
          </a:p>
        </p:txBody>
      </p:sp>
      <p:sp>
        <p:nvSpPr>
          <p:cNvPr id="3" name="Content Placeholder 2"/>
          <p:cNvSpPr>
            <a:spLocks noGrp="1"/>
          </p:cNvSpPr>
          <p:nvPr>
            <p:ph idx="1"/>
          </p:nvPr>
        </p:nvSpPr>
        <p:spPr>
          <a:xfrm>
            <a:off x="1371600" y="1752600"/>
            <a:ext cx="6934200" cy="3657600"/>
          </a:xfrm>
        </p:spPr>
        <p:txBody>
          <a:bodyPr>
            <a:normAutofit/>
          </a:bodyPr>
          <a:lstStyle/>
          <a:p>
            <a:r>
              <a:rPr lang="en-US" sz="3000" dirty="0"/>
              <a:t>Mock up in Excel first</a:t>
            </a:r>
          </a:p>
          <a:p>
            <a:r>
              <a:rPr lang="en-US" sz="3000" dirty="0"/>
              <a:t>Design for the long-run</a:t>
            </a:r>
          </a:p>
          <a:p>
            <a:r>
              <a:rPr lang="en-US" sz="3000" dirty="0"/>
              <a:t>Fight the temptation to use flashy graphs</a:t>
            </a:r>
          </a:p>
          <a:p>
            <a:r>
              <a:rPr lang="en-US" sz="3000" dirty="0"/>
              <a:t>Constantly edit down to the basics</a:t>
            </a:r>
          </a:p>
          <a:p>
            <a:r>
              <a:rPr lang="en-US" sz="3000" dirty="0"/>
              <a:t>Mix Qualitative and Quantitative for maximum impact</a:t>
            </a:r>
          </a:p>
        </p:txBody>
      </p:sp>
    </p:spTree>
    <p:extLst>
      <p:ext uri="{BB962C8B-B14F-4D97-AF65-F5344CB8AC3E}">
        <p14:creationId xmlns:p14="http://schemas.microsoft.com/office/powerpoint/2010/main" val="136434770"/>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Evaluation</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Please take a moment to complete your course evaluation</a:t>
            </a:r>
          </a:p>
          <a:p>
            <a:r>
              <a:rPr lang="en-US" dirty="0"/>
              <a:t>Go to </a:t>
            </a:r>
            <a:r>
              <a:rPr lang="en-US" dirty="0">
                <a:solidFill>
                  <a:schemeClr val="accent3"/>
                </a:solidFill>
                <a:hlinkClick r:id="rId3"/>
              </a:rPr>
              <a:t>http://www.metricsthatmatter.com/ASPE </a:t>
            </a:r>
            <a:endParaRPr lang="en-US" dirty="0">
              <a:solidFill>
                <a:schemeClr val="accent3"/>
              </a:solidFill>
            </a:endParaRPr>
          </a:p>
          <a:p>
            <a:r>
              <a:rPr lang="en-US" dirty="0"/>
              <a:t>Choose the class name listed with the date of the class and your instructor’s name</a:t>
            </a:r>
          </a:p>
          <a:p>
            <a:r>
              <a:rPr lang="en-US" dirty="0"/>
              <a:t>Fill out and submit the form</a:t>
            </a:r>
          </a:p>
          <a:p>
            <a:r>
              <a:rPr lang="en-US" dirty="0"/>
              <a:t>It is available for 10 calendar days</a:t>
            </a:r>
          </a:p>
          <a:p>
            <a:endParaRPr lang="en-US" dirty="0"/>
          </a:p>
          <a:p>
            <a:pPr marL="0" indent="0" algn="ctr">
              <a:buNone/>
            </a:pPr>
            <a:r>
              <a:rPr lang="en-US" dirty="0"/>
              <a:t>Thank You!</a:t>
            </a:r>
          </a:p>
          <a:p>
            <a:endParaRPr lang="en-US" dirty="0"/>
          </a:p>
        </p:txBody>
      </p:sp>
    </p:spTree>
    <p:extLst>
      <p:ext uri="{BB962C8B-B14F-4D97-AF65-F5344CB8AC3E}">
        <p14:creationId xmlns:p14="http://schemas.microsoft.com/office/powerpoint/2010/main" val="34535080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371600" y="1295400"/>
            <a:ext cx="6400800" cy="4525963"/>
          </a:xfrm>
        </p:spPr>
        <p:txBody>
          <a:bodyPr>
            <a:normAutofit/>
          </a:bodyPr>
          <a:lstStyle/>
          <a:p>
            <a:pPr marL="0" indent="0">
              <a:buNone/>
            </a:pPr>
            <a:r>
              <a:rPr lang="en-US" dirty="0"/>
              <a:t>What we will cover</a:t>
            </a:r>
          </a:p>
          <a:p>
            <a:r>
              <a:rPr lang="en-US" dirty="0"/>
              <a:t>Data: How we get it, how we manage it</a:t>
            </a:r>
          </a:p>
          <a:p>
            <a:r>
              <a:rPr lang="en-US" dirty="0"/>
              <a:t>Basics of Probability and Statistics</a:t>
            </a:r>
          </a:p>
          <a:p>
            <a:r>
              <a:rPr lang="en-US" dirty="0"/>
              <a:t>Numerical and Visual Modelling</a:t>
            </a:r>
          </a:p>
          <a:p>
            <a:r>
              <a:rPr lang="en-US" dirty="0"/>
              <a:t>Prediction</a:t>
            </a:r>
          </a:p>
          <a:p>
            <a:r>
              <a:rPr lang="en-US" dirty="0"/>
              <a:t>Telling the Story</a:t>
            </a:r>
          </a:p>
        </p:txBody>
      </p:sp>
    </p:spTree>
    <p:extLst>
      <p:ext uri="{BB962C8B-B14F-4D97-AF65-F5344CB8AC3E}">
        <p14:creationId xmlns:p14="http://schemas.microsoft.com/office/powerpoint/2010/main" val="873158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do we analyze data?</a:t>
            </a:r>
          </a:p>
        </p:txBody>
      </p:sp>
      <p:sp>
        <p:nvSpPr>
          <p:cNvPr id="3" name="Content Placeholder 2"/>
          <p:cNvSpPr>
            <a:spLocks noGrp="1"/>
          </p:cNvSpPr>
          <p:nvPr>
            <p:ph idx="1"/>
          </p:nvPr>
        </p:nvSpPr>
        <p:spPr/>
        <p:txBody>
          <a:bodyPr/>
          <a:lstStyle/>
          <a:p>
            <a:pPr lvl="1">
              <a:buFont typeface="Arial"/>
              <a:buChar char="•"/>
            </a:pPr>
            <a:r>
              <a:rPr lang="en-US" sz="2400" b="1" dirty="0"/>
              <a:t>Decision Support</a:t>
            </a:r>
          </a:p>
          <a:p>
            <a:pPr lvl="1">
              <a:buFont typeface="Arial"/>
              <a:buChar char="•"/>
            </a:pPr>
            <a:r>
              <a:rPr lang="en-US" sz="2400" b="1" dirty="0"/>
              <a:t>Trying to figure out what is going on</a:t>
            </a:r>
          </a:p>
          <a:p>
            <a:pPr lvl="2">
              <a:buFont typeface="Arial"/>
              <a:buChar char="•"/>
            </a:pPr>
            <a:r>
              <a:rPr lang="en-US" dirty="0"/>
              <a:t>Ferret out the context or story</a:t>
            </a:r>
          </a:p>
          <a:p>
            <a:pPr lvl="2">
              <a:buFont typeface="Arial"/>
              <a:buChar char="•"/>
            </a:pPr>
            <a:r>
              <a:rPr lang="en-US" dirty="0"/>
              <a:t>So we can intervene, fix or improve something</a:t>
            </a:r>
          </a:p>
          <a:p>
            <a:pPr lvl="2">
              <a:buFont typeface="Arial"/>
              <a:buChar char="•"/>
            </a:pPr>
            <a:r>
              <a:rPr lang="en-US" dirty="0"/>
              <a:t>Looking for causes</a:t>
            </a:r>
          </a:p>
          <a:p>
            <a:pPr lvl="1">
              <a:buFont typeface="Arial"/>
              <a:buChar char="•"/>
            </a:pPr>
            <a:r>
              <a:rPr lang="en-US" sz="2400" b="1" dirty="0"/>
              <a:t>Prediction</a:t>
            </a:r>
          </a:p>
          <a:p>
            <a:pPr lvl="2">
              <a:buFont typeface="Arial"/>
              <a:buChar char="•"/>
            </a:pPr>
            <a:r>
              <a:rPr lang="en-US" dirty="0"/>
              <a:t>Using available data to project into the future</a:t>
            </a:r>
          </a:p>
          <a:p>
            <a:pPr lvl="1">
              <a:buFont typeface="Arial"/>
              <a:buChar char="•"/>
            </a:pPr>
            <a:r>
              <a:rPr lang="en-US" sz="2400" b="1" dirty="0"/>
              <a:t>Monitoring and reporting</a:t>
            </a:r>
          </a:p>
          <a:p>
            <a:pPr lvl="1">
              <a:buFont typeface="Arial"/>
              <a:buChar char="•"/>
            </a:pPr>
            <a:r>
              <a:rPr lang="en-US" sz="2400" b="1" dirty="0"/>
              <a:t>SWOT (</a:t>
            </a:r>
            <a:r>
              <a:rPr lang="en-US" sz="2400" dirty="0"/>
              <a:t>strengths, weaknesses, opportunities and threats)</a:t>
            </a:r>
            <a:endParaRPr lang="en-US" sz="2400" b="1" dirty="0"/>
          </a:p>
          <a:p>
            <a:pPr lvl="1"/>
            <a:endParaRPr lang="en-US" dirty="0"/>
          </a:p>
          <a:p>
            <a:pPr lvl="2"/>
            <a:endParaRPr lang="en-US" dirty="0"/>
          </a:p>
          <a:p>
            <a:endParaRPr lang="en-US" dirty="0"/>
          </a:p>
        </p:txBody>
      </p:sp>
    </p:spTree>
    <p:extLst>
      <p:ext uri="{BB962C8B-B14F-4D97-AF65-F5344CB8AC3E}">
        <p14:creationId xmlns:p14="http://schemas.microsoft.com/office/powerpoint/2010/main" val="43399079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End of the </a:t>
            </a:r>
            <a:r>
              <a:rPr lang="en-US" dirty="0" smtClean="0"/>
              <a:t>Tale</a:t>
            </a:r>
            <a:endParaRPr lang="en-US" dirty="0"/>
          </a:p>
        </p:txBody>
      </p:sp>
      <p:sp>
        <p:nvSpPr>
          <p:cNvPr id="5" name="Text Placeholder 4"/>
          <p:cNvSpPr>
            <a:spLocks noGrp="1"/>
          </p:cNvSpPr>
          <p:nvPr>
            <p:ph type="body" idx="1"/>
          </p:nvPr>
        </p:nvSpPr>
        <p:spPr/>
        <p:txBody>
          <a:bodyPr/>
          <a:lstStyle/>
          <a:p>
            <a:r>
              <a:rPr lang="en-US" dirty="0"/>
              <a:t>We take a deep breath and relax before we go and analyze data</a:t>
            </a:r>
          </a:p>
        </p:txBody>
      </p:sp>
    </p:spTree>
    <p:extLst>
      <p:ext uri="{BB962C8B-B14F-4D97-AF65-F5344CB8AC3E}">
        <p14:creationId xmlns:p14="http://schemas.microsoft.com/office/powerpoint/2010/main" val="136580577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Mindset</a:t>
            </a:r>
          </a:p>
        </p:txBody>
      </p:sp>
      <p:sp>
        <p:nvSpPr>
          <p:cNvPr id="3" name="Content Placeholder 2"/>
          <p:cNvSpPr>
            <a:spLocks noGrp="1"/>
          </p:cNvSpPr>
          <p:nvPr>
            <p:ph idx="1"/>
          </p:nvPr>
        </p:nvSpPr>
        <p:spPr>
          <a:xfrm>
            <a:off x="2362200" y="1524000"/>
            <a:ext cx="4419600" cy="3962400"/>
          </a:xfrm>
        </p:spPr>
        <p:txBody>
          <a:bodyPr/>
          <a:lstStyle/>
          <a:p>
            <a:pPr lvl="1">
              <a:spcBef>
                <a:spcPts val="0"/>
              </a:spcBef>
              <a:spcAft>
                <a:spcPts val="600"/>
              </a:spcAft>
              <a:buFont typeface="Arial"/>
              <a:buChar char="•"/>
            </a:pPr>
            <a:r>
              <a:rPr lang="en-US" sz="3200" dirty="0"/>
              <a:t>Flexibility </a:t>
            </a:r>
          </a:p>
          <a:p>
            <a:pPr lvl="1">
              <a:spcBef>
                <a:spcPts val="0"/>
              </a:spcBef>
              <a:spcAft>
                <a:spcPts val="600"/>
              </a:spcAft>
              <a:buFont typeface="Arial"/>
              <a:buChar char="•"/>
            </a:pPr>
            <a:r>
              <a:rPr lang="en-US" sz="3200" dirty="0"/>
              <a:t>Imagination </a:t>
            </a:r>
          </a:p>
          <a:p>
            <a:pPr lvl="1">
              <a:spcBef>
                <a:spcPts val="0"/>
              </a:spcBef>
              <a:spcAft>
                <a:spcPts val="600"/>
              </a:spcAft>
              <a:buFont typeface="Arial"/>
              <a:buChar char="•"/>
            </a:pPr>
            <a:r>
              <a:rPr lang="en-US" sz="3200" dirty="0"/>
              <a:t>Persistence </a:t>
            </a:r>
          </a:p>
          <a:p>
            <a:pPr lvl="1">
              <a:spcBef>
                <a:spcPts val="0"/>
              </a:spcBef>
              <a:spcAft>
                <a:spcPts val="600"/>
              </a:spcAft>
              <a:buFont typeface="Arial"/>
              <a:buChar char="•"/>
            </a:pPr>
            <a:r>
              <a:rPr lang="en-US" sz="3200" dirty="0"/>
              <a:t>Problem solving</a:t>
            </a:r>
          </a:p>
          <a:p>
            <a:pPr lvl="1">
              <a:spcBef>
                <a:spcPts val="0"/>
              </a:spcBef>
              <a:spcAft>
                <a:spcPts val="600"/>
              </a:spcAft>
              <a:buFont typeface="Arial"/>
              <a:buChar char="•"/>
            </a:pPr>
            <a:r>
              <a:rPr lang="en-US" sz="3200" dirty="0"/>
              <a:t>Diligence</a:t>
            </a:r>
          </a:p>
          <a:p>
            <a:pPr lvl="1">
              <a:spcBef>
                <a:spcPts val="0"/>
              </a:spcBef>
              <a:spcAft>
                <a:spcPts val="600"/>
              </a:spcAft>
              <a:buFont typeface="Arial"/>
              <a:buChar char="•"/>
            </a:pPr>
            <a:r>
              <a:rPr lang="en-US" sz="3200" dirty="0"/>
              <a:t>Patience</a:t>
            </a:r>
          </a:p>
          <a:p>
            <a:pPr lvl="2"/>
            <a:endParaRPr lang="en-US" dirty="0"/>
          </a:p>
          <a:p>
            <a:endParaRPr lang="en-US" dirty="0"/>
          </a:p>
        </p:txBody>
      </p:sp>
    </p:spTree>
    <p:extLst>
      <p:ext uri="{BB962C8B-B14F-4D97-AF65-F5344CB8AC3E}">
        <p14:creationId xmlns:p14="http://schemas.microsoft.com/office/powerpoint/2010/main" val="109923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Hone Skills</a:t>
            </a:r>
          </a:p>
        </p:txBody>
      </p:sp>
      <p:sp>
        <p:nvSpPr>
          <p:cNvPr id="3" name="Content Placeholder 2"/>
          <p:cNvSpPr>
            <a:spLocks noGrp="1"/>
          </p:cNvSpPr>
          <p:nvPr>
            <p:ph idx="1"/>
          </p:nvPr>
        </p:nvSpPr>
        <p:spPr/>
        <p:txBody>
          <a:bodyPr>
            <a:normAutofit/>
          </a:bodyPr>
          <a:lstStyle/>
          <a:p>
            <a:pPr marL="0" lvl="0" indent="0">
              <a:buNone/>
            </a:pPr>
            <a:r>
              <a:rPr lang="en-US" dirty="0"/>
              <a:t>It’s the user not (just) the tool</a:t>
            </a:r>
          </a:p>
          <a:p>
            <a:pPr lvl="2">
              <a:lnSpc>
                <a:spcPct val="150000"/>
              </a:lnSpc>
            </a:pPr>
            <a:r>
              <a:rPr lang="en-US" sz="2600" dirty="0"/>
              <a:t>Hone deductive and inductive reasoning skills</a:t>
            </a:r>
          </a:p>
          <a:p>
            <a:pPr lvl="2"/>
            <a:r>
              <a:rPr lang="en-US" sz="2600" dirty="0"/>
              <a:t>Will have to know some programming languages </a:t>
            </a:r>
          </a:p>
          <a:p>
            <a:pPr lvl="2"/>
            <a:r>
              <a:rPr lang="en-US" sz="2600" dirty="0"/>
              <a:t>Interpretation skills are key </a:t>
            </a:r>
          </a:p>
          <a:p>
            <a:pPr lvl="3">
              <a:buFont typeface="Arial" panose="020B0604020202020204" pitchFamily="34" charset="0"/>
              <a:buChar char="•"/>
            </a:pPr>
            <a:r>
              <a:rPr lang="en-US" sz="2400" dirty="0"/>
              <a:t>Do you know what you are seeing?</a:t>
            </a:r>
          </a:p>
          <a:p>
            <a:pPr lvl="3">
              <a:buFont typeface="Arial" panose="020B0604020202020204" pitchFamily="34" charset="0"/>
              <a:buChar char="•"/>
            </a:pPr>
            <a:r>
              <a:rPr lang="en-US" sz="2400" dirty="0"/>
              <a:t>How will you minimize bias</a:t>
            </a:r>
          </a:p>
          <a:p>
            <a:pPr lvl="3">
              <a:buFont typeface="Arial" panose="020B0604020202020204" pitchFamily="34" charset="0"/>
              <a:buChar char="•"/>
            </a:pPr>
            <a:r>
              <a:rPr lang="en-US" sz="2400" dirty="0"/>
              <a:t>Who will you collaborate with to ensure accuracy?</a:t>
            </a:r>
          </a:p>
          <a:p>
            <a:pPr lvl="3">
              <a:buFont typeface="Arial" panose="020B0604020202020204" pitchFamily="34" charset="0"/>
              <a:buChar char="•"/>
            </a:pPr>
            <a:r>
              <a:rPr lang="en-US" sz="2400" dirty="0"/>
              <a:t>How will you share your findings? </a:t>
            </a:r>
          </a:p>
          <a:p>
            <a:pPr lvl="2"/>
            <a:endParaRPr lang="en-US" dirty="0"/>
          </a:p>
          <a:p>
            <a:endParaRPr lang="en-US" dirty="0"/>
          </a:p>
        </p:txBody>
      </p:sp>
    </p:spTree>
    <p:extLst>
      <p:ext uri="{BB962C8B-B14F-4D97-AF65-F5344CB8AC3E}">
        <p14:creationId xmlns:p14="http://schemas.microsoft.com/office/powerpoint/2010/main" val="639118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Steps</a:t>
            </a:r>
          </a:p>
        </p:txBody>
      </p:sp>
      <p:sp>
        <p:nvSpPr>
          <p:cNvPr id="3" name="Content Placeholder 2"/>
          <p:cNvSpPr>
            <a:spLocks noGrp="1"/>
          </p:cNvSpPr>
          <p:nvPr>
            <p:ph idx="1"/>
          </p:nvPr>
        </p:nvSpPr>
        <p:spPr>
          <a:xfrm>
            <a:off x="609600" y="1295400"/>
            <a:ext cx="8229600" cy="4525963"/>
          </a:xfrm>
        </p:spPr>
        <p:txBody>
          <a:bodyPr>
            <a:normAutofit lnSpcReduction="10000"/>
          </a:bodyPr>
          <a:lstStyle/>
          <a:p>
            <a:pPr marL="457200" indent="-457200">
              <a:lnSpc>
                <a:spcPct val="120000"/>
              </a:lnSpc>
              <a:spcBef>
                <a:spcPts val="0"/>
              </a:spcBef>
              <a:spcAft>
                <a:spcPts val="600"/>
              </a:spcAft>
              <a:buAutoNum type="arabicPeriod"/>
            </a:pPr>
            <a:r>
              <a:rPr lang="en-US" dirty="0"/>
              <a:t>Define your objectives first </a:t>
            </a:r>
          </a:p>
          <a:p>
            <a:pPr marL="457200" indent="-457200">
              <a:lnSpc>
                <a:spcPct val="120000"/>
              </a:lnSpc>
              <a:spcBef>
                <a:spcPts val="0"/>
              </a:spcBef>
              <a:spcAft>
                <a:spcPts val="600"/>
              </a:spcAft>
              <a:buAutoNum type="arabicPeriod"/>
            </a:pPr>
            <a:r>
              <a:rPr lang="en-US" dirty="0"/>
              <a:t>Determine the levers (metrics are key)</a:t>
            </a:r>
          </a:p>
          <a:p>
            <a:pPr marL="457200" indent="-457200">
              <a:lnSpc>
                <a:spcPct val="120000"/>
              </a:lnSpc>
              <a:spcBef>
                <a:spcPts val="0"/>
              </a:spcBef>
              <a:spcAft>
                <a:spcPts val="600"/>
              </a:spcAft>
              <a:buAutoNum type="arabicPeriod"/>
            </a:pPr>
            <a:r>
              <a:rPr lang="en-US" dirty="0"/>
              <a:t>Collect the data (ensure an adequate sample)</a:t>
            </a:r>
          </a:p>
          <a:p>
            <a:pPr marL="457200" indent="-457200">
              <a:lnSpc>
                <a:spcPct val="120000"/>
              </a:lnSpc>
              <a:spcBef>
                <a:spcPts val="0"/>
              </a:spcBef>
              <a:spcAft>
                <a:spcPts val="600"/>
              </a:spcAft>
              <a:buAutoNum type="arabicPeriod"/>
            </a:pPr>
            <a:r>
              <a:rPr lang="en-US" dirty="0"/>
              <a:t>Clean the data  </a:t>
            </a:r>
          </a:p>
          <a:p>
            <a:pPr marL="457200" indent="-457200">
              <a:lnSpc>
                <a:spcPct val="120000"/>
              </a:lnSpc>
              <a:spcBef>
                <a:spcPts val="0"/>
              </a:spcBef>
              <a:spcAft>
                <a:spcPts val="600"/>
              </a:spcAft>
              <a:buAutoNum type="arabicPeriod"/>
            </a:pPr>
            <a:r>
              <a:rPr lang="en-US" dirty="0"/>
              <a:t>Model the data (test, test, test)</a:t>
            </a:r>
          </a:p>
          <a:p>
            <a:pPr marL="457200" indent="-457200">
              <a:lnSpc>
                <a:spcPct val="120000"/>
              </a:lnSpc>
              <a:spcBef>
                <a:spcPts val="0"/>
              </a:spcBef>
              <a:spcAft>
                <a:spcPts val="600"/>
              </a:spcAft>
              <a:buAutoNum type="arabicPeriod"/>
            </a:pPr>
            <a:r>
              <a:rPr lang="en-US" dirty="0"/>
              <a:t>Identify repeatable processes</a:t>
            </a:r>
          </a:p>
          <a:p>
            <a:endParaRPr lang="en-US" dirty="0"/>
          </a:p>
        </p:txBody>
      </p:sp>
    </p:spTree>
    <p:extLst>
      <p:ext uri="{BB962C8B-B14F-4D97-AF65-F5344CB8AC3E}">
        <p14:creationId xmlns:p14="http://schemas.microsoft.com/office/powerpoint/2010/main" val="168577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1" name="Content Placeholder 4"/>
          <p:cNvSpPr>
            <a:spLocks noGrp="1"/>
          </p:cNvSpPr>
          <p:nvPr>
            <p:ph idx="1"/>
          </p:nvPr>
        </p:nvSpPr>
        <p:spPr>
          <a:xfrm>
            <a:off x="685800" y="1600200"/>
            <a:ext cx="3962400" cy="3276600"/>
          </a:xfrm>
          <a:prstGeom prst="rect">
            <a:avLst/>
          </a:prstGeom>
        </p:spPr>
        <p:txBody>
          <a:bodyPr>
            <a:normAutofit lnSpcReduction="10000"/>
          </a:bodyPr>
          <a:lstStyle/>
          <a:p>
            <a:pPr marL="0" indent="0">
              <a:buNone/>
            </a:pPr>
            <a:r>
              <a:rPr lang="en-US" sz="3000" b="1" dirty="0"/>
              <a:t>Data Analysis</a:t>
            </a:r>
          </a:p>
          <a:p>
            <a:endParaRPr lang="en-US" sz="2000" dirty="0"/>
          </a:p>
          <a:p>
            <a:r>
              <a:rPr lang="en-US" sz="2400" dirty="0"/>
              <a:t>Considered a subcomponent of analytics</a:t>
            </a:r>
          </a:p>
          <a:p>
            <a:r>
              <a:rPr lang="en-US" sz="2400" dirty="0"/>
              <a:t>Often the goal of analysis is more exploratory than required for decision making </a:t>
            </a:r>
          </a:p>
          <a:p>
            <a:endParaRPr lang="en-US" sz="2000" dirty="0"/>
          </a:p>
          <a:p>
            <a:endParaRPr lang="en-US" dirty="0"/>
          </a:p>
        </p:txBody>
      </p:sp>
      <p:sp>
        <p:nvSpPr>
          <p:cNvPr id="13" name="Content Placeholder 6"/>
          <p:cNvSpPr>
            <a:spLocks noGrp="1"/>
          </p:cNvSpPr>
          <p:nvPr>
            <p:ph sz="quarter" idx="4294967295"/>
          </p:nvPr>
        </p:nvSpPr>
        <p:spPr>
          <a:xfrm>
            <a:off x="5102225" y="1600200"/>
            <a:ext cx="4041775" cy="4191000"/>
          </a:xfrm>
          <a:prstGeom prst="rect">
            <a:avLst/>
          </a:prstGeom>
        </p:spPr>
        <p:txBody>
          <a:bodyPr>
            <a:normAutofit fontScale="92500"/>
          </a:bodyPr>
          <a:lstStyle/>
          <a:p>
            <a:pPr marL="0" indent="0">
              <a:buNone/>
            </a:pPr>
            <a:r>
              <a:rPr lang="en-US" sz="3000" b="1" dirty="0">
                <a:solidFill>
                  <a:srgbClr val="00B0F0"/>
                </a:solidFill>
              </a:rPr>
              <a:t>Analytics</a:t>
            </a:r>
          </a:p>
          <a:p>
            <a:endParaRPr lang="en-US" sz="2000" dirty="0">
              <a:solidFill>
                <a:srgbClr val="00B0F0"/>
              </a:solidFill>
            </a:endParaRPr>
          </a:p>
          <a:p>
            <a:r>
              <a:rPr lang="en-US" sz="2400" dirty="0">
                <a:solidFill>
                  <a:srgbClr val="00B0F0"/>
                </a:solidFill>
              </a:rPr>
              <a:t>The systematic computational analysis of data</a:t>
            </a:r>
          </a:p>
          <a:p>
            <a:r>
              <a:rPr lang="en-US" sz="2400" dirty="0">
                <a:solidFill>
                  <a:srgbClr val="00B0F0"/>
                </a:solidFill>
              </a:rPr>
              <a:t>Describes the data analysis that clusters, segments, scores, and predicts what is likely to happen next</a:t>
            </a:r>
          </a:p>
          <a:p>
            <a:r>
              <a:rPr lang="en-US" sz="2400" dirty="0">
                <a:solidFill>
                  <a:srgbClr val="00B0F0"/>
                </a:solidFill>
              </a:rPr>
              <a:t>The outcome should be an implementable decision based on the data</a:t>
            </a: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1586736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Terms</a:t>
            </a:r>
          </a:p>
        </p:txBody>
      </p:sp>
      <p:sp>
        <p:nvSpPr>
          <p:cNvPr id="3" name="Content Placeholder 2"/>
          <p:cNvSpPr>
            <a:spLocks noGrp="1"/>
          </p:cNvSpPr>
          <p:nvPr>
            <p:ph idx="1"/>
          </p:nvPr>
        </p:nvSpPr>
        <p:spPr/>
        <p:txBody>
          <a:bodyPr>
            <a:normAutofit fontScale="85000" lnSpcReduction="20000"/>
          </a:bodyPr>
          <a:lstStyle/>
          <a:p>
            <a:r>
              <a:rPr lang="en-US" sz="2600" b="1" dirty="0">
                <a:solidFill>
                  <a:srgbClr val="00B0F0"/>
                </a:solidFill>
              </a:rPr>
              <a:t>Population: </a:t>
            </a:r>
            <a:r>
              <a:rPr lang="en-US" sz="2600" dirty="0"/>
              <a:t>the pool from which the statistical sample is pulled</a:t>
            </a:r>
          </a:p>
          <a:p>
            <a:endParaRPr lang="en-US" sz="2600" dirty="0"/>
          </a:p>
          <a:p>
            <a:r>
              <a:rPr lang="en-US" sz="2600" b="1" dirty="0">
                <a:solidFill>
                  <a:srgbClr val="00B0F0"/>
                </a:solidFill>
              </a:rPr>
              <a:t>Sample: </a:t>
            </a:r>
            <a:r>
              <a:rPr lang="en-US" sz="2600" dirty="0"/>
              <a:t>the set of collected data gathered from a statistical population </a:t>
            </a:r>
            <a:endParaRPr lang="en-US" sz="2600" b="1" dirty="0"/>
          </a:p>
          <a:p>
            <a:endParaRPr lang="en-US" sz="2600" b="1" dirty="0"/>
          </a:p>
          <a:p>
            <a:r>
              <a:rPr lang="en-US" sz="2600" b="1" dirty="0">
                <a:solidFill>
                  <a:srgbClr val="00B0F0"/>
                </a:solidFill>
              </a:rPr>
              <a:t>Average: </a:t>
            </a:r>
            <a:r>
              <a:rPr lang="en-US" sz="2600" dirty="0"/>
              <a:t>the number that measures central tendency of a given set of numbers </a:t>
            </a:r>
          </a:p>
          <a:p>
            <a:endParaRPr lang="en-US" sz="2600" dirty="0"/>
          </a:p>
          <a:p>
            <a:r>
              <a:rPr lang="en-US" sz="2600" b="1" dirty="0">
                <a:solidFill>
                  <a:srgbClr val="00B0F0"/>
                </a:solidFill>
              </a:rPr>
              <a:t>Correlation: </a:t>
            </a:r>
            <a:r>
              <a:rPr lang="en-US" sz="2600" dirty="0"/>
              <a:t>describes the strength and direction of a relationship between variables</a:t>
            </a:r>
            <a:endParaRPr lang="en-US" sz="2600" b="1" dirty="0"/>
          </a:p>
          <a:p>
            <a:endParaRPr lang="en-US" sz="2600" dirty="0"/>
          </a:p>
          <a:p>
            <a:r>
              <a:rPr lang="en-US" sz="2600" b="1" dirty="0">
                <a:solidFill>
                  <a:srgbClr val="00B0F0"/>
                </a:solidFill>
              </a:rPr>
              <a:t>Distribution: </a:t>
            </a:r>
            <a:r>
              <a:rPr lang="en-US" sz="2600" dirty="0"/>
              <a:t>description of the relative number of times an outcome will occur in a number of trials</a:t>
            </a:r>
          </a:p>
          <a:p>
            <a:endParaRPr lang="en-US" sz="2600" dirty="0"/>
          </a:p>
          <a:p>
            <a:r>
              <a:rPr lang="en-US" sz="2600" b="1" dirty="0">
                <a:solidFill>
                  <a:schemeClr val="accent3"/>
                </a:solidFill>
              </a:rPr>
              <a:t>Observation:</a:t>
            </a:r>
            <a:r>
              <a:rPr lang="en-US" sz="2600" dirty="0">
                <a:solidFill>
                  <a:schemeClr val="accent3"/>
                </a:solidFill>
              </a:rPr>
              <a:t> </a:t>
            </a:r>
            <a:r>
              <a:rPr lang="en-US" sz="2600" dirty="0"/>
              <a:t>an element of a population or data set</a:t>
            </a:r>
          </a:p>
          <a:p>
            <a:pPr lvl="1"/>
            <a:endParaRPr lang="en-US" dirty="0"/>
          </a:p>
          <a:p>
            <a:pPr lvl="2"/>
            <a:endParaRPr lang="en-US" dirty="0"/>
          </a:p>
          <a:p>
            <a:endParaRPr lang="en-US" dirty="0"/>
          </a:p>
        </p:txBody>
      </p:sp>
    </p:spTree>
    <p:extLst>
      <p:ext uri="{BB962C8B-B14F-4D97-AF65-F5344CB8AC3E}">
        <p14:creationId xmlns:p14="http://schemas.microsoft.com/office/powerpoint/2010/main" val="501084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domains of data analysis</a:t>
            </a:r>
            <a:br>
              <a:rPr lang="en-US" dirty="0"/>
            </a:br>
            <a:endParaRPr lang="en-US" dirty="0"/>
          </a:p>
        </p:txBody>
      </p:sp>
      <p:sp>
        <p:nvSpPr>
          <p:cNvPr id="3" name="Content Placeholder 2"/>
          <p:cNvSpPr>
            <a:spLocks noGrp="1"/>
          </p:cNvSpPr>
          <p:nvPr>
            <p:ph idx="1"/>
          </p:nvPr>
        </p:nvSpPr>
        <p:spPr/>
        <p:txBody>
          <a:bodyPr>
            <a:normAutofit/>
          </a:bodyPr>
          <a:lstStyle/>
          <a:p>
            <a:r>
              <a:rPr lang="en-US" sz="2400" b="1" dirty="0"/>
              <a:t>Descriptive Statistics</a:t>
            </a:r>
          </a:p>
          <a:p>
            <a:pPr lvl="1">
              <a:buFont typeface="Arial"/>
              <a:buChar char="•"/>
            </a:pPr>
            <a:r>
              <a:rPr lang="en-US" sz="2400" dirty="0"/>
              <a:t>When you have all of something</a:t>
            </a:r>
          </a:p>
          <a:p>
            <a:r>
              <a:rPr lang="en-US" sz="2400" b="1" dirty="0"/>
              <a:t>Inferential Statistics</a:t>
            </a:r>
          </a:p>
          <a:p>
            <a:pPr lvl="1">
              <a:buFont typeface="Arial"/>
              <a:buChar char="•"/>
            </a:pPr>
            <a:r>
              <a:rPr lang="en-US" sz="2400" dirty="0"/>
              <a:t>When you have a </a:t>
            </a:r>
            <a:r>
              <a:rPr lang="en-US" sz="2400" b="1" i="1" dirty="0"/>
              <a:t>representative</a:t>
            </a:r>
            <a:r>
              <a:rPr lang="en-US" sz="2400" dirty="0"/>
              <a:t> sample of a population</a:t>
            </a:r>
          </a:p>
          <a:p>
            <a:pPr lvl="1">
              <a:buFont typeface="Arial"/>
              <a:buChar char="•"/>
            </a:pPr>
            <a:r>
              <a:rPr lang="en-US" sz="2400" dirty="0"/>
              <a:t>You use the characteristics of the sample to make probabilistic estimates of the parameters of a population</a:t>
            </a:r>
          </a:p>
          <a:p>
            <a:pPr lvl="1">
              <a:buFont typeface="Arial"/>
              <a:buChar char="•"/>
            </a:pPr>
            <a:r>
              <a:rPr lang="en-US" sz="2400" dirty="0"/>
              <a:t>Formal “Hypothesis Testing”</a:t>
            </a:r>
          </a:p>
          <a:p>
            <a:pPr marL="0" indent="0">
              <a:buNone/>
            </a:pPr>
            <a:endParaRPr lang="en-US" sz="2400" b="1" dirty="0"/>
          </a:p>
          <a:p>
            <a:pPr marL="0" indent="0" algn="ctr">
              <a:buNone/>
            </a:pPr>
            <a:r>
              <a:rPr lang="en-US" sz="2400" b="1" dirty="0"/>
              <a:t>There is some overlap in analytical techniques in these two domains</a:t>
            </a:r>
          </a:p>
        </p:txBody>
      </p:sp>
    </p:spTree>
    <p:extLst>
      <p:ext uri="{BB962C8B-B14F-4D97-AF65-F5344CB8AC3E}">
        <p14:creationId xmlns:p14="http://schemas.microsoft.com/office/powerpoint/2010/main" val="1679648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Our focus here is Descriptive Statistics.</a:t>
            </a:r>
          </a:p>
        </p:txBody>
      </p:sp>
      <p:sp>
        <p:nvSpPr>
          <p:cNvPr id="6" name="Content Placeholder 5"/>
          <p:cNvSpPr>
            <a:spLocks noGrp="1"/>
          </p:cNvSpPr>
          <p:nvPr>
            <p:ph idx="1"/>
          </p:nvPr>
        </p:nvSpPr>
        <p:spPr/>
        <p:txBody>
          <a:bodyPr>
            <a:normAutofit/>
          </a:bodyPr>
          <a:lstStyle/>
          <a:p>
            <a:r>
              <a:rPr lang="en-US" sz="2800" dirty="0"/>
              <a:t>Data with characteristics analyzed with these tools are more common in  business applications</a:t>
            </a:r>
          </a:p>
          <a:p>
            <a:r>
              <a:rPr lang="en-US" sz="2800" dirty="0"/>
              <a:t>The word “hypothesis” is used in this class not as formal “Hypothesis Testing” as found in Inferential Statistics but as a part of exploratory data analysis.</a:t>
            </a:r>
          </a:p>
          <a:p>
            <a:pPr lvl="1">
              <a:buFont typeface="Arial"/>
              <a:buChar char="•"/>
            </a:pPr>
            <a:r>
              <a:rPr lang="en-US" sz="2400" dirty="0"/>
              <a:t>Hypotheses are often formed and abandoned as one approaches a better understanding of the data and the reality that generated them.</a:t>
            </a:r>
          </a:p>
        </p:txBody>
      </p:sp>
    </p:spTree>
    <p:extLst>
      <p:ext uri="{BB962C8B-B14F-4D97-AF65-F5344CB8AC3E}">
        <p14:creationId xmlns:p14="http://schemas.microsoft.com/office/powerpoint/2010/main" val="41817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Descriptive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For example, if given a set of annual starting salaries: </a:t>
            </a:r>
          </a:p>
          <a:p>
            <a:endParaRPr lang="en-US" sz="2800" dirty="0"/>
          </a:p>
          <a:p>
            <a:r>
              <a:rPr lang="en-US" sz="2800" dirty="0"/>
              <a:t>Mean/Median/Mode of salaries</a:t>
            </a:r>
          </a:p>
          <a:p>
            <a:r>
              <a:rPr lang="en-US" sz="2800" dirty="0"/>
              <a:t>Salary averages</a:t>
            </a:r>
          </a:p>
          <a:p>
            <a:r>
              <a:rPr lang="en-US" sz="2800" dirty="0"/>
              <a:t>Variation in salaries</a:t>
            </a:r>
          </a:p>
          <a:p>
            <a:pPr marL="0" indent="0">
              <a:buNone/>
            </a:pPr>
            <a:endParaRPr lang="en-US" sz="2800" dirty="0"/>
          </a:p>
          <a:p>
            <a:endParaRPr lang="en-US" sz="2800" dirty="0"/>
          </a:p>
          <a:p>
            <a:endParaRPr lang="en-US" sz="2800" dirty="0"/>
          </a:p>
          <a:p>
            <a:pPr algn="ctr"/>
            <a:r>
              <a:rPr lang="en-US" sz="2800" b="1" i="1" dirty="0"/>
              <a:t>Descriptive statistics emphasizes measures of central tendency. </a:t>
            </a:r>
          </a:p>
        </p:txBody>
      </p:sp>
    </p:spTree>
    <p:extLst>
      <p:ext uri="{BB962C8B-B14F-4D97-AF65-F5344CB8AC3E}">
        <p14:creationId xmlns:p14="http://schemas.microsoft.com/office/powerpoint/2010/main" val="3122345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Inferential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Inferential statistics allows for generalizations about the population using samples. </a:t>
            </a:r>
          </a:p>
          <a:p>
            <a:endParaRPr lang="en-US" sz="2800" dirty="0"/>
          </a:p>
          <a:p>
            <a:pPr marL="0" indent="0">
              <a:buNone/>
            </a:pPr>
            <a:r>
              <a:rPr lang="en-US" sz="2800" dirty="0"/>
              <a:t>Limitations: </a:t>
            </a:r>
          </a:p>
          <a:p>
            <a:pPr marL="457200" indent="-457200">
              <a:buAutoNum type="arabicPeriod"/>
            </a:pPr>
            <a:r>
              <a:rPr lang="en-US" sz="2800" dirty="0"/>
              <a:t>Providing data about population that may not be fully measured</a:t>
            </a:r>
          </a:p>
          <a:p>
            <a:pPr marL="457200" indent="-457200">
              <a:buAutoNum type="arabicPeriod"/>
            </a:pPr>
            <a:r>
              <a:rPr lang="en-US" sz="2800" dirty="0"/>
              <a:t>Some tests require educated guesses based on theory to run tests</a:t>
            </a:r>
          </a:p>
          <a:p>
            <a:endParaRPr lang="en-US" sz="2800" dirty="0"/>
          </a:p>
          <a:p>
            <a:pPr algn="ctr"/>
            <a:r>
              <a:rPr lang="en-US" sz="2800" b="1" i="1" dirty="0"/>
              <a:t>Methods are focused on parameters and testing statistical hypotheses. </a:t>
            </a:r>
          </a:p>
        </p:txBody>
      </p:sp>
    </p:spTree>
    <p:extLst>
      <p:ext uri="{BB962C8B-B14F-4D97-AF65-F5344CB8AC3E}">
        <p14:creationId xmlns:p14="http://schemas.microsoft.com/office/powerpoint/2010/main" val="462003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Information</a:t>
            </a:r>
          </a:p>
        </p:txBody>
      </p:sp>
      <p:sp>
        <p:nvSpPr>
          <p:cNvPr id="5" name="Text Placeholder 4"/>
          <p:cNvSpPr>
            <a:spLocks noGrp="1"/>
          </p:cNvSpPr>
          <p:nvPr>
            <p:ph type="body" idx="1"/>
          </p:nvPr>
        </p:nvSpPr>
        <p:spPr>
          <a:xfrm>
            <a:off x="623888" y="4589468"/>
            <a:ext cx="7886700" cy="1582732"/>
          </a:xfrm>
        </p:spPr>
        <p:txBody>
          <a:bodyPr>
            <a:normAutofit fontScale="92500" lnSpcReduction="20000"/>
          </a:bodyPr>
          <a:lstStyle/>
          <a:p>
            <a:r>
              <a:rPr lang="en-US" dirty="0"/>
              <a:t>We discuss the difference between data and information in the enterprise and the world at large</a:t>
            </a:r>
          </a:p>
          <a:p>
            <a:endParaRPr lang="en-US" dirty="0"/>
          </a:p>
          <a:p>
            <a:endParaRPr lang="en-US" dirty="0"/>
          </a:p>
          <a:p>
            <a:r>
              <a:rPr lang="en-US" dirty="0"/>
              <a:t>Section 1</a:t>
            </a:r>
          </a:p>
        </p:txBody>
      </p:sp>
    </p:spTree>
    <p:extLst>
      <p:ext uri="{BB962C8B-B14F-4D97-AF65-F5344CB8AC3E}">
        <p14:creationId xmlns:p14="http://schemas.microsoft.com/office/powerpoint/2010/main" val="459488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Variables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what kinds of variables are involved in data analysis</a:t>
            </a:r>
          </a:p>
          <a:p>
            <a:endParaRPr lang="en-US" dirty="0"/>
          </a:p>
          <a:p>
            <a:r>
              <a:rPr lang="en-US" dirty="0"/>
              <a:t>Section 3</a:t>
            </a:r>
          </a:p>
        </p:txBody>
      </p:sp>
    </p:spTree>
    <p:extLst>
      <p:ext uri="{BB962C8B-B14F-4D97-AF65-F5344CB8AC3E}">
        <p14:creationId xmlns:p14="http://schemas.microsoft.com/office/powerpoint/2010/main" val="1881951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3589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4" name="Content Placeholder 4"/>
          <p:cNvGraphicFramePr>
            <a:graphicFrameLocks/>
          </p:cNvGraphicFramePr>
          <p:nvPr>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85800" y="3581400"/>
            <a:ext cx="8305800" cy="2251065"/>
          </a:xfrm>
          <a:prstGeom prst="rect">
            <a:avLst/>
          </a:prstGeom>
          <a:noFill/>
        </p:spPr>
        <p:txBody>
          <a:bodyPr wrap="square" rtlCol="0">
            <a:spAutoFit/>
          </a:bodyPr>
          <a:lstStyle/>
          <a:p>
            <a:pPr>
              <a:lnSpc>
                <a:spcPct val="150000"/>
              </a:lnSpc>
            </a:pPr>
            <a:r>
              <a:rPr lang="en-US" altLang="en-US" sz="2400" b="1" dirty="0"/>
              <a:t>Categorical: </a:t>
            </a:r>
            <a:r>
              <a:rPr lang="en-US" altLang="en-US" sz="2400" dirty="0"/>
              <a:t>categorizes or describes an aspect of a population (E.g. blue, green, yellow)</a:t>
            </a:r>
            <a:endParaRPr lang="en-US" altLang="en-US" sz="2400" i="1" dirty="0"/>
          </a:p>
          <a:p>
            <a:pPr>
              <a:lnSpc>
                <a:spcPct val="150000"/>
              </a:lnSpc>
            </a:pPr>
            <a:r>
              <a:rPr lang="en-US" altLang="en-US" sz="2400" b="1" dirty="0"/>
              <a:t>Numerical: </a:t>
            </a:r>
            <a:r>
              <a:rPr lang="en-US" altLang="en-US" sz="2400" dirty="0"/>
              <a:t>quantifies an element of a population (E.g. 1, 2, 3)</a:t>
            </a:r>
          </a:p>
          <a:p>
            <a:pPr>
              <a:lnSpc>
                <a:spcPct val="150000"/>
              </a:lnSpc>
            </a:pPr>
            <a:endParaRPr lang="en-US" sz="2400" dirty="0"/>
          </a:p>
        </p:txBody>
      </p:sp>
    </p:spTree>
    <p:extLst>
      <p:ext uri="{BB962C8B-B14F-4D97-AF65-F5344CB8AC3E}">
        <p14:creationId xmlns:p14="http://schemas.microsoft.com/office/powerpoint/2010/main" val="1998450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9" name="Content Placeholder 4"/>
          <p:cNvGraphicFramePr>
            <a:graphicFrameLocks noGrp="1"/>
          </p:cNvGraphicFramePr>
          <p:nvPr>
            <p:ph idx="1"/>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457200" y="3429000"/>
            <a:ext cx="8525952" cy="2585323"/>
          </a:xfrm>
          <a:prstGeom prst="rect">
            <a:avLst/>
          </a:prstGeom>
          <a:noFill/>
        </p:spPr>
        <p:txBody>
          <a:bodyPr wrap="square" rtlCol="0">
            <a:spAutoFit/>
          </a:bodyPr>
          <a:lstStyle/>
          <a:p>
            <a:pPr>
              <a:lnSpc>
                <a:spcPct val="150000"/>
              </a:lnSpc>
            </a:pPr>
            <a:r>
              <a:rPr lang="en-US" altLang="en-US" sz="2400" b="1" dirty="0"/>
              <a:t>Nominal</a:t>
            </a:r>
            <a:r>
              <a:rPr lang="en-US" altLang="en-US" sz="2400" dirty="0"/>
              <a:t>: Categorical values that doesn’t have ordering. E.g. Blue, Green, Yellow</a:t>
            </a:r>
            <a:endParaRPr lang="en-US" altLang="en-US" sz="2400" b="1" dirty="0"/>
          </a:p>
          <a:p>
            <a:pPr>
              <a:lnSpc>
                <a:spcPct val="150000"/>
              </a:lnSpc>
            </a:pPr>
            <a:r>
              <a:rPr lang="en-US" altLang="en-US" sz="2400" b="1" dirty="0"/>
              <a:t>Ordinal</a:t>
            </a:r>
            <a:r>
              <a:rPr lang="en-US" altLang="en-US" sz="2400" dirty="0"/>
              <a:t>: categorical values that has ordering. E.g. low, medium, high</a:t>
            </a:r>
          </a:p>
          <a:p>
            <a:endParaRPr lang="en-US" dirty="0"/>
          </a:p>
        </p:txBody>
      </p:sp>
    </p:spTree>
    <p:extLst>
      <p:ext uri="{BB962C8B-B14F-4D97-AF65-F5344CB8AC3E}">
        <p14:creationId xmlns:p14="http://schemas.microsoft.com/office/powerpoint/2010/main" val="1901001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6" name="Content Placeholder 4"/>
          <p:cNvGraphicFramePr>
            <a:graphicFrameLocks/>
          </p:cNvGraphicFramePr>
          <p:nvPr>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57200" y="3528298"/>
            <a:ext cx="8525952" cy="2251065"/>
          </a:xfrm>
          <a:prstGeom prst="rect">
            <a:avLst/>
          </a:prstGeom>
          <a:noFill/>
        </p:spPr>
        <p:txBody>
          <a:bodyPr wrap="square" rtlCol="0">
            <a:spAutoFit/>
          </a:bodyPr>
          <a:lstStyle/>
          <a:p>
            <a:pPr>
              <a:lnSpc>
                <a:spcPct val="150000"/>
              </a:lnSpc>
            </a:pPr>
            <a:r>
              <a:rPr lang="en-US" altLang="en-US" sz="2400" b="1" dirty="0"/>
              <a:t>Interval</a:t>
            </a:r>
            <a:r>
              <a:rPr lang="en-US" altLang="en-US" sz="2400" dirty="0"/>
              <a:t>: the distance between two values is meaningful (0 to 100 Celsius on a thermometer)</a:t>
            </a:r>
          </a:p>
          <a:p>
            <a:pPr>
              <a:lnSpc>
                <a:spcPct val="150000"/>
              </a:lnSpc>
            </a:pPr>
            <a:r>
              <a:rPr lang="en-US" altLang="en-US" sz="2400" b="1" dirty="0"/>
              <a:t>Ratio</a:t>
            </a:r>
            <a:r>
              <a:rPr lang="en-US" altLang="en-US" sz="2400" dirty="0"/>
              <a:t>: possesses a unique, meaningful and non-arbitrary zero value (Kelvin on the thermometer)</a:t>
            </a:r>
          </a:p>
        </p:txBody>
      </p:sp>
    </p:spTree>
    <p:extLst>
      <p:ext uri="{BB962C8B-B14F-4D97-AF65-F5344CB8AC3E}">
        <p14:creationId xmlns:p14="http://schemas.microsoft.com/office/powerpoint/2010/main" val="1483491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4755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886700" cy="1325563"/>
          </a:xfrm>
          <a:noFill/>
        </p:spPr>
        <p:txBody>
          <a:bodyPr/>
          <a:lstStyle/>
          <a:p>
            <a:r>
              <a:rPr lang="en-US" dirty="0"/>
              <a:t>Nominal Variables</a:t>
            </a:r>
          </a:p>
        </p:txBody>
      </p:sp>
      <p:sp>
        <p:nvSpPr>
          <p:cNvPr id="4" name="Content Placeholder 3"/>
          <p:cNvSpPr>
            <a:spLocks noGrp="1"/>
          </p:cNvSpPr>
          <p:nvPr>
            <p:ph idx="4294967295"/>
          </p:nvPr>
        </p:nvSpPr>
        <p:spPr>
          <a:xfrm>
            <a:off x="0" y="1219200"/>
            <a:ext cx="6019800" cy="4953000"/>
          </a:xfrm>
          <a:noFill/>
        </p:spPr>
        <p:txBody>
          <a:bodyPr>
            <a:normAutofit fontScale="92500"/>
          </a:bodyPr>
          <a:lstStyle/>
          <a:p>
            <a:r>
              <a:rPr lang="en-US" dirty="0"/>
              <a:t>Nominal= “Name ONLY”</a:t>
            </a:r>
          </a:p>
          <a:p>
            <a:pPr>
              <a:lnSpc>
                <a:spcPct val="110000"/>
              </a:lnSpc>
              <a:spcBef>
                <a:spcPts val="600"/>
              </a:spcBef>
              <a:spcAft>
                <a:spcPts val="600"/>
              </a:spcAft>
            </a:pPr>
            <a:r>
              <a:rPr lang="en-US" dirty="0">
                <a:cs typeface="Times New Roman" pitchFamily="18" charset="0"/>
              </a:rPr>
              <a:t>Nominal variables contain mere codes assigned to objects as labels, they are not measurements.</a:t>
            </a:r>
          </a:p>
          <a:p>
            <a:pPr>
              <a:lnSpc>
                <a:spcPct val="110000"/>
              </a:lnSpc>
              <a:spcBef>
                <a:spcPts val="600"/>
              </a:spcBef>
              <a:spcAft>
                <a:spcPts val="600"/>
              </a:spcAft>
            </a:pPr>
            <a:r>
              <a:rPr lang="en-US" dirty="0">
                <a:cs typeface="Times New Roman" pitchFamily="18" charset="0"/>
              </a:rPr>
              <a:t>Not a measure of quantity.  Measures identity and difference.  People either belong to a group or they do not.</a:t>
            </a:r>
          </a:p>
        </p:txBody>
      </p:sp>
      <p:pic>
        <p:nvPicPr>
          <p:cNvPr id="33793" name="Picture 1" descr="C:\Users\Michelle\AppData\Local\Microsoft\Windows\INetCache\IE\ZT9B1J2C\image3[1].png"/>
          <p:cNvPicPr>
            <a:picLocks noChangeAspect="1" noChangeArrowheads="1"/>
          </p:cNvPicPr>
          <p:nvPr/>
        </p:nvPicPr>
        <p:blipFill>
          <a:blip r:embed="rId3" cstate="print"/>
          <a:srcRect/>
          <a:stretch>
            <a:fillRect/>
          </a:stretch>
        </p:blipFill>
        <p:spPr bwMode="auto">
          <a:xfrm>
            <a:off x="6019800" y="1219200"/>
            <a:ext cx="3124200" cy="2209800"/>
          </a:xfrm>
          <a:prstGeom prst="rect">
            <a:avLst/>
          </a:prstGeom>
          <a:noFill/>
        </p:spPr>
      </p:pic>
      <p:pic>
        <p:nvPicPr>
          <p:cNvPr id="33794" name="Picture 2" descr="C:\Users\Michelle\AppData\Local\Microsoft\Windows\INetCache\IE\7Z5NU8PH\gender[1].gif"/>
          <p:cNvPicPr>
            <a:picLocks noChangeAspect="1" noChangeArrowheads="1"/>
          </p:cNvPicPr>
          <p:nvPr/>
        </p:nvPicPr>
        <p:blipFill>
          <a:blip r:embed="rId4" cstate="print"/>
          <a:srcRect/>
          <a:stretch>
            <a:fillRect/>
          </a:stretch>
        </p:blipFill>
        <p:spPr bwMode="auto">
          <a:xfrm>
            <a:off x="6048375" y="3352800"/>
            <a:ext cx="3095625" cy="2819400"/>
          </a:xfrm>
          <a:prstGeom prst="rect">
            <a:avLst/>
          </a:prstGeom>
          <a:noFill/>
        </p:spPr>
      </p:pic>
    </p:spTree>
    <p:extLst>
      <p:ext uri="{BB962C8B-B14F-4D97-AF65-F5344CB8AC3E}">
        <p14:creationId xmlns:p14="http://schemas.microsoft.com/office/powerpoint/2010/main" val="3923995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325563"/>
          </a:xfrm>
          <a:noFill/>
        </p:spPr>
        <p:txBody>
          <a:bodyPr>
            <a:normAutofit/>
          </a:bodyPr>
          <a:lstStyle/>
          <a:p>
            <a:r>
              <a:rPr lang="en-US" sz="3600" dirty="0"/>
              <a:t>Nominal Variables: More Examples</a:t>
            </a:r>
          </a:p>
        </p:txBody>
      </p:sp>
      <p:sp>
        <p:nvSpPr>
          <p:cNvPr id="8" name="Content Placeholder 7"/>
          <p:cNvSpPr>
            <a:spLocks noGrp="1"/>
          </p:cNvSpPr>
          <p:nvPr>
            <p:ph idx="4294967295"/>
          </p:nvPr>
        </p:nvSpPr>
        <p:spPr>
          <a:xfrm>
            <a:off x="0" y="1219200"/>
            <a:ext cx="5410200" cy="4953000"/>
          </a:xfrm>
          <a:noFill/>
        </p:spPr>
        <p:txBody>
          <a:bodyPr>
            <a:normAutofit/>
          </a:bodyPr>
          <a:lstStyle/>
          <a:p>
            <a:r>
              <a:rPr lang="en-US" sz="2800" b="1" dirty="0">
                <a:cs typeface="Times New Roman" pitchFamily="18" charset="0"/>
              </a:rPr>
              <a:t>Marital Status: </a:t>
            </a:r>
            <a:r>
              <a:rPr lang="en-US" sz="2800" dirty="0">
                <a:cs typeface="Times New Roman" pitchFamily="18" charset="0"/>
              </a:rPr>
              <a:t>Married, Single, Divorced, Widowed</a:t>
            </a:r>
          </a:p>
          <a:p>
            <a:endParaRPr lang="en-US" sz="2800" b="1" dirty="0">
              <a:cs typeface="Times New Roman" pitchFamily="18" charset="0"/>
            </a:endParaRPr>
          </a:p>
          <a:p>
            <a:endParaRPr lang="en-US" sz="2800" b="1" dirty="0">
              <a:cs typeface="Times New Roman" pitchFamily="18" charset="0"/>
            </a:endParaRPr>
          </a:p>
          <a:p>
            <a:r>
              <a:rPr lang="en-US" sz="2800" b="1" dirty="0">
                <a:cs typeface="Times New Roman" pitchFamily="18" charset="0"/>
              </a:rPr>
              <a:t>Country of Origin:</a:t>
            </a:r>
          </a:p>
          <a:p>
            <a:pPr lvl="1" algn="just">
              <a:spcBef>
                <a:spcPts val="600"/>
              </a:spcBef>
              <a:spcAft>
                <a:spcPts val="600"/>
              </a:spcAft>
              <a:buClr>
                <a:schemeClr val="accent2">
                  <a:lumMod val="50000"/>
                </a:schemeClr>
              </a:buClr>
              <a:buNone/>
            </a:pPr>
            <a:r>
              <a:rPr lang="en-US" sz="2400" dirty="0">
                <a:cs typeface="Times New Roman" pitchFamily="18" charset="0"/>
              </a:rPr>
              <a:t>	1 = United States		</a:t>
            </a:r>
          </a:p>
          <a:p>
            <a:pPr lvl="1" algn="just">
              <a:spcBef>
                <a:spcPts val="600"/>
              </a:spcBef>
              <a:spcAft>
                <a:spcPts val="600"/>
              </a:spcAft>
              <a:buClr>
                <a:schemeClr val="accent2">
                  <a:lumMod val="50000"/>
                </a:schemeClr>
              </a:buClr>
              <a:buNone/>
            </a:pPr>
            <a:r>
              <a:rPr lang="en-US" sz="2400" dirty="0">
                <a:cs typeface="Times New Roman" pitchFamily="18" charset="0"/>
              </a:rPr>
              <a:t>       2 = Canada</a:t>
            </a:r>
          </a:p>
          <a:p>
            <a:pPr lvl="1">
              <a:spcBef>
                <a:spcPts val="600"/>
              </a:spcBef>
              <a:spcAft>
                <a:spcPts val="600"/>
              </a:spcAft>
              <a:buClr>
                <a:schemeClr val="accent2">
                  <a:lumMod val="50000"/>
                </a:schemeClr>
              </a:buClr>
              <a:buNone/>
            </a:pPr>
            <a:r>
              <a:rPr lang="en-US" sz="2400" dirty="0">
                <a:cs typeface="Times New Roman" pitchFamily="18" charset="0"/>
              </a:rPr>
              <a:t>    	3 = Mexico			</a:t>
            </a:r>
          </a:p>
          <a:p>
            <a:pPr lvl="1">
              <a:spcBef>
                <a:spcPts val="600"/>
              </a:spcBef>
              <a:spcAft>
                <a:spcPts val="600"/>
              </a:spcAft>
              <a:buClr>
                <a:schemeClr val="accent2">
                  <a:lumMod val="50000"/>
                </a:schemeClr>
              </a:buClr>
              <a:buNone/>
            </a:pPr>
            <a:r>
              <a:rPr lang="en-US" sz="2400" dirty="0">
                <a:cs typeface="Times New Roman" pitchFamily="18" charset="0"/>
              </a:rPr>
              <a:t>       4 = Other</a:t>
            </a:r>
          </a:p>
          <a:p>
            <a:pPr lvl="1">
              <a:spcBef>
                <a:spcPts val="600"/>
              </a:spcBef>
              <a:spcAft>
                <a:spcPts val="600"/>
              </a:spcAft>
              <a:buClr>
                <a:schemeClr val="accent2">
                  <a:lumMod val="50000"/>
                </a:schemeClr>
              </a:buClr>
              <a:buNone/>
            </a:pPr>
            <a:r>
              <a:rPr lang="en-US" sz="2400" b="1" dirty="0">
                <a:solidFill>
                  <a:srgbClr val="00B0F0"/>
                </a:solidFill>
                <a:cs typeface="Times New Roman" pitchFamily="18" charset="0"/>
              </a:rPr>
              <a:t>(Notice: Numbers are only labels!!!)</a:t>
            </a:r>
          </a:p>
          <a:p>
            <a:pPr>
              <a:buNone/>
            </a:pPr>
            <a:endParaRPr lang="en-US" dirty="0">
              <a:solidFill>
                <a:schemeClr val="accent1">
                  <a:lumMod val="75000"/>
                </a:schemeClr>
              </a:solidFill>
              <a:cs typeface="Times New Roman" pitchFamily="18" charset="0"/>
            </a:endParaRPr>
          </a:p>
          <a:p>
            <a:pPr>
              <a:buNone/>
            </a:pPr>
            <a:endParaRPr lang="en-US" dirty="0">
              <a:solidFill>
                <a:schemeClr val="accent1">
                  <a:lumMod val="75000"/>
                </a:schemeClr>
              </a:solidFill>
            </a:endParaRPr>
          </a:p>
        </p:txBody>
      </p:sp>
      <p:pic>
        <p:nvPicPr>
          <p:cNvPr id="102403" name="Picture 3" descr="C:\Users\Michelle\AppData\Local\Microsoft\Windows\INetCache\IE\ZT9B1J2C\photo-marriage-p19187[1].jpg"/>
          <p:cNvPicPr>
            <a:picLocks noChangeAspect="1" noChangeArrowheads="1"/>
          </p:cNvPicPr>
          <p:nvPr/>
        </p:nvPicPr>
        <p:blipFill>
          <a:blip r:embed="rId3" cstate="print"/>
          <a:srcRect/>
          <a:stretch>
            <a:fillRect/>
          </a:stretch>
        </p:blipFill>
        <p:spPr bwMode="auto">
          <a:xfrm>
            <a:off x="5584209" y="1219200"/>
            <a:ext cx="3276600" cy="2133600"/>
          </a:xfrm>
          <a:prstGeom prst="rect">
            <a:avLst/>
          </a:prstGeom>
          <a:noFill/>
        </p:spPr>
      </p:pic>
      <p:pic>
        <p:nvPicPr>
          <p:cNvPr id="10" name="Picture 4" descr="C:\Users\Michelle\AppData\Local\Microsoft\Windows\INetCache\IE\EFR3ZLGP\spanish_speaking[1].jpg"/>
          <p:cNvPicPr>
            <a:picLocks noChangeAspect="1" noChangeArrowheads="1"/>
          </p:cNvPicPr>
          <p:nvPr/>
        </p:nvPicPr>
        <p:blipFill>
          <a:blip r:embed="rId4" cstate="print"/>
          <a:srcRect/>
          <a:stretch>
            <a:fillRect/>
          </a:stretch>
        </p:blipFill>
        <p:spPr bwMode="auto">
          <a:xfrm>
            <a:off x="5715000" y="3429000"/>
            <a:ext cx="3145809" cy="2514600"/>
          </a:xfrm>
          <a:prstGeom prst="rect">
            <a:avLst/>
          </a:prstGeom>
          <a:noFill/>
        </p:spPr>
      </p:pic>
    </p:spTree>
    <p:extLst>
      <p:ext uri="{BB962C8B-B14F-4D97-AF65-F5344CB8AC3E}">
        <p14:creationId xmlns:p14="http://schemas.microsoft.com/office/powerpoint/2010/main" val="144174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886700" cy="1158872"/>
          </a:xfrm>
          <a:noFill/>
        </p:spPr>
        <p:txBody>
          <a:bodyPr>
            <a:normAutofit/>
          </a:bodyPr>
          <a:lstStyle/>
          <a:p>
            <a:r>
              <a:rPr lang="en-US" dirty="0"/>
              <a:t>Nominal Variable: What Statistics/Operations Can I Compute?</a:t>
            </a:r>
          </a:p>
        </p:txBody>
      </p:sp>
      <p:sp>
        <p:nvSpPr>
          <p:cNvPr id="4" name="Content Placeholder 3"/>
          <p:cNvSpPr>
            <a:spLocks noGrp="1"/>
          </p:cNvSpPr>
          <p:nvPr>
            <p:ph idx="1"/>
          </p:nvPr>
        </p:nvSpPr>
        <p:spPr/>
        <p:txBody>
          <a:bodyPr/>
          <a:lstStyle/>
          <a:p>
            <a:endParaRPr lang="en-US" dirty="0"/>
          </a:p>
          <a:p>
            <a:endParaRPr lang="en-US" dirty="0"/>
          </a:p>
        </p:txBody>
      </p:sp>
      <p:graphicFrame>
        <p:nvGraphicFramePr>
          <p:cNvPr id="5" name="Content Placeholder 3"/>
          <p:cNvGraphicFramePr>
            <a:graphicFrameLocks/>
          </p:cNvGraphicFramePr>
          <p:nvPr>
            <p:extLst/>
          </p:nvPr>
        </p:nvGraphicFramePr>
        <p:xfrm>
          <a:off x="228600" y="1752600"/>
          <a:ext cx="8686800" cy="4122420"/>
        </p:xfrm>
        <a:graphic>
          <a:graphicData uri="http://schemas.openxmlformats.org/drawingml/2006/table">
            <a:tbl>
              <a:tblPr firstRow="1" bandRow="1">
                <a:tableStyleId>{F2DE63D5-997A-4646-A377-4702673A728D}</a:tableStyleId>
              </a:tblPr>
              <a:tblGrid>
                <a:gridCol w="5867400">
                  <a:extLst>
                    <a:ext uri="{9D8B030D-6E8A-4147-A177-3AD203B41FA5}">
                      <a16:colId xmlns="" xmlns:a16="http://schemas.microsoft.com/office/drawing/2014/main" val="20000"/>
                    </a:ext>
                  </a:extLst>
                </a:gridCol>
                <a:gridCol w="2819400">
                  <a:extLst>
                    <a:ext uri="{9D8B030D-6E8A-4147-A177-3AD203B41FA5}">
                      <a16:colId xmlns="" xmlns:a16="http://schemas.microsoft.com/office/drawing/2014/main" val="20001"/>
                    </a:ext>
                  </a:extLst>
                </a:gridCol>
              </a:tblGrid>
              <a:tr h="121920">
                <a:tc>
                  <a:txBody>
                    <a:bodyPr/>
                    <a:lstStyle/>
                    <a:p>
                      <a:pPr algn="just">
                        <a:lnSpc>
                          <a:spcPct val="150000"/>
                        </a:lnSpc>
                        <a:spcBef>
                          <a:spcPts val="0"/>
                        </a:spcBef>
                        <a:spcAft>
                          <a:spcPts val="0"/>
                        </a:spcAft>
                      </a:pPr>
                      <a:r>
                        <a:rPr lang="en-US" sz="2400" kern="1200" dirty="0"/>
                        <a:t>Statistics/Operation</a:t>
                      </a:r>
                      <a:endParaRPr lang="en-US" sz="2400" dirty="0">
                        <a:latin typeface="Times New Roman" pitchFamily="18" charset="0"/>
                        <a:cs typeface="Times New Roman" pitchFamily="18" charset="0"/>
                      </a:endParaRPr>
                    </a:p>
                  </a:txBody>
                  <a:tcPr/>
                </a:tc>
                <a:tc>
                  <a:txBody>
                    <a:bodyPr/>
                    <a:lstStyle/>
                    <a:p>
                      <a:pPr marL="0" marR="0" algn="ctr">
                        <a:lnSpc>
                          <a:spcPct val="150000"/>
                        </a:lnSpc>
                        <a:spcBef>
                          <a:spcPts val="0"/>
                        </a:spcBef>
                        <a:spcAft>
                          <a:spcPts val="0"/>
                        </a:spcAft>
                      </a:pPr>
                      <a:r>
                        <a:rPr lang="en-US" sz="2400" dirty="0"/>
                        <a:t>OK</a:t>
                      </a:r>
                      <a:r>
                        <a:rPr lang="en-US" sz="2400" baseline="0" dirty="0"/>
                        <a:t> to Compute?</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0"/>
                  </a:ext>
                </a:extLst>
              </a:tr>
              <a:tr h="370840">
                <a:tc>
                  <a:txBody>
                    <a:bodyPr/>
                    <a:lstStyle/>
                    <a:p>
                      <a:pPr marL="0" marR="0" algn="just">
                        <a:lnSpc>
                          <a:spcPct val="150000"/>
                        </a:lnSpc>
                        <a:spcBef>
                          <a:spcPts val="0"/>
                        </a:spcBef>
                        <a:spcAft>
                          <a:spcPts val="0"/>
                        </a:spcAft>
                      </a:pPr>
                      <a:r>
                        <a:rPr lang="en-US" sz="2400" dirty="0"/>
                        <a:t>Frequency Distribution</a:t>
                      </a:r>
                      <a:r>
                        <a:rPr lang="en-US" sz="2400" baseline="0" dirty="0"/>
                        <a:t> and mode</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Yes</a:t>
                      </a:r>
                      <a:endParaRPr lang="en-US" sz="2400" b="1" dirty="0">
                        <a:solidFill>
                          <a:srgbClr val="7030A0"/>
                        </a:solidFill>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1"/>
                  </a:ext>
                </a:extLst>
              </a:tr>
              <a:tr h="370840">
                <a:tc>
                  <a:txBody>
                    <a:bodyPr/>
                    <a:lstStyle/>
                    <a:p>
                      <a:pPr marL="0" marR="0" algn="just">
                        <a:lnSpc>
                          <a:spcPct val="150000"/>
                        </a:lnSpc>
                        <a:spcBef>
                          <a:spcPts val="0"/>
                        </a:spcBef>
                        <a:spcAft>
                          <a:spcPts val="0"/>
                        </a:spcAft>
                      </a:pPr>
                      <a:r>
                        <a:rPr lang="en-US" sz="2400" dirty="0"/>
                        <a:t>Median And Percentiles.</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2"/>
                  </a:ext>
                </a:extLst>
              </a:tr>
              <a:tr h="370840">
                <a:tc>
                  <a:txBody>
                    <a:bodyPr/>
                    <a:lstStyle/>
                    <a:p>
                      <a:pPr marL="0" marR="0" algn="just">
                        <a:lnSpc>
                          <a:spcPct val="150000"/>
                        </a:lnSpc>
                        <a:spcBef>
                          <a:spcPts val="0"/>
                        </a:spcBef>
                        <a:spcAft>
                          <a:spcPts val="0"/>
                        </a:spcAft>
                      </a:pPr>
                      <a:r>
                        <a:rPr lang="en-US" sz="2400" dirty="0"/>
                        <a:t>Addition Or Subtraction. </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3"/>
                  </a:ext>
                </a:extLst>
              </a:tr>
              <a:tr h="370840">
                <a:tc>
                  <a:txBody>
                    <a:bodyPr/>
                    <a:lstStyle/>
                    <a:p>
                      <a:pPr marL="0" marR="0" algn="just">
                        <a:lnSpc>
                          <a:spcPct val="150000"/>
                        </a:lnSpc>
                        <a:spcBef>
                          <a:spcPts val="0"/>
                        </a:spcBef>
                        <a:spcAft>
                          <a:spcPts val="0"/>
                        </a:spcAft>
                      </a:pPr>
                      <a:r>
                        <a:rPr lang="en-US" sz="2400" dirty="0"/>
                        <a:t>Mean, Standard Deviation, Standard Error of The Mean.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4"/>
                  </a:ext>
                </a:extLst>
              </a:tr>
              <a:tr h="370840">
                <a:tc>
                  <a:txBody>
                    <a:bodyPr/>
                    <a:lstStyle/>
                    <a:p>
                      <a:pPr marL="0" marR="0" algn="just">
                        <a:lnSpc>
                          <a:spcPct val="150000"/>
                        </a:lnSpc>
                        <a:spcBef>
                          <a:spcPts val="0"/>
                        </a:spcBef>
                        <a:spcAft>
                          <a:spcPts val="0"/>
                        </a:spcAft>
                      </a:pPr>
                      <a:r>
                        <a:rPr lang="en-US" sz="2400" dirty="0"/>
                        <a:t>Ratio, Or Coefficient Of Variation.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554658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5815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in the Real World</a:t>
            </a:r>
          </a:p>
        </p:txBody>
      </p:sp>
      <p:sp>
        <p:nvSpPr>
          <p:cNvPr id="5" name="Content Placeholder 4"/>
          <p:cNvSpPr>
            <a:spLocks noGrp="1"/>
          </p:cNvSpPr>
          <p:nvPr>
            <p:ph idx="1"/>
          </p:nvPr>
        </p:nvSpPr>
        <p:spPr>
          <a:xfrm>
            <a:off x="1295400" y="1295400"/>
            <a:ext cx="7086600" cy="4525963"/>
          </a:xfrm>
        </p:spPr>
        <p:txBody>
          <a:bodyPr>
            <a:normAutofit/>
          </a:bodyPr>
          <a:lstStyle/>
          <a:p>
            <a:r>
              <a:rPr lang="en-US" sz="2800" dirty="0"/>
              <a:t>It can come from just about anywhere</a:t>
            </a:r>
          </a:p>
          <a:p>
            <a:r>
              <a:rPr lang="en-US" sz="2800" dirty="0"/>
              <a:t>Comes in two basic flavors: </a:t>
            </a:r>
            <a:r>
              <a:rPr lang="en-US" sz="2800" b="1" dirty="0"/>
              <a:t>structured and unstructured</a:t>
            </a:r>
          </a:p>
          <a:p>
            <a:r>
              <a:rPr lang="en-US" sz="2800" dirty="0"/>
              <a:t>It’s messy</a:t>
            </a:r>
          </a:p>
          <a:p>
            <a:r>
              <a:rPr lang="en-US" sz="2800" dirty="0"/>
              <a:t>It’s non-standard</a:t>
            </a:r>
          </a:p>
          <a:p>
            <a:r>
              <a:rPr lang="en-US" sz="2800" dirty="0"/>
              <a:t>Relationships can be tough</a:t>
            </a:r>
          </a:p>
          <a:p>
            <a:r>
              <a:rPr lang="en-US" sz="2800" dirty="0"/>
              <a:t>Outliers exist</a:t>
            </a:r>
          </a:p>
          <a:p>
            <a:r>
              <a:rPr lang="en-US" sz="2800" b="1" dirty="0"/>
              <a:t>…And it’s growing rapidly</a:t>
            </a:r>
          </a:p>
        </p:txBody>
      </p:sp>
    </p:spTree>
    <p:extLst>
      <p:ext uri="{BB962C8B-B14F-4D97-AF65-F5344CB8AC3E}">
        <p14:creationId xmlns:p14="http://schemas.microsoft.com/office/powerpoint/2010/main" val="1787853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p:spPr>
        <p:txBody>
          <a:bodyPr>
            <a:normAutofit/>
          </a:bodyPr>
          <a:lstStyle/>
          <a:p>
            <a:pPr algn="just">
              <a:spcBef>
                <a:spcPts val="600"/>
              </a:spcBef>
              <a:spcAft>
                <a:spcPts val="600"/>
              </a:spcAft>
            </a:pPr>
            <a:r>
              <a:rPr lang="en-US" sz="2800" dirty="0">
                <a:cs typeface="Times New Roman" pitchFamily="18" charset="0"/>
              </a:rPr>
              <a:t>Ranks Individual attributes in same group</a:t>
            </a:r>
          </a:p>
          <a:p>
            <a:pPr algn="just">
              <a:spcBef>
                <a:spcPts val="600"/>
              </a:spcBef>
              <a:spcAft>
                <a:spcPts val="600"/>
              </a:spcAft>
            </a:pPr>
            <a:r>
              <a:rPr lang="en-US" sz="2800" dirty="0">
                <a:cs typeface="Times New Roman" pitchFamily="18" charset="0"/>
              </a:rPr>
              <a:t>Unit of measure not available</a:t>
            </a:r>
          </a:p>
          <a:p>
            <a:pPr algn="just">
              <a:spcBef>
                <a:spcPts val="600"/>
              </a:spcBef>
              <a:spcAft>
                <a:spcPts val="600"/>
              </a:spcAft>
            </a:pPr>
            <a:r>
              <a:rPr lang="en-US" sz="2800" dirty="0">
                <a:cs typeface="Times New Roman" pitchFamily="18" charset="0"/>
              </a:rPr>
              <a:t>Designates an ordering:  greater than, less than.</a:t>
            </a:r>
          </a:p>
          <a:p>
            <a:pPr algn="just">
              <a:spcBef>
                <a:spcPts val="600"/>
              </a:spcBef>
              <a:spcAft>
                <a:spcPts val="600"/>
              </a:spcAft>
            </a:pPr>
            <a:r>
              <a:rPr lang="en-US" sz="2800" dirty="0">
                <a:cs typeface="Times New Roman" pitchFamily="18" charset="0"/>
              </a:rPr>
              <a:t>Does not assume that the intervals between numbers are equal.</a:t>
            </a:r>
          </a:p>
          <a:p>
            <a:pPr algn="just">
              <a:spcBef>
                <a:spcPts val="600"/>
              </a:spcBef>
              <a:spcAft>
                <a:spcPts val="600"/>
              </a:spcAft>
            </a:pPr>
            <a:r>
              <a:rPr lang="en-US" sz="2800" dirty="0">
                <a:cs typeface="Times New Roman" pitchFamily="18" charset="0"/>
              </a:rPr>
              <a:t>Example: student A is taller than student B</a:t>
            </a:r>
          </a:p>
          <a:p>
            <a:endParaRPr lang="en-US" dirty="0"/>
          </a:p>
        </p:txBody>
      </p:sp>
      <p:sp>
        <p:nvSpPr>
          <p:cNvPr id="4" name="Title 1"/>
          <p:cNvSpPr txBox="1">
            <a:spLocks/>
          </p:cNvSpPr>
          <p:nvPr/>
        </p:nvSpPr>
        <p:spPr>
          <a:xfrm>
            <a:off x="0" y="152400"/>
            <a:ext cx="9144000" cy="914400"/>
          </a:xfrm>
          <a:prstGeom prst="rect">
            <a:avLst/>
          </a:prstGeom>
          <a:no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Ordinal Variables: Order Matters</a:t>
            </a:r>
          </a:p>
        </p:txBody>
      </p:sp>
    </p:spTree>
    <p:extLst>
      <p:ext uri="{BB962C8B-B14F-4D97-AF65-F5344CB8AC3E}">
        <p14:creationId xmlns:p14="http://schemas.microsoft.com/office/powerpoint/2010/main" val="548722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Ordinal Variable: Examples</a:t>
            </a:r>
            <a:endParaRPr lang="en-US" dirty="0"/>
          </a:p>
        </p:txBody>
      </p:sp>
      <p:sp>
        <p:nvSpPr>
          <p:cNvPr id="3" name="Content Placeholder 2"/>
          <p:cNvSpPr>
            <a:spLocks noGrp="1"/>
          </p:cNvSpPr>
          <p:nvPr>
            <p:ph idx="1"/>
          </p:nvPr>
        </p:nvSpPr>
        <p:spPr>
          <a:xfrm>
            <a:off x="457200" y="1295400"/>
            <a:ext cx="8382000" cy="4876800"/>
          </a:xfrm>
          <a:noFill/>
        </p:spPr>
        <p:txBody>
          <a:bodyPr>
            <a:normAutofit fontScale="25000" lnSpcReduction="20000"/>
          </a:bodyPr>
          <a:lstStyle/>
          <a:p>
            <a:pPr algn="just">
              <a:lnSpc>
                <a:spcPct val="120000"/>
              </a:lnSpc>
              <a:spcBef>
                <a:spcPts val="600"/>
              </a:spcBef>
              <a:spcAft>
                <a:spcPts val="600"/>
              </a:spcAft>
            </a:pPr>
            <a:r>
              <a:rPr lang="en-US" sz="9600" dirty="0">
                <a:cs typeface="Times New Roman" pitchFamily="18" charset="0"/>
              </a:rPr>
              <a:t>Rank your food preference where </a:t>
            </a:r>
          </a:p>
          <a:p>
            <a:pPr marL="0" indent="0" algn="just">
              <a:lnSpc>
                <a:spcPct val="120000"/>
              </a:lnSpc>
              <a:spcBef>
                <a:spcPts val="600"/>
              </a:spcBef>
              <a:spcAft>
                <a:spcPts val="600"/>
              </a:spcAft>
              <a:buNone/>
            </a:pPr>
            <a:r>
              <a:rPr lang="en-US" sz="9600" b="1" dirty="0">
                <a:solidFill>
                  <a:srgbClr val="1F497D"/>
                </a:solidFill>
                <a:cs typeface="Times New Roman" pitchFamily="18" charset="0"/>
              </a:rPr>
              <a:t>	</a:t>
            </a:r>
            <a:r>
              <a:rPr lang="en-US" sz="9600" b="1" dirty="0">
                <a:solidFill>
                  <a:srgbClr val="00B0F0"/>
                </a:solidFill>
                <a:cs typeface="Times New Roman" pitchFamily="18" charset="0"/>
              </a:rPr>
              <a:t>1 = favorite </a:t>
            </a:r>
            <a:r>
              <a:rPr lang="en-US" sz="9600" dirty="0">
                <a:cs typeface="Times New Roman" pitchFamily="18" charset="0"/>
              </a:rPr>
              <a:t>food and </a:t>
            </a:r>
            <a:r>
              <a:rPr lang="en-US" sz="9600" b="1" dirty="0">
                <a:solidFill>
                  <a:srgbClr val="00B0F0"/>
                </a:solidFill>
                <a:cs typeface="Times New Roman" pitchFamily="18" charset="0"/>
              </a:rPr>
              <a:t>4 = least favorite</a:t>
            </a:r>
            <a:r>
              <a:rPr lang="en-US" sz="9600" dirty="0">
                <a:cs typeface="Times New Roman" pitchFamily="18" charset="0"/>
              </a:rPr>
              <a:t>:</a:t>
            </a:r>
          </a:p>
          <a:p>
            <a:pPr marL="2171700" lvl="5" indent="0" algn="just">
              <a:lnSpc>
                <a:spcPct val="120000"/>
              </a:lnSpc>
              <a:spcBef>
                <a:spcPts val="600"/>
              </a:spcBef>
              <a:spcAft>
                <a:spcPts val="600"/>
              </a:spcAft>
              <a:buNone/>
            </a:pPr>
            <a:r>
              <a:rPr lang="en-US" sz="8400" dirty="0">
                <a:cs typeface="Times New Roman" pitchFamily="18" charset="0"/>
              </a:rPr>
              <a:t>____ sushi</a:t>
            </a:r>
          </a:p>
          <a:p>
            <a:pPr marL="2171700" lvl="5" indent="0" algn="just">
              <a:lnSpc>
                <a:spcPct val="120000"/>
              </a:lnSpc>
              <a:spcBef>
                <a:spcPts val="600"/>
              </a:spcBef>
              <a:spcAft>
                <a:spcPts val="600"/>
              </a:spcAft>
              <a:buNone/>
            </a:pPr>
            <a:r>
              <a:rPr lang="en-US" sz="8400" dirty="0">
                <a:cs typeface="Times New Roman" pitchFamily="18" charset="0"/>
              </a:rPr>
              <a:t>____ chocolate</a:t>
            </a:r>
          </a:p>
          <a:p>
            <a:pPr marL="2171700" lvl="5" indent="0" algn="just">
              <a:lnSpc>
                <a:spcPct val="120000"/>
              </a:lnSpc>
              <a:spcBef>
                <a:spcPts val="600"/>
              </a:spcBef>
              <a:spcAft>
                <a:spcPts val="600"/>
              </a:spcAft>
              <a:buNone/>
            </a:pPr>
            <a:r>
              <a:rPr lang="en-US" sz="8400" dirty="0">
                <a:cs typeface="Times New Roman" pitchFamily="18" charset="0"/>
              </a:rPr>
              <a:t>____ hamburger</a:t>
            </a:r>
          </a:p>
          <a:p>
            <a:pPr marL="2171700" lvl="5" indent="0" algn="just">
              <a:lnSpc>
                <a:spcPct val="120000"/>
              </a:lnSpc>
              <a:spcBef>
                <a:spcPts val="600"/>
              </a:spcBef>
              <a:spcAft>
                <a:spcPts val="600"/>
              </a:spcAft>
              <a:buNone/>
            </a:pPr>
            <a:r>
              <a:rPr lang="en-US" sz="8400" dirty="0">
                <a:cs typeface="Times New Roman" pitchFamily="18" charset="0"/>
              </a:rPr>
              <a:t>____ papaya</a:t>
            </a:r>
          </a:p>
          <a:p>
            <a:pPr algn="just">
              <a:lnSpc>
                <a:spcPct val="120000"/>
              </a:lnSpc>
              <a:spcBef>
                <a:spcPts val="600"/>
              </a:spcBef>
              <a:spcAft>
                <a:spcPts val="600"/>
              </a:spcAft>
              <a:buClr>
                <a:schemeClr val="accent2">
                  <a:lumMod val="50000"/>
                </a:schemeClr>
              </a:buClr>
              <a:buNone/>
            </a:pPr>
            <a:endParaRPr lang="en-US" sz="12800" dirty="0">
              <a:solidFill>
                <a:srgbClr val="1F497D"/>
              </a:solidFill>
              <a:cs typeface="Times New Roman" pitchFamily="18" charset="0"/>
            </a:endParaRPr>
          </a:p>
          <a:p>
            <a:pPr algn="just">
              <a:lnSpc>
                <a:spcPct val="120000"/>
              </a:lnSpc>
              <a:spcBef>
                <a:spcPts val="600"/>
              </a:spcBef>
              <a:spcAft>
                <a:spcPts val="600"/>
              </a:spcAft>
            </a:pPr>
            <a:r>
              <a:rPr lang="en-US" sz="9600" dirty="0">
                <a:cs typeface="Times New Roman" pitchFamily="18" charset="0"/>
              </a:rPr>
              <a:t>Final position of horses in a thoroughbred race is an ordinal variable.  The horses finish </a:t>
            </a:r>
            <a:r>
              <a:rPr lang="en-US" sz="9600" b="1" dirty="0">
                <a:solidFill>
                  <a:srgbClr val="00B0F0"/>
                </a:solidFill>
                <a:cs typeface="Times New Roman" pitchFamily="18" charset="0"/>
              </a:rPr>
              <a:t>first, second, third, fourth, and so on</a:t>
            </a:r>
            <a:r>
              <a:rPr lang="en-US" sz="9600" dirty="0">
                <a:cs typeface="Times New Roman" pitchFamily="18" charset="0"/>
              </a:rPr>
              <a:t>. </a:t>
            </a:r>
            <a:endParaRPr lang="en-US" sz="9600" dirty="0">
              <a:latin typeface="Times New Roman" pitchFamily="18" charset="0"/>
              <a:cs typeface="Times New Roman" pitchFamily="18" charset="0"/>
            </a:endParaRPr>
          </a:p>
          <a:p>
            <a:endParaRPr lang="en-US" dirty="0"/>
          </a:p>
        </p:txBody>
      </p:sp>
      <p:pic>
        <p:nvPicPr>
          <p:cNvPr id="104450" name="Picture 2" descr="C:\Users\Michelle\AppData\Local\Microsoft\Windows\INetCache\IE\7Z5NU8PH\Anonymous_burger[1].png"/>
          <p:cNvPicPr>
            <a:picLocks noChangeAspect="1" noChangeArrowheads="1"/>
          </p:cNvPicPr>
          <p:nvPr/>
        </p:nvPicPr>
        <p:blipFill>
          <a:blip r:embed="rId3" cstate="print"/>
          <a:srcRect/>
          <a:stretch>
            <a:fillRect/>
          </a:stretch>
        </p:blipFill>
        <p:spPr bwMode="auto">
          <a:xfrm>
            <a:off x="6705600" y="1371600"/>
            <a:ext cx="1972235" cy="1495167"/>
          </a:xfrm>
          <a:prstGeom prst="rect">
            <a:avLst/>
          </a:prstGeom>
          <a:noFill/>
        </p:spPr>
      </p:pic>
      <p:pic>
        <p:nvPicPr>
          <p:cNvPr id="104459" name="Picture 11" descr="C:\Users\Michelle\AppData\Local\Microsoft\Windows\INetCache\IE\ZT9B1J2C\210508,1271695774,2[1].jpg"/>
          <p:cNvPicPr>
            <a:picLocks noChangeAspect="1" noChangeArrowheads="1"/>
          </p:cNvPicPr>
          <p:nvPr/>
        </p:nvPicPr>
        <p:blipFill>
          <a:blip r:embed="rId4" cstate="print"/>
          <a:srcRect b="33333"/>
          <a:stretch>
            <a:fillRect/>
          </a:stretch>
        </p:blipFill>
        <p:spPr bwMode="auto">
          <a:xfrm>
            <a:off x="5746376" y="3124200"/>
            <a:ext cx="2895600" cy="1816847"/>
          </a:xfrm>
          <a:prstGeom prst="rect">
            <a:avLst/>
          </a:prstGeom>
          <a:noFill/>
        </p:spPr>
      </p:pic>
    </p:spTree>
    <p:extLst>
      <p:ext uri="{BB962C8B-B14F-4D97-AF65-F5344CB8AC3E}">
        <p14:creationId xmlns:p14="http://schemas.microsoft.com/office/powerpoint/2010/main" val="2340793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noFill/>
        </p:spPr>
        <p:txBody>
          <a:bodyPr>
            <a:normAutofit/>
          </a:bodyPr>
          <a:lstStyle/>
          <a:p>
            <a:r>
              <a:rPr lang="en-US" dirty="0"/>
              <a:t>Ordinal Variable: What Statistics/Operations Can I Compute?</a:t>
            </a:r>
          </a:p>
        </p:txBody>
      </p:sp>
      <p:graphicFrame>
        <p:nvGraphicFramePr>
          <p:cNvPr id="4" name="Content Placeholder 3"/>
          <p:cNvGraphicFramePr>
            <a:graphicFrameLocks noGrp="1"/>
          </p:cNvGraphicFramePr>
          <p:nvPr>
            <p:ph idx="1"/>
            <p:extLst/>
          </p:nvPr>
        </p:nvGraphicFramePr>
        <p:xfrm>
          <a:off x="628650" y="1524000"/>
          <a:ext cx="7886700" cy="4069080"/>
        </p:xfrm>
        <a:graphic>
          <a:graphicData uri="http://schemas.openxmlformats.org/drawingml/2006/table">
            <a:tbl>
              <a:tblPr firstRow="1" bandRow="1">
                <a:tableStyleId>{F2DE63D5-997A-4646-A377-4702673A728D}</a:tableStyleId>
              </a:tblPr>
              <a:tblGrid>
                <a:gridCol w="6459583">
                  <a:extLst>
                    <a:ext uri="{9D8B030D-6E8A-4147-A177-3AD203B41FA5}">
                      <a16:colId xmlns="" xmlns:a16="http://schemas.microsoft.com/office/drawing/2014/main" val="20000"/>
                    </a:ext>
                  </a:extLst>
                </a:gridCol>
                <a:gridCol w="1427117">
                  <a:extLst>
                    <a:ext uri="{9D8B030D-6E8A-4147-A177-3AD203B41FA5}">
                      <a16:colId xmlns="" xmlns:a16="http://schemas.microsoft.com/office/drawing/2014/main" val="20001"/>
                    </a:ext>
                  </a:extLst>
                </a:gridCol>
              </a:tblGrid>
              <a:tr h="472469">
                <a:tc>
                  <a:txBody>
                    <a:bodyPr/>
                    <a:lstStyle/>
                    <a:p>
                      <a:pPr marL="0" marR="0">
                        <a:lnSpc>
                          <a:spcPct val="150000"/>
                        </a:lnSpc>
                        <a:spcBef>
                          <a:spcPts val="600"/>
                        </a:spcBef>
                        <a:spcAft>
                          <a:spcPts val="600"/>
                        </a:spcAft>
                      </a:pPr>
                      <a:r>
                        <a:rPr lang="en-US" sz="2400" dirty="0"/>
                        <a:t>Statistic</a:t>
                      </a:r>
                      <a:r>
                        <a:rPr lang="en-US" sz="2400" baseline="0" dirty="0"/>
                        <a:t>/Operation</a:t>
                      </a:r>
                      <a:endParaRPr lang="en-US" sz="2400" b="0" dirty="0">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Compute?</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0"/>
                  </a:ext>
                </a:extLst>
              </a:tr>
              <a:tr h="472469">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1"/>
                  </a:ext>
                </a:extLst>
              </a:tr>
              <a:tr h="472469">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2"/>
                  </a:ext>
                </a:extLst>
              </a:tr>
              <a:tr h="472469">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3"/>
                  </a:ext>
                </a:extLst>
              </a:tr>
              <a:tr h="914257">
                <a:tc>
                  <a:txBody>
                    <a:bodyPr/>
                    <a:lstStyle/>
                    <a:p>
                      <a:pPr marL="0" marR="0">
                        <a:lnSpc>
                          <a:spcPct val="150000"/>
                        </a:lnSpc>
                        <a:spcBef>
                          <a:spcPts val="600"/>
                        </a:spcBef>
                        <a:spcAft>
                          <a:spcPts val="600"/>
                        </a:spcAft>
                      </a:pPr>
                      <a:r>
                        <a:rPr lang="en-US" sz="2400" dirty="0"/>
                        <a:t>Mean, Standard Deviation, Standard Error Of The Mean.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4"/>
                  </a:ext>
                </a:extLst>
              </a:tr>
              <a:tr h="472469">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360269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2642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lstStyle/>
          <a:p>
            <a:r>
              <a:rPr lang="en-US" sz="4000" dirty="0"/>
              <a:t>Interval Variables</a:t>
            </a:r>
          </a:p>
        </p:txBody>
      </p:sp>
      <p:sp>
        <p:nvSpPr>
          <p:cNvPr id="3" name="Content Placeholder 2"/>
          <p:cNvSpPr>
            <a:spLocks noGrp="1"/>
          </p:cNvSpPr>
          <p:nvPr>
            <p:ph idx="1"/>
          </p:nvPr>
        </p:nvSpPr>
        <p:spPr>
          <a:noFill/>
        </p:spPr>
        <p:txBody>
          <a:bodyPr>
            <a:normAutofit lnSpcReduction="10000"/>
          </a:bodyPr>
          <a:lstStyle/>
          <a:p>
            <a:pPr>
              <a:lnSpc>
                <a:spcPct val="150000"/>
              </a:lnSpc>
              <a:spcBef>
                <a:spcPts val="600"/>
              </a:spcBef>
              <a:spcAft>
                <a:spcPts val="600"/>
              </a:spcAft>
            </a:pPr>
            <a:r>
              <a:rPr lang="en-US" dirty="0">
                <a:cs typeface="Times New Roman" pitchFamily="18" charset="0"/>
              </a:rPr>
              <a:t>Classifies data into groups or categories </a:t>
            </a:r>
          </a:p>
          <a:p>
            <a:pPr>
              <a:lnSpc>
                <a:spcPct val="150000"/>
              </a:lnSpc>
              <a:spcBef>
                <a:spcPts val="600"/>
              </a:spcBef>
              <a:spcAft>
                <a:spcPts val="600"/>
              </a:spcAft>
            </a:pPr>
            <a:r>
              <a:rPr lang="en-US" dirty="0">
                <a:cs typeface="Times New Roman" pitchFamily="18" charset="0"/>
              </a:rPr>
              <a:t>Determines the preferences between items </a:t>
            </a:r>
          </a:p>
          <a:p>
            <a:pPr>
              <a:lnSpc>
                <a:spcPct val="150000"/>
              </a:lnSpc>
              <a:spcBef>
                <a:spcPts val="600"/>
              </a:spcBef>
              <a:spcAft>
                <a:spcPts val="600"/>
              </a:spcAft>
            </a:pPr>
            <a:r>
              <a:rPr lang="en-US" dirty="0">
                <a:cs typeface="Times New Roman" pitchFamily="18" charset="0"/>
              </a:rPr>
              <a:t>Zero point on the internal scale is </a:t>
            </a:r>
            <a:r>
              <a:rPr lang="en-US" b="1" dirty="0">
                <a:cs typeface="Times New Roman" pitchFamily="18" charset="0"/>
              </a:rPr>
              <a:t>arbitrary zero</a:t>
            </a:r>
            <a:r>
              <a:rPr lang="en-US" dirty="0">
                <a:cs typeface="Times New Roman" pitchFamily="18" charset="0"/>
              </a:rPr>
              <a:t>, it is not the true zero point</a:t>
            </a:r>
          </a:p>
          <a:p>
            <a:pPr>
              <a:lnSpc>
                <a:spcPct val="150000"/>
              </a:lnSpc>
              <a:spcBef>
                <a:spcPts val="600"/>
              </a:spcBef>
              <a:spcAft>
                <a:spcPts val="600"/>
              </a:spcAft>
            </a:pPr>
            <a:r>
              <a:rPr lang="en-US" dirty="0">
                <a:cs typeface="Times New Roman" pitchFamily="18" charset="0"/>
              </a:rPr>
              <a:t>Designates an equal-interval ordering.</a:t>
            </a:r>
          </a:p>
        </p:txBody>
      </p:sp>
    </p:spTree>
    <p:extLst>
      <p:ext uri="{BB962C8B-B14F-4D97-AF65-F5344CB8AC3E}">
        <p14:creationId xmlns:p14="http://schemas.microsoft.com/office/powerpoint/2010/main" val="382546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latin typeface="Times New Roman" pitchFamily="18" charset="0"/>
                <a:cs typeface="Times New Roman" pitchFamily="18" charset="0"/>
              </a:rPr>
              <a:t>Examples</a:t>
            </a:r>
            <a:endParaRPr lang="en-US" dirty="0"/>
          </a:p>
        </p:txBody>
      </p:sp>
      <p:sp>
        <p:nvSpPr>
          <p:cNvPr id="3" name="Content Placeholder 2"/>
          <p:cNvSpPr>
            <a:spLocks noGrp="1"/>
          </p:cNvSpPr>
          <p:nvPr>
            <p:ph idx="1"/>
          </p:nvPr>
        </p:nvSpPr>
        <p:spPr>
          <a:xfrm>
            <a:off x="628650" y="1595437"/>
            <a:ext cx="5067300" cy="4652963"/>
          </a:xfrm>
          <a:solidFill>
            <a:schemeClr val="bg1"/>
          </a:solidFill>
        </p:spPr>
        <p:txBody>
          <a:bodyPr>
            <a:noAutofit/>
          </a:bodyPr>
          <a:lstStyle/>
          <a:p>
            <a:pPr marL="0" indent="0" algn="just">
              <a:lnSpc>
                <a:spcPct val="100000"/>
              </a:lnSpc>
              <a:spcBef>
                <a:spcPts val="600"/>
              </a:spcBef>
              <a:spcAft>
                <a:spcPts val="600"/>
              </a:spcAft>
              <a:buNone/>
            </a:pPr>
            <a:r>
              <a:rPr lang="en-US" sz="2400" dirty="0">
                <a:cs typeface="Times New Roman" pitchFamily="18" charset="0"/>
              </a:rPr>
              <a:t>Some Temperature Scales</a:t>
            </a:r>
          </a:p>
          <a:p>
            <a:pPr algn="just">
              <a:lnSpc>
                <a:spcPct val="100000"/>
              </a:lnSpc>
              <a:spcBef>
                <a:spcPts val="600"/>
              </a:spcBef>
              <a:spcAft>
                <a:spcPts val="600"/>
              </a:spcAft>
            </a:pPr>
            <a:r>
              <a:rPr lang="en-US" sz="2400" dirty="0">
                <a:cs typeface="Times New Roman" pitchFamily="18" charset="0"/>
              </a:rPr>
              <a:t>Fahrenheit (25 is 5 degrees hotter than 20) </a:t>
            </a:r>
          </a:p>
        </p:txBody>
      </p:sp>
      <p:pic>
        <p:nvPicPr>
          <p:cNvPr id="105474" name="Picture 2" descr="C:\Users\Michelle\AppData\Local\Microsoft\Windows\INetCache\IE\7Z5NU8PH\27011083b4a7e446d1428d4b51391be8[1].jpg"/>
          <p:cNvPicPr>
            <a:picLocks noChangeAspect="1" noChangeArrowheads="1"/>
          </p:cNvPicPr>
          <p:nvPr/>
        </p:nvPicPr>
        <p:blipFill>
          <a:blip r:embed="rId3" cstate="print"/>
          <a:srcRect/>
          <a:stretch>
            <a:fillRect/>
          </a:stretch>
        </p:blipFill>
        <p:spPr bwMode="auto">
          <a:xfrm>
            <a:off x="6324600" y="1066800"/>
            <a:ext cx="2819400" cy="4843585"/>
          </a:xfrm>
          <a:prstGeom prst="rect">
            <a:avLst/>
          </a:prstGeom>
          <a:noFill/>
        </p:spPr>
      </p:pic>
      <p:sp>
        <p:nvSpPr>
          <p:cNvPr id="5" name="Title 1"/>
          <p:cNvSpPr txBox="1">
            <a:spLocks/>
          </p:cNvSpPr>
          <p:nvPr/>
        </p:nvSpPr>
        <p:spPr bwMode="auto">
          <a:xfrm>
            <a:off x="0" y="0"/>
            <a:ext cx="9144000" cy="1219200"/>
          </a:xfrm>
          <a:prstGeom prst="rect">
            <a:avLst/>
          </a:prstGeom>
          <a:solidFill>
            <a:schemeClr val="bg1"/>
          </a:solidFill>
          <a:ln>
            <a:noFill/>
          </a:ln>
          <a:effectLst/>
          <a:extLs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Interval Variables: Examples</a:t>
            </a:r>
          </a:p>
        </p:txBody>
      </p:sp>
    </p:spTree>
    <p:extLst>
      <p:ext uri="{BB962C8B-B14F-4D97-AF65-F5344CB8AC3E}">
        <p14:creationId xmlns:p14="http://schemas.microsoft.com/office/powerpoint/2010/main" val="178640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Examples</a:t>
            </a:r>
            <a:endParaRPr lang="en-US" dirty="0"/>
          </a:p>
        </p:txBody>
      </p:sp>
      <p:sp>
        <p:nvSpPr>
          <p:cNvPr id="3" name="Content Placeholder 2"/>
          <p:cNvSpPr>
            <a:spLocks noGrp="1"/>
          </p:cNvSpPr>
          <p:nvPr>
            <p:ph idx="1"/>
          </p:nvPr>
        </p:nvSpPr>
        <p:spPr>
          <a:xfrm>
            <a:off x="457200" y="1295400"/>
            <a:ext cx="6705600" cy="4525963"/>
          </a:xfrm>
          <a:noFill/>
        </p:spPr>
        <p:txBody>
          <a:bodyPr>
            <a:normAutofit/>
          </a:bodyPr>
          <a:lstStyle/>
          <a:p>
            <a:pPr marL="0" indent="0">
              <a:lnSpc>
                <a:spcPct val="150000"/>
              </a:lnSpc>
              <a:spcBef>
                <a:spcPts val="600"/>
              </a:spcBef>
              <a:spcAft>
                <a:spcPts val="600"/>
              </a:spcAft>
              <a:buNone/>
            </a:pPr>
            <a:r>
              <a:rPr lang="en-US" sz="2400" dirty="0">
                <a:cs typeface="Times New Roman" pitchFamily="18" charset="0"/>
              </a:rPr>
              <a:t>How do you feel about “Intro to Data Analysis”?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1 = I’m totally dreading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2 = I’d rather not take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3 = I feel neutral about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4 = I’m interested in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5 = I’m SO excited to take this class!</a:t>
            </a:r>
          </a:p>
        </p:txBody>
      </p:sp>
      <p:pic>
        <p:nvPicPr>
          <p:cNvPr id="106498" name="Picture 2" descr="C:\Users\Michelle\Downloads\I_Data_A\images (6).jpg"/>
          <p:cNvPicPr>
            <a:picLocks noChangeAspect="1" noChangeArrowheads="1"/>
          </p:cNvPicPr>
          <p:nvPr/>
        </p:nvPicPr>
        <p:blipFill>
          <a:blip r:embed="rId3" cstate="print"/>
          <a:srcRect/>
          <a:stretch>
            <a:fillRect/>
          </a:stretch>
        </p:blipFill>
        <p:spPr bwMode="auto">
          <a:xfrm>
            <a:off x="5562600" y="3124200"/>
            <a:ext cx="3346777" cy="1724511"/>
          </a:xfrm>
          <a:prstGeom prst="rect">
            <a:avLst/>
          </a:prstGeom>
          <a:noFill/>
        </p:spPr>
      </p:pic>
    </p:spTree>
    <p:extLst>
      <p:ext uri="{BB962C8B-B14F-4D97-AF65-F5344CB8AC3E}">
        <p14:creationId xmlns:p14="http://schemas.microsoft.com/office/powerpoint/2010/main" val="2010077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9"/>
            <a:ext cx="7886700" cy="1158872"/>
          </a:xfrm>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Which Statistic/ Operation Can I Compute?</a:t>
            </a:r>
            <a:endParaRPr lang="en-US" dirty="0"/>
          </a:p>
        </p:txBody>
      </p:sp>
      <p:graphicFrame>
        <p:nvGraphicFramePr>
          <p:cNvPr id="4" name="Content Placeholder 3"/>
          <p:cNvGraphicFramePr>
            <a:graphicFrameLocks noGrp="1"/>
          </p:cNvGraphicFramePr>
          <p:nvPr>
            <p:ph idx="1"/>
            <p:extLst/>
          </p:nvPr>
        </p:nvGraphicFramePr>
        <p:xfrm>
          <a:off x="628650" y="1524000"/>
          <a:ext cx="7886700" cy="4274320"/>
        </p:xfrm>
        <a:graphic>
          <a:graphicData uri="http://schemas.openxmlformats.org/drawingml/2006/table">
            <a:tbl>
              <a:tblPr firstRow="1" bandRow="1">
                <a:tableStyleId>{F2DE63D5-997A-4646-A377-4702673A728D}</a:tableStyleId>
              </a:tblPr>
              <a:tblGrid>
                <a:gridCol w="6094268">
                  <a:extLst>
                    <a:ext uri="{9D8B030D-6E8A-4147-A177-3AD203B41FA5}">
                      <a16:colId xmlns="" xmlns:a16="http://schemas.microsoft.com/office/drawing/2014/main" val="20000"/>
                    </a:ext>
                  </a:extLst>
                </a:gridCol>
                <a:gridCol w="1792432">
                  <a:extLst>
                    <a:ext uri="{9D8B030D-6E8A-4147-A177-3AD203B41FA5}">
                      <a16:colId xmlns=""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No</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200511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4960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Ratio Variables</a:t>
            </a:r>
          </a:p>
        </p:txBody>
      </p:sp>
      <p:sp>
        <p:nvSpPr>
          <p:cNvPr id="3" name="Content Placeholder 2"/>
          <p:cNvSpPr>
            <a:spLocks noGrp="1"/>
          </p:cNvSpPr>
          <p:nvPr>
            <p:ph idx="1"/>
          </p:nvPr>
        </p:nvSpPr>
        <p:spPr>
          <a:noFill/>
        </p:spPr>
        <p:txBody>
          <a:bodyPr>
            <a:normAutofit/>
          </a:bodyPr>
          <a:lstStyle/>
          <a:p>
            <a:pPr>
              <a:spcBef>
                <a:spcPts val="600"/>
              </a:spcBef>
              <a:spcAft>
                <a:spcPts val="600"/>
              </a:spcAft>
            </a:pPr>
            <a:r>
              <a:rPr lang="en-US" dirty="0">
                <a:cs typeface="Times New Roman" pitchFamily="18" charset="0"/>
              </a:rPr>
              <a:t>This is the highest level of measurement and has the properties of an interval scale; coupled with fixed origin or zero point.</a:t>
            </a:r>
          </a:p>
          <a:p>
            <a:pPr>
              <a:spcBef>
                <a:spcPts val="600"/>
              </a:spcBef>
              <a:spcAft>
                <a:spcPts val="600"/>
              </a:spcAft>
            </a:pPr>
            <a:endParaRPr lang="en-US" dirty="0">
              <a:cs typeface="Times New Roman" pitchFamily="18" charset="0"/>
            </a:endParaRPr>
          </a:p>
          <a:p>
            <a:pPr>
              <a:spcBef>
                <a:spcPts val="600"/>
              </a:spcBef>
              <a:spcAft>
                <a:spcPts val="600"/>
              </a:spcAft>
            </a:pPr>
            <a:r>
              <a:rPr lang="en-US" dirty="0">
                <a:cs typeface="Times New Roman" pitchFamily="18" charset="0"/>
              </a:rPr>
              <a:t>It clearly defines the magnitude or value of difference between two individual items or intervals in same group.</a:t>
            </a:r>
            <a:r>
              <a:rPr lang="en-US" sz="3600" dirty="0">
                <a:solidFill>
                  <a:srgbClr val="024684"/>
                </a:solidFill>
                <a:cs typeface="Times New Roman" pitchFamily="18" charset="0"/>
              </a:rPr>
              <a:t/>
            </a:r>
            <a:br>
              <a:rPr lang="en-US" sz="3600" dirty="0">
                <a:solidFill>
                  <a:srgbClr val="024684"/>
                </a:solidFill>
                <a:cs typeface="Times New Roman" pitchFamily="18" charset="0"/>
              </a:rPr>
            </a:br>
            <a:endParaRPr lang="en-US" dirty="0">
              <a:solidFill>
                <a:srgbClr val="024684"/>
              </a:solidFill>
              <a:cs typeface="Times New Roman" pitchFamily="18" charset="0"/>
            </a:endParaRPr>
          </a:p>
        </p:txBody>
      </p:sp>
    </p:spTree>
    <p:extLst>
      <p:ext uri="{BB962C8B-B14F-4D97-AF65-F5344CB8AC3E}">
        <p14:creationId xmlns:p14="http://schemas.microsoft.com/office/powerpoint/2010/main" val="793255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vs. Information</a:t>
            </a:r>
          </a:p>
        </p:txBody>
      </p:sp>
      <p:pic>
        <p:nvPicPr>
          <p:cNvPr id="4"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2908" y="2825796"/>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2385" y="3680910"/>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Goncalo\AppData\Local\Microsoft\Windows\INetCache\IE\86ENDE7K\social-media-400854_640[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545" t="26631" r="33895" b="19684"/>
          <a:stretch/>
        </p:blipFill>
        <p:spPr bwMode="auto">
          <a:xfrm>
            <a:off x="1009402" y="2671010"/>
            <a:ext cx="1164303" cy="204537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bwMode="auto">
          <a:xfrm>
            <a:off x="2173706" y="2295015"/>
            <a:ext cx="1594985" cy="919401"/>
          </a:xfrm>
          <a:prstGeom prst="wedgeRoundRectCallout">
            <a:avLst>
              <a:gd name="adj1" fmla="val -51824"/>
              <a:gd name="adj2" fmla="val 73132"/>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terrible service</a:t>
            </a:r>
            <a:r>
              <a:rPr lang="en-US" sz="1200" b="1" dirty="0">
                <a:solidFill>
                  <a:schemeClr val="tx1"/>
                </a:solidFill>
                <a:latin typeface="Arial" charset="0"/>
              </a:rPr>
              <a:t>, great food, worth the wait</a:t>
            </a:r>
            <a:endParaRPr kumimoji="0" lang="en-US" sz="1200" b="1" u="none" strike="noStrike" cap="none" normalizeH="0" baseline="0" dirty="0">
              <a:ln>
                <a:noFill/>
              </a:ln>
              <a:solidFill>
                <a:schemeClr val="tx1"/>
              </a:solidFill>
              <a:effectLst/>
              <a:latin typeface="Arial" charset="0"/>
            </a:endParaRPr>
          </a:p>
        </p:txBody>
      </p:sp>
      <p:cxnSp>
        <p:nvCxnSpPr>
          <p:cNvPr id="8" name="Straight Arrow Connector 7"/>
          <p:cNvCxnSpPr/>
          <p:nvPr/>
        </p:nvCxnSpPr>
        <p:spPr bwMode="auto">
          <a:xfrm>
            <a:off x="2362200" y="3693695"/>
            <a:ext cx="13716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pic>
        <p:nvPicPr>
          <p:cNvPr id="9" name="Picture 3" descr="C:\Users\Goncalo\AppData\Local\Microsoft\Windows\INetCache\IE\86ENDE7K\faccine[1].gif"/>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86897" l="0" r="100000">
                        <a14:foregroundMark x1="38660" y1="32759" x2="32732" y2="10000"/>
                        <a14:foregroundMark x1="35309" y1="16897" x2="41237" y2="15862"/>
                        <a14:foregroundMark x1="59536" y1="15172" x2="57732" y2="23103"/>
                        <a14:foregroundMark x1="64948" y1="21379" x2="70103" y2="22759"/>
                        <a14:foregroundMark x1="80412" y1="71034" x2="95103" y2="71034"/>
                        <a14:foregroundMark x1="90464" y1="79310" x2="85825" y2="68621"/>
                        <a14:foregroundMark x1="57732" y1="72759" x2="62629" y2="63448"/>
                        <a14:foregroundMark x1="36082" y1="64138" x2="33763" y2="72069"/>
                        <a14:foregroundMark x1="32732" y1="65172" x2="43299" y2="69655"/>
                        <a14:foregroundMark x1="18299" y1="66207" x2="4897" y2="63448"/>
                        <a14:foregroundMark x1="8247" y1="69655" x2="8247" y2="74828"/>
                        <a14:foregroundMark x1="43041" y1="46552" x2="53608" y2="48621"/>
                      </a14:backgroundRemoval>
                    </a14:imgEffect>
                  </a14:imgLayer>
                </a14:imgProps>
              </a:ext>
              <a:ext uri="{28A0092B-C50C-407E-A947-70E740481C1C}">
                <a14:useLocalDpi xmlns:a14="http://schemas.microsoft.com/office/drawing/2010/main" val="0"/>
              </a:ext>
            </a:extLst>
          </a:blip>
          <a:srcRect/>
          <a:stretch>
            <a:fillRect/>
          </a:stretch>
        </p:blipFill>
        <p:spPr bwMode="auto">
          <a:xfrm>
            <a:off x="3886200" y="3079332"/>
            <a:ext cx="1643949" cy="12287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14400" y="4716380"/>
            <a:ext cx="1610226" cy="646331"/>
          </a:xfrm>
          <a:prstGeom prst="rect">
            <a:avLst/>
          </a:prstGeom>
          <a:noFill/>
        </p:spPr>
        <p:txBody>
          <a:bodyPr wrap="square" rtlCol="0">
            <a:spAutoFit/>
          </a:bodyPr>
          <a:lstStyle/>
          <a:p>
            <a:pPr algn="ctr"/>
            <a:r>
              <a:rPr lang="en-US" dirty="0"/>
              <a:t>Tweets are a source of data</a:t>
            </a:r>
          </a:p>
        </p:txBody>
      </p:sp>
      <p:sp>
        <p:nvSpPr>
          <p:cNvPr id="11" name="TextBox 10"/>
          <p:cNvSpPr txBox="1"/>
          <p:nvPr/>
        </p:nvSpPr>
        <p:spPr>
          <a:xfrm>
            <a:off x="3681461" y="4577880"/>
            <a:ext cx="2365312" cy="923330"/>
          </a:xfrm>
          <a:prstGeom prst="rect">
            <a:avLst/>
          </a:prstGeom>
          <a:noFill/>
        </p:spPr>
        <p:txBody>
          <a:bodyPr wrap="square" rtlCol="0">
            <a:spAutoFit/>
          </a:bodyPr>
          <a:lstStyle/>
          <a:p>
            <a:pPr algn="ctr"/>
            <a:r>
              <a:rPr lang="en-US" dirty="0"/>
              <a:t>Sentiment Analysis uses analytics to identify relevant tidbits</a:t>
            </a:r>
          </a:p>
        </p:txBody>
      </p:sp>
      <p:sp>
        <p:nvSpPr>
          <p:cNvPr id="12" name="Rounded Rectangular Callout 11"/>
          <p:cNvSpPr/>
          <p:nvPr/>
        </p:nvSpPr>
        <p:spPr bwMode="auto">
          <a:xfrm>
            <a:off x="4216417" y="1739198"/>
            <a:ext cx="1905000" cy="919401"/>
          </a:xfrm>
          <a:prstGeom prst="wedgeRoundRectCallout">
            <a:avLst>
              <a:gd name="adj1" fmla="val -23034"/>
              <a:gd name="adj2" fmla="val 117736"/>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a:t>
            </a:r>
            <a:r>
              <a:rPr kumimoji="0" lang="en-US" sz="1200" b="1" u="none" strike="noStrike" cap="none" normalizeH="0" baseline="0" dirty="0">
                <a:ln>
                  <a:noFill/>
                </a:ln>
                <a:solidFill>
                  <a:schemeClr val="accent3"/>
                </a:solidFill>
                <a:effectLst/>
                <a:latin typeface="Arial" charset="0"/>
              </a:rPr>
              <a:t>TERRIBLE SERVICE</a:t>
            </a:r>
            <a:r>
              <a:rPr lang="en-US" sz="1200" b="1" dirty="0">
                <a:solidFill>
                  <a:schemeClr val="accent3"/>
                </a:solidFill>
                <a:latin typeface="Arial" charset="0"/>
              </a:rPr>
              <a:t>, GREAT FOOD</a:t>
            </a:r>
            <a:r>
              <a:rPr lang="en-US" sz="1200" b="1" dirty="0">
                <a:solidFill>
                  <a:schemeClr val="tx1"/>
                </a:solidFill>
                <a:latin typeface="Arial" charset="0"/>
              </a:rPr>
              <a:t>, worth the wait</a:t>
            </a:r>
            <a:endParaRPr kumimoji="0" lang="en-US" sz="1200" b="1" u="none" strike="noStrike" cap="none" normalizeH="0" baseline="0" dirty="0">
              <a:ln>
                <a:noFill/>
              </a:ln>
              <a:solidFill>
                <a:schemeClr val="tx1"/>
              </a:solidFill>
              <a:effectLst/>
              <a:latin typeface="Arial" charset="0"/>
            </a:endParaRPr>
          </a:p>
        </p:txBody>
      </p:sp>
      <p:cxnSp>
        <p:nvCxnSpPr>
          <p:cNvPr id="13" name="Straight Arrow Connector 12"/>
          <p:cNvCxnSpPr/>
          <p:nvPr/>
        </p:nvCxnSpPr>
        <p:spPr bwMode="auto">
          <a:xfrm>
            <a:off x="5638800" y="3733800"/>
            <a:ext cx="9144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6553200" y="4716379"/>
            <a:ext cx="2209800" cy="923330"/>
          </a:xfrm>
          <a:prstGeom prst="rect">
            <a:avLst/>
          </a:prstGeom>
          <a:noFill/>
        </p:spPr>
        <p:txBody>
          <a:bodyPr wrap="square" rtlCol="0">
            <a:spAutoFit/>
          </a:bodyPr>
          <a:lstStyle/>
          <a:p>
            <a:pPr algn="ctr"/>
            <a:r>
              <a:rPr lang="en-US" dirty="0"/>
              <a:t>The outcome of such analyses is actionable information</a:t>
            </a:r>
          </a:p>
        </p:txBody>
      </p:sp>
      <p:pic>
        <p:nvPicPr>
          <p:cNvPr id="15" name="Picture 4" descr="C:\Users\Goncalo\AppData\Local\Microsoft\Windows\INetCache\IE\LPRJSZ2T\medium-bar-chart-statistic-clipart-to-be-used-as-icon-166.6-6107[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3175" y="3079332"/>
            <a:ext cx="1629849" cy="1412536"/>
          </a:xfrm>
          <a:prstGeom prst="rect">
            <a:avLst/>
          </a:prstGeom>
          <a:noFill/>
          <a:extLst>
            <a:ext uri="{909E8E84-426E-40dd-AFC4-6F175D3DCCD1}">
              <a14:hiddenFill xmlns:a14="http://schemas.microsoft.com/office/drawing/2010/main">
                <a:solidFill>
                  <a:srgbClr val="FFFFFF"/>
                </a:solidFill>
              </a14:hiddenFill>
            </a:ext>
          </a:extLst>
        </p:spPr>
      </p:pic>
      <p:sp>
        <p:nvSpPr>
          <p:cNvPr id="16" name="Oval Callout 15"/>
          <p:cNvSpPr/>
          <p:nvPr/>
        </p:nvSpPr>
        <p:spPr bwMode="auto">
          <a:xfrm>
            <a:off x="7162800" y="878231"/>
            <a:ext cx="1676400" cy="1947565"/>
          </a:xfrm>
          <a:prstGeom prst="wedgeEllipseCallout">
            <a:avLst>
              <a:gd name="adj1" fmla="val -23950"/>
              <a:gd name="adj2" fmla="val 60389"/>
            </a:avLst>
          </a:prstGeom>
          <a:ln>
            <a:solidFill>
              <a:srgbClr val="00B0F0"/>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We seem to have a problem with Service. Let’s get some training for our staff.</a:t>
            </a:r>
            <a:r>
              <a:rPr kumimoji="0" lang="en-US" sz="1200" b="1" u="none" strike="noStrike" cap="none" normalizeH="0" dirty="0">
                <a:ln>
                  <a:noFill/>
                </a:ln>
                <a:solidFill>
                  <a:schemeClr val="tx1"/>
                </a:solidFill>
                <a:effectLst/>
                <a:latin typeface="Arial" charset="0"/>
              </a:rPr>
              <a:t> </a:t>
            </a:r>
            <a:endParaRPr kumimoji="0" lang="en-US" sz="1200" b="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33324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Variables</a:t>
            </a:r>
          </a:p>
        </p:txBody>
      </p:sp>
      <p:pic>
        <p:nvPicPr>
          <p:cNvPr id="107523" name="Picture 3" descr="C:\Users\Michelle\AppData\Local\Microsoft\Windows\INetCache\IE\IYI5OAFZ\CelsiusKelvin.svg[1].png"/>
          <p:cNvPicPr>
            <a:picLocks noChangeAspect="1" noChangeArrowheads="1"/>
          </p:cNvPicPr>
          <p:nvPr/>
        </p:nvPicPr>
        <p:blipFill>
          <a:blip r:embed="rId3" cstate="print"/>
          <a:srcRect/>
          <a:stretch>
            <a:fillRect/>
          </a:stretch>
        </p:blipFill>
        <p:spPr bwMode="auto">
          <a:xfrm>
            <a:off x="7239000" y="1219200"/>
            <a:ext cx="1373316" cy="2286000"/>
          </a:xfrm>
          <a:prstGeom prst="rect">
            <a:avLst/>
          </a:prstGeom>
          <a:noFill/>
        </p:spPr>
      </p:pic>
      <p:pic>
        <p:nvPicPr>
          <p:cNvPr id="107524" name="Picture 4" descr="C:\Users\Michelle\AppData\Local\Microsoft\Windows\INetCache\IE\EFR3ZLGP\heart-rate-ekg-ecg-heart-beat[1].jpg"/>
          <p:cNvPicPr>
            <a:picLocks noChangeAspect="1" noChangeArrowheads="1"/>
          </p:cNvPicPr>
          <p:nvPr/>
        </p:nvPicPr>
        <p:blipFill>
          <a:blip r:embed="rId4" cstate="print"/>
          <a:srcRect/>
          <a:stretch>
            <a:fillRect/>
          </a:stretch>
        </p:blipFill>
        <p:spPr bwMode="auto">
          <a:xfrm>
            <a:off x="5410200" y="4991669"/>
            <a:ext cx="749643" cy="693420"/>
          </a:xfrm>
          <a:prstGeom prst="rect">
            <a:avLst/>
          </a:prstGeom>
          <a:noFill/>
        </p:spPr>
      </p:pic>
      <p:pic>
        <p:nvPicPr>
          <p:cNvPr id="8" name="Picture 2" descr="C:\Users\Michelle\AppData\Local\Microsoft\Windows\INetCache\IE\IYI5OAFZ\Darden_comparison[1].png"/>
          <p:cNvPicPr>
            <a:picLocks noChangeAspect="1" noChangeArrowheads="1"/>
          </p:cNvPicPr>
          <p:nvPr/>
        </p:nvPicPr>
        <p:blipFill>
          <a:blip r:embed="rId5" cstate="print"/>
          <a:srcRect/>
          <a:stretch>
            <a:fillRect/>
          </a:stretch>
        </p:blipFill>
        <p:spPr bwMode="auto">
          <a:xfrm>
            <a:off x="6973158" y="4114800"/>
            <a:ext cx="1905000" cy="1828800"/>
          </a:xfrm>
          <a:prstGeom prst="rect">
            <a:avLst/>
          </a:prstGeom>
          <a:noFill/>
        </p:spPr>
      </p:pic>
      <p:sp>
        <p:nvSpPr>
          <p:cNvPr id="3" name="Content Placeholder 2"/>
          <p:cNvSpPr>
            <a:spLocks noGrp="1"/>
          </p:cNvSpPr>
          <p:nvPr>
            <p:ph idx="1"/>
          </p:nvPr>
        </p:nvSpPr>
        <p:spPr>
          <a:xfrm>
            <a:off x="609600" y="1519237"/>
            <a:ext cx="6363558" cy="4652963"/>
          </a:xfrm>
          <a:noFill/>
        </p:spPr>
        <p:txBody>
          <a:bodyPr>
            <a:normAutofit/>
          </a:bodyPr>
          <a:lstStyle/>
          <a:p>
            <a:pPr>
              <a:spcBef>
                <a:spcPts val="600"/>
              </a:spcBef>
              <a:spcAft>
                <a:spcPts val="600"/>
              </a:spcAft>
            </a:pPr>
            <a:r>
              <a:rPr lang="en-US" sz="2400" b="1" dirty="0">
                <a:cs typeface="Times New Roman" pitchFamily="18" charset="0"/>
              </a:rPr>
              <a:t>Temperature</a:t>
            </a:r>
            <a:r>
              <a:rPr lang="en-US" sz="2400" dirty="0">
                <a:cs typeface="Times New Roman" pitchFamily="18" charset="0"/>
              </a:rPr>
              <a:t> in </a:t>
            </a:r>
            <a:r>
              <a:rPr lang="en-US" sz="2400" b="1" dirty="0">
                <a:cs typeface="Times New Roman" pitchFamily="18" charset="0"/>
              </a:rPr>
              <a:t>Kelvin</a:t>
            </a:r>
            <a:r>
              <a:rPr lang="en-US" sz="2400" dirty="0">
                <a:cs typeface="Times New Roman" pitchFamily="18" charset="0"/>
              </a:rPr>
              <a:t> (zero is the absence of heat.  Can’t get colder). 0 kelvin is -273 degree </a:t>
            </a:r>
            <a:r>
              <a:rPr lang="en-US" sz="2400" dirty="0" err="1">
                <a:cs typeface="Times New Roman" pitchFamily="18" charset="0"/>
              </a:rPr>
              <a:t>celsius</a:t>
            </a:r>
            <a:endParaRPr lang="en-US" sz="2400" dirty="0">
              <a:cs typeface="Times New Roman" pitchFamily="18" charset="0"/>
            </a:endParaRPr>
          </a:p>
          <a:p>
            <a:pPr>
              <a:spcBef>
                <a:spcPts val="600"/>
              </a:spcBef>
              <a:spcAft>
                <a:spcPts val="600"/>
              </a:spcAft>
            </a:pPr>
            <a:r>
              <a:rPr lang="en-US" sz="2400" dirty="0">
                <a:cs typeface="Times New Roman" pitchFamily="18" charset="0"/>
              </a:rPr>
              <a:t> Measurements of </a:t>
            </a:r>
            <a:r>
              <a:rPr lang="en-US" sz="2400" b="1" dirty="0">
                <a:cs typeface="Times New Roman" pitchFamily="18" charset="0"/>
              </a:rPr>
              <a:t>heights</a:t>
            </a:r>
            <a:r>
              <a:rPr lang="en-US" sz="2400" dirty="0">
                <a:cs typeface="Times New Roman" pitchFamily="18" charset="0"/>
              </a:rPr>
              <a:t> of students in this class (zero means complete lack of height).</a:t>
            </a:r>
          </a:p>
          <a:p>
            <a:pPr>
              <a:spcBef>
                <a:spcPts val="600"/>
              </a:spcBef>
              <a:spcAft>
                <a:spcPts val="600"/>
              </a:spcAft>
            </a:pPr>
            <a:r>
              <a:rPr lang="en-US" sz="2400" dirty="0">
                <a:cs typeface="Times New Roman" pitchFamily="18" charset="0"/>
              </a:rPr>
              <a:t> True Multiples: Someone </a:t>
            </a:r>
            <a:r>
              <a:rPr lang="en-US" sz="2400" b="1" dirty="0">
                <a:cs typeface="Times New Roman" pitchFamily="18" charset="0"/>
              </a:rPr>
              <a:t>6</a:t>
            </a:r>
            <a:r>
              <a:rPr lang="en-US" sz="2400" dirty="0">
                <a:cs typeface="Times New Roman" pitchFamily="18" charset="0"/>
              </a:rPr>
              <a:t> ft tall is </a:t>
            </a:r>
            <a:r>
              <a:rPr lang="en-US" sz="2400" b="1" i="1" dirty="0">
                <a:cs typeface="Times New Roman" pitchFamily="18" charset="0"/>
              </a:rPr>
              <a:t>twice </a:t>
            </a:r>
            <a:r>
              <a:rPr lang="en-US" sz="2400" dirty="0">
                <a:cs typeface="Times New Roman" pitchFamily="18" charset="0"/>
              </a:rPr>
              <a:t>as tall as someone </a:t>
            </a:r>
            <a:r>
              <a:rPr lang="en-US" sz="2400" b="1" dirty="0">
                <a:cs typeface="Times New Roman" pitchFamily="18" charset="0"/>
              </a:rPr>
              <a:t>3</a:t>
            </a:r>
            <a:r>
              <a:rPr lang="en-US" sz="2400" dirty="0">
                <a:cs typeface="Times New Roman" pitchFamily="18" charset="0"/>
              </a:rPr>
              <a:t> feet tall.</a:t>
            </a:r>
          </a:p>
          <a:p>
            <a:pPr>
              <a:spcBef>
                <a:spcPts val="600"/>
              </a:spcBef>
              <a:spcAft>
                <a:spcPts val="600"/>
              </a:spcAft>
            </a:pPr>
            <a:r>
              <a:rPr lang="en-US" sz="2400" dirty="0">
                <a:cs typeface="Times New Roman" pitchFamily="18" charset="0"/>
              </a:rPr>
              <a:t> </a:t>
            </a:r>
            <a:r>
              <a:rPr lang="en-US" sz="2400" b="1" dirty="0">
                <a:cs typeface="Times New Roman" pitchFamily="18" charset="0"/>
              </a:rPr>
              <a:t>Heart beats </a:t>
            </a:r>
            <a:r>
              <a:rPr lang="en-US" sz="2400" dirty="0">
                <a:cs typeface="Times New Roman" pitchFamily="18" charset="0"/>
              </a:rPr>
              <a:t>per minute has a very natural zero point.  </a:t>
            </a:r>
            <a:r>
              <a:rPr lang="en-US" sz="2400" b="1" dirty="0">
                <a:cs typeface="Times New Roman" pitchFamily="18" charset="0"/>
              </a:rPr>
              <a:t>Zero </a:t>
            </a:r>
            <a:r>
              <a:rPr lang="en-US" sz="2400" dirty="0">
                <a:cs typeface="Times New Roman" pitchFamily="18" charset="0"/>
              </a:rPr>
              <a:t>means no heart beats.</a:t>
            </a:r>
          </a:p>
        </p:txBody>
      </p:sp>
    </p:spTree>
    <p:extLst>
      <p:ext uri="{BB962C8B-B14F-4D97-AF65-F5344CB8AC3E}">
        <p14:creationId xmlns:p14="http://schemas.microsoft.com/office/powerpoint/2010/main" val="3350861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p:cNvGraphicFramePr>
          <p:nvPr>
            <p:extLst/>
          </p:nvPr>
        </p:nvGraphicFramePr>
        <p:xfrm>
          <a:off x="304800" y="1600200"/>
          <a:ext cx="8382000" cy="3962402"/>
        </p:xfrm>
        <a:graphic>
          <a:graphicData uri="http://schemas.openxmlformats.org/drawingml/2006/table">
            <a:tbl>
              <a:tblPr firstRow="1" bandRow="1">
                <a:tableStyleId>{F2DE63D5-997A-4646-A377-4702673A728D}</a:tableStyleId>
              </a:tblPr>
              <a:tblGrid>
                <a:gridCol w="6477000">
                  <a:extLst>
                    <a:ext uri="{9D8B030D-6E8A-4147-A177-3AD203B41FA5}">
                      <a16:colId xmlns="" xmlns:a16="http://schemas.microsoft.com/office/drawing/2014/main" val="20000"/>
                    </a:ext>
                  </a:extLst>
                </a:gridCol>
                <a:gridCol w="1905000">
                  <a:extLst>
                    <a:ext uri="{9D8B030D-6E8A-4147-A177-3AD203B41FA5}">
                      <a16:colId xmlns=""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5"/>
                  </a:ext>
                </a:extLst>
              </a:tr>
            </a:tbl>
          </a:graphicData>
        </a:graphic>
      </p:graphicFrame>
      <p:sp>
        <p:nvSpPr>
          <p:cNvPr id="2" name="Title 1"/>
          <p:cNvSpPr>
            <a:spLocks noGrp="1"/>
          </p:cNvSpPr>
          <p:nvPr>
            <p:ph type="title"/>
          </p:nvPr>
        </p:nvSpPr>
        <p:spPr>
          <a:xfrm>
            <a:off x="304800" y="228600"/>
            <a:ext cx="7886700" cy="1325563"/>
          </a:xfrm>
        </p:spPr>
        <p:txBody>
          <a:bodyPr>
            <a:normAutofit/>
          </a:bodyPr>
          <a:lstStyle/>
          <a:p>
            <a:pPr lvl="0"/>
            <a:r>
              <a:rPr lang="en-US" kern="0" dirty="0">
                <a:latin typeface="Calibri" panose="020F0502020204030204" pitchFamily="34" charset="0"/>
                <a:cs typeface="Calibri" panose="020F0502020204030204" pitchFamily="34" charset="0"/>
              </a:rPr>
              <a:t>Ratio</a:t>
            </a:r>
            <a:r>
              <a:rPr lang="en-US" kern="0" dirty="0">
                <a:latin typeface="Calibri" panose="020F0502020204030204" pitchFamily="34" charset="0"/>
                <a:ea typeface="ＭＳ Ｐゴシック" charset="0"/>
                <a:cs typeface="Calibri" panose="020F0502020204030204" pitchFamily="34" charset="0"/>
              </a:rPr>
              <a:t> Variable: What Statistics/Operations Can I Compute?</a:t>
            </a:r>
            <a:endParaRPr lang="en-US" dirty="0"/>
          </a:p>
        </p:txBody>
      </p:sp>
    </p:spTree>
    <p:extLst>
      <p:ext uri="{BB962C8B-B14F-4D97-AF65-F5344CB8AC3E}">
        <p14:creationId xmlns:p14="http://schemas.microsoft.com/office/powerpoint/2010/main" val="2762588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8"/>
          <p:cNvGrpSpPr>
            <a:grpSpLocks/>
          </p:cNvGrpSpPr>
          <p:nvPr/>
        </p:nvGrpSpPr>
        <p:grpSpPr bwMode="auto">
          <a:xfrm>
            <a:off x="228600" y="1524000"/>
            <a:ext cx="8686800" cy="3373438"/>
            <a:chOff x="154" y="960"/>
            <a:chExt cx="5472" cy="2125"/>
          </a:xfrm>
          <a:solidFill>
            <a:schemeClr val="bg1"/>
          </a:solidFill>
        </p:grpSpPr>
        <p:sp>
          <p:nvSpPr>
            <p:cNvPr id="4" name="Rectangle 21"/>
            <p:cNvSpPr>
              <a:spLocks noChangeArrowheads="1"/>
            </p:cNvSpPr>
            <p:nvPr/>
          </p:nvSpPr>
          <p:spPr bwMode="auto">
            <a:xfrm>
              <a:off x="4186" y="960"/>
              <a:ext cx="144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Determine if one data value is a multiple of another</a:t>
              </a:r>
            </a:p>
          </p:txBody>
        </p:sp>
        <p:sp>
          <p:nvSpPr>
            <p:cNvPr id="5" name="Rectangle 20"/>
            <p:cNvSpPr>
              <a:spLocks noChangeArrowheads="1"/>
            </p:cNvSpPr>
            <p:nvPr/>
          </p:nvSpPr>
          <p:spPr bwMode="auto">
            <a:xfrm>
              <a:off x="3130" y="960"/>
              <a:ext cx="1056"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Subtract data values</a:t>
              </a:r>
            </a:p>
          </p:txBody>
        </p:sp>
        <p:sp>
          <p:nvSpPr>
            <p:cNvPr id="6" name="Rectangle 19"/>
            <p:cNvSpPr>
              <a:spLocks noChangeArrowheads="1"/>
            </p:cNvSpPr>
            <p:nvPr/>
          </p:nvSpPr>
          <p:spPr bwMode="auto">
            <a:xfrm>
              <a:off x="2352" y="960"/>
              <a:ext cx="77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Arrange data in order</a:t>
              </a:r>
            </a:p>
          </p:txBody>
        </p:sp>
        <p:sp>
          <p:nvSpPr>
            <p:cNvPr id="7" name="Rectangle 18"/>
            <p:cNvSpPr>
              <a:spLocks noChangeArrowheads="1"/>
            </p:cNvSpPr>
            <p:nvPr/>
          </p:nvSpPr>
          <p:spPr bwMode="auto">
            <a:xfrm>
              <a:off x="1392" y="960"/>
              <a:ext cx="96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Put data in categories</a:t>
              </a:r>
            </a:p>
          </p:txBody>
        </p:sp>
        <p:sp>
          <p:nvSpPr>
            <p:cNvPr id="8" name="Rectangle 17"/>
            <p:cNvSpPr>
              <a:spLocks noChangeArrowheads="1"/>
            </p:cNvSpPr>
            <p:nvPr/>
          </p:nvSpPr>
          <p:spPr bwMode="auto">
            <a:xfrm>
              <a:off x="154" y="960"/>
              <a:ext cx="123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Level of measurement:</a:t>
              </a:r>
            </a:p>
            <a:p>
              <a:pPr algn="ctr">
                <a:spcBef>
                  <a:spcPct val="20000"/>
                </a:spcBef>
                <a:buClr>
                  <a:schemeClr val="tx2"/>
                </a:buClr>
                <a:buSzPct val="75000"/>
                <a:buFont typeface="Wingdings" pitchFamily="2" charset="2"/>
                <a:buNone/>
              </a:pPr>
              <a:r>
                <a:rPr lang="en-US" sz="2200" b="1" dirty="0">
                  <a:cs typeface="Times New Roman" pitchFamily="18" charset="0"/>
                </a:rPr>
                <a:t>(Variables)</a:t>
              </a:r>
            </a:p>
          </p:txBody>
        </p:sp>
        <p:sp>
          <p:nvSpPr>
            <p:cNvPr id="9" name="Line 27"/>
            <p:cNvSpPr>
              <a:spLocks noChangeShapeType="1"/>
            </p:cNvSpPr>
            <p:nvPr/>
          </p:nvSpPr>
          <p:spPr bwMode="auto">
            <a:xfrm>
              <a:off x="154" y="960"/>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0" name="Line 29"/>
            <p:cNvSpPr>
              <a:spLocks noChangeShapeType="1"/>
            </p:cNvSpPr>
            <p:nvPr/>
          </p:nvSpPr>
          <p:spPr bwMode="auto">
            <a:xfrm>
              <a:off x="154" y="3085"/>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1" name="Line 30"/>
            <p:cNvSpPr>
              <a:spLocks noChangeShapeType="1"/>
            </p:cNvSpPr>
            <p:nvPr/>
          </p:nvSpPr>
          <p:spPr bwMode="auto">
            <a:xfrm>
              <a:off x="154"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2" name="Line 31"/>
            <p:cNvSpPr>
              <a:spLocks noChangeShapeType="1"/>
            </p:cNvSpPr>
            <p:nvPr/>
          </p:nvSpPr>
          <p:spPr bwMode="auto">
            <a:xfrm>
              <a:off x="139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3" name="Line 32"/>
            <p:cNvSpPr>
              <a:spLocks noChangeShapeType="1"/>
            </p:cNvSpPr>
            <p:nvPr/>
          </p:nvSpPr>
          <p:spPr bwMode="auto">
            <a:xfrm>
              <a:off x="235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4" name="Line 33"/>
            <p:cNvSpPr>
              <a:spLocks noChangeShapeType="1"/>
            </p:cNvSpPr>
            <p:nvPr/>
          </p:nvSpPr>
          <p:spPr bwMode="auto">
            <a:xfrm>
              <a:off x="3130"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5" name="Line 34"/>
            <p:cNvSpPr>
              <a:spLocks noChangeShapeType="1"/>
            </p:cNvSpPr>
            <p:nvPr/>
          </p:nvSpPr>
          <p:spPr bwMode="auto">
            <a:xfrm>
              <a:off x="4186"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6" name="Line 35"/>
            <p:cNvSpPr>
              <a:spLocks noChangeShapeType="1"/>
            </p:cNvSpPr>
            <p:nvPr/>
          </p:nvSpPr>
          <p:spPr bwMode="auto">
            <a:xfrm>
              <a:off x="5626"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grpSp>
      <p:sp>
        <p:nvSpPr>
          <p:cNvPr id="17" name="Rectangle 81"/>
          <p:cNvSpPr>
            <a:spLocks noChangeArrowheads="1"/>
          </p:cNvSpPr>
          <p:nvPr/>
        </p:nvSpPr>
        <p:spPr bwMode="auto">
          <a:xfrm>
            <a:off x="6645275" y="3074988"/>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18" name="Rectangle 75"/>
          <p:cNvSpPr>
            <a:spLocks noChangeArrowheads="1"/>
          </p:cNvSpPr>
          <p:nvPr/>
        </p:nvSpPr>
        <p:spPr bwMode="auto">
          <a:xfrm>
            <a:off x="2209800" y="3074988"/>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19" name="Rectangle 73"/>
          <p:cNvSpPr>
            <a:spLocks noChangeArrowheads="1"/>
          </p:cNvSpPr>
          <p:nvPr/>
        </p:nvSpPr>
        <p:spPr bwMode="auto">
          <a:xfrm>
            <a:off x="228600" y="3048000"/>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Nominal</a:t>
            </a:r>
          </a:p>
        </p:txBody>
      </p:sp>
      <p:sp>
        <p:nvSpPr>
          <p:cNvPr id="20" name="Rectangle 70"/>
          <p:cNvSpPr>
            <a:spLocks noChangeArrowheads="1"/>
          </p:cNvSpPr>
          <p:nvPr/>
        </p:nvSpPr>
        <p:spPr bwMode="auto">
          <a:xfrm>
            <a:off x="6645275" y="3530600"/>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1" name="Rectangle 68"/>
          <p:cNvSpPr>
            <a:spLocks noChangeArrowheads="1"/>
          </p:cNvSpPr>
          <p:nvPr/>
        </p:nvSpPr>
        <p:spPr bwMode="auto">
          <a:xfrm>
            <a:off x="4968875" y="3530600"/>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22" name="Rectangle 66"/>
          <p:cNvSpPr>
            <a:spLocks noChangeArrowheads="1"/>
          </p:cNvSpPr>
          <p:nvPr/>
        </p:nvSpPr>
        <p:spPr bwMode="auto">
          <a:xfrm>
            <a:off x="3733800" y="3530600"/>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3" name="Rectangle 64"/>
          <p:cNvSpPr>
            <a:spLocks noChangeArrowheads="1"/>
          </p:cNvSpPr>
          <p:nvPr/>
        </p:nvSpPr>
        <p:spPr bwMode="auto">
          <a:xfrm>
            <a:off x="2209800" y="3530600"/>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4" name="Rectangle 62"/>
          <p:cNvSpPr>
            <a:spLocks noChangeArrowheads="1"/>
          </p:cNvSpPr>
          <p:nvPr/>
        </p:nvSpPr>
        <p:spPr bwMode="auto">
          <a:xfrm>
            <a:off x="244475" y="3530600"/>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Ordinal</a:t>
            </a:r>
          </a:p>
        </p:txBody>
      </p:sp>
      <p:sp>
        <p:nvSpPr>
          <p:cNvPr id="25" name="Rectangle 59"/>
          <p:cNvSpPr>
            <a:spLocks noChangeArrowheads="1"/>
          </p:cNvSpPr>
          <p:nvPr/>
        </p:nvSpPr>
        <p:spPr bwMode="auto">
          <a:xfrm>
            <a:off x="6645275" y="3986213"/>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6" name="Rectangle 57"/>
          <p:cNvSpPr>
            <a:spLocks noChangeArrowheads="1"/>
          </p:cNvSpPr>
          <p:nvPr/>
        </p:nvSpPr>
        <p:spPr bwMode="auto">
          <a:xfrm>
            <a:off x="4968875" y="3986213"/>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7" name="Rectangle 55"/>
          <p:cNvSpPr>
            <a:spLocks noChangeArrowheads="1"/>
          </p:cNvSpPr>
          <p:nvPr/>
        </p:nvSpPr>
        <p:spPr bwMode="auto">
          <a:xfrm>
            <a:off x="3733800" y="3986213"/>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8" name="Rectangle 53"/>
          <p:cNvSpPr>
            <a:spLocks noChangeArrowheads="1"/>
          </p:cNvSpPr>
          <p:nvPr/>
        </p:nvSpPr>
        <p:spPr bwMode="auto">
          <a:xfrm>
            <a:off x="2209800" y="3986213"/>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9" name="Rectangle 51"/>
          <p:cNvSpPr>
            <a:spLocks noChangeArrowheads="1"/>
          </p:cNvSpPr>
          <p:nvPr/>
        </p:nvSpPr>
        <p:spPr bwMode="auto">
          <a:xfrm>
            <a:off x="244475" y="3986213"/>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Interval</a:t>
            </a:r>
          </a:p>
        </p:txBody>
      </p:sp>
      <p:sp>
        <p:nvSpPr>
          <p:cNvPr id="30" name="Rectangle 26"/>
          <p:cNvSpPr>
            <a:spLocks noChangeArrowheads="1"/>
          </p:cNvSpPr>
          <p:nvPr/>
        </p:nvSpPr>
        <p:spPr bwMode="auto">
          <a:xfrm>
            <a:off x="6645275" y="4441825"/>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31" name="Rectangle 25"/>
          <p:cNvSpPr>
            <a:spLocks noChangeArrowheads="1"/>
          </p:cNvSpPr>
          <p:nvPr/>
        </p:nvSpPr>
        <p:spPr bwMode="auto">
          <a:xfrm>
            <a:off x="4968875" y="4441825"/>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2" name="Rectangle 23"/>
          <p:cNvSpPr>
            <a:spLocks noChangeArrowheads="1"/>
          </p:cNvSpPr>
          <p:nvPr/>
        </p:nvSpPr>
        <p:spPr bwMode="auto">
          <a:xfrm>
            <a:off x="2209800" y="4441825"/>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3" name="Rectangle 22"/>
          <p:cNvSpPr>
            <a:spLocks noChangeArrowheads="1"/>
          </p:cNvSpPr>
          <p:nvPr/>
        </p:nvSpPr>
        <p:spPr bwMode="auto">
          <a:xfrm>
            <a:off x="244475" y="4441825"/>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Ratio</a:t>
            </a:r>
          </a:p>
        </p:txBody>
      </p:sp>
      <p:sp>
        <p:nvSpPr>
          <p:cNvPr id="34" name="Line 28"/>
          <p:cNvSpPr>
            <a:spLocks noChangeShapeType="1"/>
          </p:cNvSpPr>
          <p:nvPr/>
        </p:nvSpPr>
        <p:spPr bwMode="auto">
          <a:xfrm>
            <a:off x="244475" y="3074988"/>
            <a:ext cx="8686800" cy="0"/>
          </a:xfrm>
          <a:prstGeom prst="line">
            <a:avLst/>
          </a:prstGeom>
          <a:noFill/>
          <a:ln w="12700">
            <a:solidFill>
              <a:schemeClr val="tx1"/>
            </a:solidFill>
            <a:round/>
            <a:headEnd/>
            <a:tailEnd/>
          </a:ln>
          <a:effectLst/>
        </p:spPr>
        <p:txBody>
          <a:bodyPr>
            <a:spAutoFit/>
          </a:bodyPr>
          <a:lstStyle/>
          <a:p>
            <a:endParaRPr lang="en-US"/>
          </a:p>
        </p:txBody>
      </p:sp>
      <p:sp>
        <p:nvSpPr>
          <p:cNvPr id="35" name="Rectangle 79"/>
          <p:cNvSpPr>
            <a:spLocks noChangeArrowheads="1"/>
          </p:cNvSpPr>
          <p:nvPr/>
        </p:nvSpPr>
        <p:spPr bwMode="auto">
          <a:xfrm>
            <a:off x="4968875" y="3074988"/>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36" name="Rectangle 77"/>
          <p:cNvSpPr>
            <a:spLocks noChangeArrowheads="1"/>
          </p:cNvSpPr>
          <p:nvPr/>
        </p:nvSpPr>
        <p:spPr bwMode="auto">
          <a:xfrm>
            <a:off x="3733800" y="3074988"/>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37" name="Rectangle 24"/>
          <p:cNvSpPr>
            <a:spLocks noChangeArrowheads="1"/>
          </p:cNvSpPr>
          <p:nvPr/>
        </p:nvSpPr>
        <p:spPr bwMode="auto">
          <a:xfrm>
            <a:off x="3733800" y="4441825"/>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 name="Title 1"/>
          <p:cNvSpPr>
            <a:spLocks noGrp="1"/>
          </p:cNvSpPr>
          <p:nvPr>
            <p:ph type="title"/>
          </p:nvPr>
        </p:nvSpPr>
        <p:spPr>
          <a:xfrm>
            <a:off x="228600" y="198437"/>
            <a:ext cx="7886700" cy="1325563"/>
          </a:xfrm>
        </p:spPr>
        <p:txBody>
          <a:bodyPr/>
          <a:lstStyle/>
          <a:p>
            <a:r>
              <a:rPr lang="en-US" dirty="0"/>
              <a:t>Summary of Variable Types</a:t>
            </a:r>
          </a:p>
        </p:txBody>
      </p:sp>
    </p:spTree>
    <p:extLst>
      <p:ext uri="{BB962C8B-B14F-4D97-AF65-F5344CB8AC3E}">
        <p14:creationId xmlns:p14="http://schemas.microsoft.com/office/powerpoint/2010/main" val="59876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Central Tendency of Data</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 description of the typical values of data sets</a:t>
            </a:r>
          </a:p>
          <a:p>
            <a:endParaRPr lang="en-US" dirty="0"/>
          </a:p>
          <a:p>
            <a:r>
              <a:rPr lang="en-US" dirty="0"/>
              <a:t>Section 4</a:t>
            </a:r>
          </a:p>
        </p:txBody>
      </p:sp>
    </p:spTree>
    <p:extLst>
      <p:ext uri="{BB962C8B-B14F-4D97-AF65-F5344CB8AC3E}">
        <p14:creationId xmlns:p14="http://schemas.microsoft.com/office/powerpoint/2010/main" val="1237844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Central Tendency (Averages)</a:t>
            </a:r>
          </a:p>
        </p:txBody>
      </p:sp>
      <p:sp>
        <p:nvSpPr>
          <p:cNvPr id="3" name="Content Placeholder 2"/>
          <p:cNvSpPr>
            <a:spLocks noGrp="1"/>
          </p:cNvSpPr>
          <p:nvPr>
            <p:ph idx="1"/>
          </p:nvPr>
        </p:nvSpPr>
        <p:spPr/>
        <p:txBody>
          <a:bodyPr>
            <a:normAutofit/>
          </a:bodyPr>
          <a:lstStyle/>
          <a:p>
            <a:endParaRPr lang="en-US" dirty="0"/>
          </a:p>
          <a:p>
            <a:r>
              <a:rPr lang="en-US" dirty="0"/>
              <a:t>Characterizes a set of data by a central or typical number</a:t>
            </a:r>
          </a:p>
          <a:p>
            <a:r>
              <a:rPr lang="en-US" dirty="0"/>
              <a:t>Mean, Median, and Mode are most common measures of central tendency </a:t>
            </a:r>
          </a:p>
          <a:p>
            <a:r>
              <a:rPr lang="en-US" dirty="0"/>
              <a:t>Each of them has strengths and weaknesses</a:t>
            </a:r>
          </a:p>
          <a:p>
            <a:endParaRPr lang="en-US" dirty="0"/>
          </a:p>
        </p:txBody>
      </p:sp>
    </p:spTree>
    <p:extLst>
      <p:ext uri="{BB962C8B-B14F-4D97-AF65-F5344CB8AC3E}">
        <p14:creationId xmlns:p14="http://schemas.microsoft.com/office/powerpoint/2010/main" val="859431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(Arithmetic) Mean</a:t>
            </a:r>
          </a:p>
        </p:txBody>
      </p:sp>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Most common meaning of “Average”</a:t>
            </a:r>
          </a:p>
          <a:p>
            <a:r>
              <a:rPr lang="en-US" dirty="0"/>
              <a:t>Sum of all individual elements divided by the total number of elements</a:t>
            </a:r>
          </a:p>
          <a:p>
            <a:r>
              <a:rPr lang="en-US" dirty="0"/>
              <a:t>Affected by sensitive to outliers</a:t>
            </a:r>
          </a:p>
          <a:p>
            <a:r>
              <a:rPr lang="en-US" dirty="0"/>
              <a:t>Be careful about weights and units</a:t>
            </a:r>
          </a:p>
        </p:txBody>
      </p:sp>
    </p:spTree>
    <p:extLst>
      <p:ext uri="{BB962C8B-B14F-4D97-AF65-F5344CB8AC3E}">
        <p14:creationId xmlns:p14="http://schemas.microsoft.com/office/powerpoint/2010/main" val="1885750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158872"/>
          </a:xfrm>
        </p:spPr>
        <p:txBody>
          <a:bodyPr>
            <a:normAutofit/>
          </a:bodyPr>
          <a:lstStyle/>
          <a:p>
            <a:r>
              <a:rPr lang="en-US" dirty="0"/>
              <a:t>(Arithmetic)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pPr marL="0" indent="0">
                  <a:buNone/>
                </a:pPr>
                <a:r>
                  <a:rPr lang="en-US" dirty="0"/>
                  <a:t>Given a data set of </a:t>
                </a:r>
                <a:br>
                  <a:rPr lang="en-US" dirty="0"/>
                </a:br>
                <a:r>
                  <a:rPr lang="en-US" dirty="0"/>
                  <a:t/>
                </a:r>
                <a:br>
                  <a:rPr lang="en-US" dirty="0"/>
                </a:br>
                <a:r>
                  <a:rPr lang="en-US" dirty="0"/>
                  <a:t>			1,2,3,3,4,11</a:t>
                </a:r>
              </a:p>
              <a:p>
                <a:pPr marL="0" indent="0">
                  <a:buNone/>
                </a:pPr>
                <a:endParaRPr lang="en-US" b="0" i="1" dirty="0">
                  <a:latin typeface="Cambria Math" panose="02040503050406030204" pitchFamily="18" charset="0"/>
                </a:endParaRPr>
              </a:p>
              <a:p>
                <a:pPr marL="0" indent="0" algn="ctr">
                  <a:buNone/>
                </a:pPr>
                <a:r>
                  <a:rPr lang="en-US" sz="3600" b="0" dirty="0"/>
                  <a:t>Mean = </a:t>
                </a:r>
                <a14:m>
                  <m:oMath xmlns="" xmlns:m="http://schemas.openxmlformats.org/officeDocument/2006/math">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1+2+3+3+4+11</m:t>
                        </m:r>
                      </m:num>
                      <m:den>
                        <m:r>
                          <a:rPr lang="en-US" sz="3600" b="0" i="1" smtClean="0">
                            <a:latin typeface="Cambria Math" panose="02040503050406030204" pitchFamily="18" charset="0"/>
                          </a:rPr>
                          <m:t>6</m:t>
                        </m:r>
                      </m:den>
                    </m:f>
                    <m:r>
                      <a:rPr lang="en-US" sz="3600" b="0" i="1" smtClean="0">
                        <a:latin typeface="Cambria Math" panose="02040503050406030204" pitchFamily="18" charset="0"/>
                      </a:rPr>
                      <m:t>=4</m:t>
                    </m:r>
                  </m:oMath>
                </a14:m>
                <a:endParaRPr lang="en-US" sz="36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852" t="-1525"/>
                </a:stretch>
              </a:blipFill>
            </p:spPr>
            <p:txBody>
              <a:bodyPr/>
              <a:lstStyle/>
              <a:p>
                <a:r>
                  <a:rPr lang="en-US">
                    <a:noFill/>
                  </a:rPr>
                  <a:t> </a:t>
                </a:r>
              </a:p>
            </p:txBody>
          </p:sp>
        </mc:Fallback>
      </mc:AlternateContent>
    </p:spTree>
    <p:extLst>
      <p:ext uri="{BB962C8B-B14F-4D97-AF65-F5344CB8AC3E}">
        <p14:creationId xmlns:p14="http://schemas.microsoft.com/office/powerpoint/2010/main" val="1254547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Median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r>
                  <a:rPr lang="en-US" dirty="0"/>
                  <a:t>The midpoint of a distribution</a:t>
                </a:r>
              </a:p>
              <a:p>
                <a:r>
                  <a:rPr lang="en-US" dirty="0"/>
                  <a:t>Half of the data above, half below</a:t>
                </a:r>
              </a:p>
              <a:p>
                <a:r>
                  <a:rPr lang="en-US" dirty="0"/>
                  <a:t>Insensitive to outliers</a:t>
                </a:r>
              </a:p>
              <a:p>
                <a:r>
                  <a:rPr lang="en-US" dirty="0"/>
                  <a:t>In the case of an even number of data points, take the mean of the middle two points</a:t>
                </a:r>
              </a:p>
              <a:p>
                <a:endParaRPr lang="en-US" dirty="0"/>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𝑀𝑒𝑑𝑖𝑎𝑛</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3+3</m:t>
                          </m:r>
                        </m:num>
                        <m:den>
                          <m:r>
                            <a:rPr lang="en-US" b="0" i="1" smtClean="0">
                              <a:latin typeface="Cambria Math" panose="02040503050406030204" pitchFamily="18" charset="0"/>
                            </a:rPr>
                            <m:t>2</m:t>
                          </m:r>
                        </m:den>
                      </m:f>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t="-1652" r="-1630"/>
                </a:stretch>
              </a:blipFill>
            </p:spPr>
            <p:txBody>
              <a:bodyPr/>
              <a:lstStyle/>
              <a:p>
                <a:r>
                  <a:rPr lang="en-US">
                    <a:noFill/>
                  </a:rPr>
                  <a:t> </a:t>
                </a:r>
              </a:p>
            </p:txBody>
          </p:sp>
        </mc:Fallback>
      </mc:AlternateContent>
    </p:spTree>
    <p:extLst>
      <p:ext uri="{BB962C8B-B14F-4D97-AF65-F5344CB8AC3E}">
        <p14:creationId xmlns:p14="http://schemas.microsoft.com/office/powerpoint/2010/main" val="1581766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The value which appears most in a distribution</a:t>
                </a:r>
              </a:p>
              <a:p>
                <a:r>
                  <a:rPr lang="en-US" dirty="0"/>
                  <a:t>A distribution may have more than one mode</a:t>
                </a:r>
              </a:p>
              <a:p>
                <a:endParaRPr lang="en-US" dirty="0"/>
              </a:p>
              <a:p>
                <a:endParaRPr lang="en-US" dirty="0"/>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𝑀𝑜𝑑𝑒</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r="-889"/>
                </a:stretch>
              </a:blipFill>
            </p:spPr>
            <p:txBody>
              <a:bodyPr/>
              <a:lstStyle/>
              <a:p>
                <a:r>
                  <a:rPr lang="en-US">
                    <a:noFill/>
                  </a:rPr>
                  <a:t> </a:t>
                </a:r>
              </a:p>
            </p:txBody>
          </p:sp>
        </mc:Fallback>
      </mc:AlternateContent>
    </p:spTree>
    <p:extLst>
      <p:ext uri="{BB962C8B-B14F-4D97-AF65-F5344CB8AC3E}">
        <p14:creationId xmlns:p14="http://schemas.microsoft.com/office/powerpoint/2010/main" val="1477808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2.1 Use “Gradebook </a:t>
            </a:r>
            <a:r>
              <a:rPr lang="en-US" sz="2400" dirty="0" err="1"/>
              <a:t>Single.xlsx</a:t>
            </a:r>
            <a:r>
              <a:rPr lang="en-US" sz="2400" dirty="0"/>
              <a:t>”</a:t>
            </a:r>
          </a:p>
          <a:p>
            <a:pPr marL="0" lvl="0" indent="0">
              <a:spcBef>
                <a:spcPts val="0"/>
              </a:spcBef>
              <a:buClr>
                <a:schemeClr val="dk1"/>
              </a:buClr>
              <a:buSzPct val="25000"/>
              <a:buNone/>
            </a:pPr>
            <a:r>
              <a:rPr lang="en-US" sz="2400" dirty="0"/>
              <a:t>Grades for 44 students out of 20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2400" dirty="0"/>
              <a:t>Task:</a:t>
            </a:r>
          </a:p>
          <a:p>
            <a:pPr>
              <a:spcBef>
                <a:spcPts val="0"/>
              </a:spcBef>
              <a:buClr>
                <a:schemeClr val="dk1"/>
              </a:buClr>
              <a:buSzPct val="25000"/>
            </a:pPr>
            <a:r>
              <a:rPr lang="en-US" sz="2000" dirty="0"/>
              <a:t>Create a column for out of 100 grades</a:t>
            </a:r>
          </a:p>
          <a:p>
            <a:pPr>
              <a:spcBef>
                <a:spcPts val="0"/>
              </a:spcBef>
              <a:buClr>
                <a:schemeClr val="dk1"/>
              </a:buClr>
              <a:buSzPct val="25000"/>
            </a:pPr>
            <a:r>
              <a:rPr lang="en-US" sz="2000" dirty="0"/>
              <a:t>Find Average (</a:t>
            </a:r>
            <a:r>
              <a:rPr lang="en-US" sz="2000" dirty="0">
                <a:solidFill>
                  <a:srgbClr val="FF0000"/>
                </a:solidFill>
              </a:rPr>
              <a:t>=Average</a:t>
            </a:r>
            <a:r>
              <a:rPr lang="en-US" sz="2000" dirty="0"/>
              <a:t>), Standard deviation (</a:t>
            </a:r>
            <a:r>
              <a:rPr lang="en-US" sz="2000" dirty="0">
                <a:solidFill>
                  <a:srgbClr val="FF0000"/>
                </a:solidFill>
              </a:rPr>
              <a:t>=STDEV.P</a:t>
            </a:r>
            <a:r>
              <a:rPr lang="en-US" sz="2000" dirty="0"/>
              <a:t>), Min (</a:t>
            </a:r>
            <a:r>
              <a:rPr lang="en-US" sz="2000" dirty="0">
                <a:solidFill>
                  <a:srgbClr val="FF0000"/>
                </a:solidFill>
              </a:rPr>
              <a:t>=min</a:t>
            </a:r>
            <a:r>
              <a:rPr lang="en-US" sz="2000" dirty="0"/>
              <a:t>), Max (</a:t>
            </a:r>
            <a:r>
              <a:rPr lang="en-US" sz="2000" dirty="0">
                <a:solidFill>
                  <a:srgbClr val="FF0000"/>
                </a:solidFill>
              </a:rPr>
              <a:t>=max</a:t>
            </a:r>
            <a:r>
              <a:rPr lang="en-US" sz="2000" dirty="0"/>
              <a:t>)</a:t>
            </a:r>
          </a:p>
          <a:p>
            <a:pPr>
              <a:spcBef>
                <a:spcPts val="0"/>
              </a:spcBef>
              <a:buClr>
                <a:schemeClr val="dk1"/>
              </a:buClr>
              <a:buSzPct val="25000"/>
            </a:pPr>
            <a:r>
              <a:rPr lang="en-US" sz="2000" dirty="0"/>
              <a:t>Find frequency count and plot the graph (</a:t>
            </a:r>
            <a:r>
              <a:rPr lang="en-US" sz="2000" dirty="0">
                <a:solidFill>
                  <a:srgbClr val="FF0000"/>
                </a:solidFill>
              </a:rPr>
              <a:t>=Frequency</a:t>
            </a:r>
            <a:r>
              <a:rPr lang="en-US" sz="2000" dirty="0"/>
              <a:t>)</a:t>
            </a:r>
          </a:p>
          <a:p>
            <a:pPr>
              <a:spcBef>
                <a:spcPts val="0"/>
              </a:spcBef>
              <a:buClr>
                <a:schemeClr val="dk1"/>
              </a:buClr>
              <a:buSzPct val="25000"/>
            </a:pPr>
            <a:r>
              <a:rPr lang="en-US" sz="2000" dirty="0"/>
              <a:t>Find cumulative frequency and plot the graph</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2752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And Information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sentiment.xlsx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Column B-E: Add terrible, good, awful, bad</a:t>
            </a:r>
          </a:p>
          <a:p>
            <a:pPr marL="0" lvl="0" indent="0">
              <a:spcBef>
                <a:spcPts val="0"/>
              </a:spcBef>
              <a:buClr>
                <a:schemeClr val="dk1"/>
              </a:buClr>
              <a:buSzPct val="25000"/>
              <a:buNone/>
            </a:pPr>
            <a:r>
              <a:rPr lang="en-US" sz="2200" dirty="0"/>
              <a:t>Add this formula</a:t>
            </a:r>
          </a:p>
          <a:p>
            <a:pPr marL="0" lvl="0" indent="0">
              <a:spcBef>
                <a:spcPts val="0"/>
              </a:spcBef>
              <a:buClr>
                <a:schemeClr val="dk1"/>
              </a:buClr>
              <a:buSzPct val="25000"/>
              <a:buNone/>
            </a:pPr>
            <a:r>
              <a:rPr lang="en-US" sz="2200" dirty="0"/>
              <a:t>=IF(ISNUMBER(SEARCH(B$1,$A2)), 1,0)</a:t>
            </a:r>
          </a:p>
          <a:p>
            <a:pPr marL="0" lvl="0" indent="0">
              <a:spcBef>
                <a:spcPts val="0"/>
              </a:spcBef>
              <a:buClr>
                <a:schemeClr val="dk1"/>
              </a:buClr>
              <a:buSzPct val="25000"/>
              <a:buNone/>
            </a:pPr>
            <a:endParaRPr lang="en-US" sz="2200" dirty="0"/>
          </a:p>
          <a:p>
            <a:pPr marL="0" lvl="0" indent="0">
              <a:spcBef>
                <a:spcPts val="0"/>
              </a:spcBef>
              <a:buClr>
                <a:schemeClr val="dk1"/>
              </a:buClr>
              <a:buSzPct val="25000"/>
              <a:buNone/>
            </a:pPr>
            <a:r>
              <a:rPr lang="en-US" sz="2200" dirty="0"/>
              <a:t>Create pivot table, charts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4706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2.2 Use “</a:t>
            </a:r>
            <a:r>
              <a:rPr lang="en-US" sz="2400" dirty="0" err="1"/>
              <a:t>Gradebook.xlsx</a:t>
            </a:r>
            <a:r>
              <a:rPr lang="en-US" sz="2400" dirty="0"/>
              <a:t>”</a:t>
            </a:r>
          </a:p>
          <a:p>
            <a:pPr marL="0" lvl="0" indent="0">
              <a:spcBef>
                <a:spcPts val="0"/>
              </a:spcBef>
              <a:buClr>
                <a:schemeClr val="dk1"/>
              </a:buClr>
              <a:buSzPct val="25000"/>
              <a:buNone/>
            </a:pPr>
            <a:r>
              <a:rPr lang="en-US" sz="2400" dirty="0"/>
              <a:t>Three tests - Grades out of 100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1800" dirty="0"/>
              <a:t>Task:</a:t>
            </a:r>
          </a:p>
          <a:p>
            <a:pPr>
              <a:spcBef>
                <a:spcPts val="0"/>
              </a:spcBef>
              <a:buClr>
                <a:schemeClr val="dk1"/>
              </a:buClr>
              <a:buSzPct val="25000"/>
            </a:pPr>
            <a:r>
              <a:rPr lang="en-US" sz="1800" dirty="0"/>
              <a:t>Find Average (</a:t>
            </a:r>
            <a:r>
              <a:rPr lang="en-US" sz="1800" dirty="0">
                <a:solidFill>
                  <a:srgbClr val="FF0000"/>
                </a:solidFill>
              </a:rPr>
              <a:t>=Average</a:t>
            </a:r>
            <a:r>
              <a:rPr lang="en-US" sz="1800" dirty="0"/>
              <a:t>), Standard deviation (</a:t>
            </a:r>
            <a:r>
              <a:rPr lang="en-US" sz="1800" dirty="0">
                <a:solidFill>
                  <a:srgbClr val="FF0000"/>
                </a:solidFill>
              </a:rPr>
              <a:t>=STDEV.P</a:t>
            </a:r>
            <a:r>
              <a:rPr lang="en-US" sz="1800" dirty="0"/>
              <a:t>), Min (</a:t>
            </a:r>
            <a:r>
              <a:rPr lang="en-US" sz="1800" dirty="0">
                <a:solidFill>
                  <a:srgbClr val="FF0000"/>
                </a:solidFill>
              </a:rPr>
              <a:t>=min</a:t>
            </a:r>
            <a:r>
              <a:rPr lang="en-US" sz="1800" dirty="0"/>
              <a:t>), Max (</a:t>
            </a:r>
            <a:r>
              <a:rPr lang="en-US" sz="1800" dirty="0">
                <a:solidFill>
                  <a:srgbClr val="FF0000"/>
                </a:solidFill>
              </a:rPr>
              <a:t>=max</a:t>
            </a:r>
            <a:r>
              <a:rPr lang="en-US" sz="1800" dirty="0"/>
              <a:t>) for all three tests</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all three test together</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individual tests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51240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Draw Conclusion and Give Recommendations</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763529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D0443-0842-3844-A15A-155B0997B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40796F-1461-E247-A7E2-93DA207A6DCE}"/>
              </a:ext>
            </a:extLst>
          </p:cNvPr>
          <p:cNvSpPr>
            <a:spLocks noGrp="1"/>
          </p:cNvSpPr>
          <p:nvPr>
            <p:ph idx="1"/>
          </p:nvPr>
        </p:nvSpPr>
        <p:spPr/>
        <p:txBody>
          <a:bodyPr/>
          <a:lstStyle/>
          <a:p>
            <a:r>
              <a:rPr lang="en-US" dirty="0"/>
              <a:t>Day 1</a:t>
            </a:r>
          </a:p>
        </p:txBody>
      </p:sp>
    </p:spTree>
    <p:extLst>
      <p:ext uri="{BB962C8B-B14F-4D97-AF65-F5344CB8AC3E}">
        <p14:creationId xmlns:p14="http://schemas.microsoft.com/office/powerpoint/2010/main" val="3149677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Probability</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basics of gambling and how they apply to pretty much everything</a:t>
            </a:r>
          </a:p>
          <a:p>
            <a:endParaRPr lang="en-US" dirty="0"/>
          </a:p>
          <a:p>
            <a:r>
              <a:rPr lang="en-US" dirty="0"/>
              <a:t>Section 5</a:t>
            </a:r>
          </a:p>
        </p:txBody>
      </p:sp>
    </p:spTree>
    <p:extLst>
      <p:ext uri="{BB962C8B-B14F-4D97-AF65-F5344CB8AC3E}">
        <p14:creationId xmlns:p14="http://schemas.microsoft.com/office/powerpoint/2010/main" val="732854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a:t>
            </a:r>
          </a:p>
        </p:txBody>
      </p:sp>
      <p:sp>
        <p:nvSpPr>
          <p:cNvPr id="3" name="Content Placeholder 2"/>
          <p:cNvSpPr>
            <a:spLocks noGrp="1"/>
          </p:cNvSpPr>
          <p:nvPr>
            <p:ph idx="1"/>
          </p:nvPr>
        </p:nvSpPr>
        <p:spPr/>
        <p:txBody>
          <a:bodyPr>
            <a:noAutofit/>
          </a:bodyPr>
          <a:lstStyle/>
          <a:p>
            <a:endParaRPr lang="en-US" sz="2400" dirty="0"/>
          </a:p>
          <a:p>
            <a:r>
              <a:rPr lang="en-US" sz="2800" dirty="0"/>
              <a:t>The measure of the likelihood that an event will occur.</a:t>
            </a:r>
          </a:p>
          <a:p>
            <a:r>
              <a:rPr lang="en-US" sz="2800" dirty="0"/>
              <a:t>Often Associated with gambling, but has applications in business, finance, manufacturing, science and other fields.</a:t>
            </a:r>
          </a:p>
          <a:p>
            <a:r>
              <a:rPr lang="en-US" sz="2800" dirty="0"/>
              <a:t>Expressed as a number between 0 and 1, where 0 means no chance of occurring and 1 means it will certainly occur.</a:t>
            </a:r>
          </a:p>
          <a:p>
            <a:endParaRPr lang="en-US" sz="2400" dirty="0"/>
          </a:p>
        </p:txBody>
      </p:sp>
    </p:spTree>
    <p:extLst>
      <p:ext uri="{BB962C8B-B14F-4D97-AF65-F5344CB8AC3E}">
        <p14:creationId xmlns:p14="http://schemas.microsoft.com/office/powerpoint/2010/main" val="3289907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Uses In Business</a:t>
            </a:r>
          </a:p>
        </p:txBody>
      </p:sp>
      <p:sp>
        <p:nvSpPr>
          <p:cNvPr id="3" name="Content Placeholder 2"/>
          <p:cNvSpPr>
            <a:spLocks noGrp="1"/>
          </p:cNvSpPr>
          <p:nvPr>
            <p:ph idx="1"/>
          </p:nvPr>
        </p:nvSpPr>
        <p:spPr/>
        <p:txBody>
          <a:bodyPr>
            <a:noAutofit/>
          </a:bodyPr>
          <a:lstStyle/>
          <a:p>
            <a:endParaRPr lang="en-US" sz="2800" dirty="0">
              <a:solidFill>
                <a:srgbClr val="024684"/>
              </a:solidFill>
            </a:endParaRPr>
          </a:p>
          <a:p>
            <a:r>
              <a:rPr lang="en-US" sz="2800" dirty="0"/>
              <a:t>Quality Control (Manufacturing Defects, etc.)</a:t>
            </a:r>
          </a:p>
          <a:p>
            <a:pPr lvl="1"/>
            <a:r>
              <a:rPr lang="en-US" sz="2400" dirty="0"/>
              <a:t>Six sigma Quality</a:t>
            </a:r>
          </a:p>
          <a:p>
            <a:r>
              <a:rPr lang="en-US" sz="2800" dirty="0"/>
              <a:t>Sample Design for Surveys (Random Samples)</a:t>
            </a:r>
          </a:p>
          <a:p>
            <a:r>
              <a:rPr lang="en-US" sz="2800" dirty="0"/>
              <a:t>Predictive Analytics (Decision Trees, Monte Carlo Simulations, etc.)</a:t>
            </a:r>
          </a:p>
          <a:p>
            <a:r>
              <a:rPr lang="en-US" sz="2800" dirty="0"/>
              <a:t>Risk Management</a:t>
            </a:r>
          </a:p>
          <a:p>
            <a:r>
              <a:rPr lang="en-US" sz="2800" dirty="0"/>
              <a:t>Stock Control (Predict when items need to be reordered)</a:t>
            </a:r>
          </a:p>
          <a:p>
            <a:endParaRPr lang="en-US" sz="2400" dirty="0"/>
          </a:p>
          <a:p>
            <a:endParaRPr lang="en-US" sz="2400" dirty="0"/>
          </a:p>
          <a:p>
            <a:endParaRPr lang="en-US" sz="2400" dirty="0"/>
          </a:p>
        </p:txBody>
      </p:sp>
    </p:spTree>
    <p:extLst>
      <p:ext uri="{BB962C8B-B14F-4D97-AF65-F5344CB8AC3E}">
        <p14:creationId xmlns:p14="http://schemas.microsoft.com/office/powerpoint/2010/main" val="100601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r>
              <a:rPr lang="en-US" kern="0" dirty="0">
                <a:latin typeface="Calibri" panose="020F0502020204030204" pitchFamily="34" charset="0"/>
                <a:ea typeface="ＭＳ Ｐゴシック" charset="0"/>
                <a:cs typeface="Calibri" panose="020F0502020204030204" pitchFamily="34" charset="0"/>
              </a:rPr>
              <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 xmlns:a16="http://schemas.microsoft.com/office/drawing/2014/main" id="{6B0BFEDE-0363-FF4A-A58E-564363D94D30}"/>
              </a:ext>
            </a:extLst>
          </p:cNvPr>
          <p:cNvSpPr>
            <a:spLocks noGrp="1"/>
          </p:cNvSpPr>
          <p:nvPr>
            <p:ph idx="1"/>
          </p:nvPr>
        </p:nvSpPr>
        <p:spPr/>
        <p:txBody>
          <a:bodyPr/>
          <a:lstStyle/>
          <a:p>
            <a:r>
              <a:rPr lang="en-GB" dirty="0"/>
              <a:t>Simple probability calculated from frequencies</a:t>
            </a:r>
          </a:p>
          <a:p>
            <a:endParaRPr lang="en-US" dirty="0"/>
          </a:p>
        </p:txBody>
      </p:sp>
      <p:pic>
        <p:nvPicPr>
          <p:cNvPr id="4" name="Picture 1">
            <a:extLst>
              <a:ext uri="{FF2B5EF4-FFF2-40B4-BE49-F238E27FC236}">
                <a16:creationId xmlns="" xmlns:a16="http://schemas.microsoft.com/office/drawing/2014/main" id="{9ECC06DB-2A9E-8340-AD74-0F9652263E7D}"/>
              </a:ext>
            </a:extLst>
          </p:cNvPr>
          <p:cNvPicPr>
            <a:picLocks noChangeAspect="1" noChangeArrowheads="1"/>
          </p:cNvPicPr>
          <p:nvPr/>
        </p:nvPicPr>
        <p:blipFill>
          <a:blip r:embed="rId2" cstate="print"/>
          <a:srcRect/>
          <a:stretch>
            <a:fillRect/>
          </a:stretch>
        </p:blipFill>
        <p:spPr bwMode="auto">
          <a:xfrm>
            <a:off x="1828800" y="2743200"/>
            <a:ext cx="5562600" cy="2966720"/>
          </a:xfrm>
          <a:prstGeom prst="rect">
            <a:avLst/>
          </a:prstGeom>
          <a:noFill/>
          <a:ln w="9525">
            <a:noFill/>
            <a:miter lim="800000"/>
            <a:headEnd/>
            <a:tailEnd/>
          </a:ln>
        </p:spPr>
      </p:pic>
    </p:spTree>
    <p:extLst>
      <p:ext uri="{BB962C8B-B14F-4D97-AF65-F5344CB8AC3E}">
        <p14:creationId xmlns:p14="http://schemas.microsoft.com/office/powerpoint/2010/main" val="1930989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r>
              <a:rPr lang="en-US" kern="0" dirty="0">
                <a:latin typeface="Calibri" panose="020F0502020204030204" pitchFamily="34" charset="0"/>
                <a:ea typeface="ＭＳ Ｐゴシック" charset="0"/>
                <a:cs typeface="Calibri" panose="020F0502020204030204" pitchFamily="34" charset="0"/>
              </a:rPr>
              <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 xmlns:a16="http://schemas.microsoft.com/office/drawing/2014/main" id="{6B0BFEDE-0363-FF4A-A58E-564363D94D30}"/>
              </a:ext>
            </a:extLst>
          </p:cNvPr>
          <p:cNvSpPr>
            <a:spLocks noGrp="1"/>
          </p:cNvSpPr>
          <p:nvPr>
            <p:ph idx="1"/>
          </p:nvPr>
        </p:nvSpPr>
        <p:spPr>
          <a:xfrm>
            <a:off x="628650" y="1105799"/>
            <a:ext cx="8362950" cy="723002"/>
          </a:xfrm>
        </p:spPr>
        <p:txBody>
          <a:bodyPr/>
          <a:lstStyle/>
          <a:p>
            <a:pPr marL="609600" indent="-609600"/>
            <a:r>
              <a:rPr lang="en-GB" dirty="0"/>
              <a:t>Conditional probability from tree diagrams</a:t>
            </a:r>
          </a:p>
        </p:txBody>
      </p:sp>
      <p:grpSp>
        <p:nvGrpSpPr>
          <p:cNvPr id="47" name="Group 46">
            <a:extLst>
              <a:ext uri="{FF2B5EF4-FFF2-40B4-BE49-F238E27FC236}">
                <a16:creationId xmlns="" xmlns:a16="http://schemas.microsoft.com/office/drawing/2014/main" id="{F69A105F-A21B-D841-9791-1FB4BB2424A3}"/>
              </a:ext>
            </a:extLst>
          </p:cNvPr>
          <p:cNvGrpSpPr/>
          <p:nvPr/>
        </p:nvGrpSpPr>
        <p:grpSpPr>
          <a:xfrm>
            <a:off x="3048000" y="1986653"/>
            <a:ext cx="5242925" cy="2927402"/>
            <a:chOff x="1691275" y="1796998"/>
            <a:chExt cx="7166969" cy="4191260"/>
          </a:xfrm>
        </p:grpSpPr>
        <p:sp>
          <p:nvSpPr>
            <p:cNvPr id="11" name="Oval 10">
              <a:extLst>
                <a:ext uri="{FF2B5EF4-FFF2-40B4-BE49-F238E27FC236}">
                  <a16:creationId xmlns="" xmlns:a16="http://schemas.microsoft.com/office/drawing/2014/main" id="{C6DF160E-A1AA-FF45-97F8-70E18C0DF00B}"/>
                </a:ext>
              </a:extLst>
            </p:cNvPr>
            <p:cNvSpPr/>
            <p:nvPr/>
          </p:nvSpPr>
          <p:spPr>
            <a:xfrm>
              <a:off x="1691275" y="34671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t>
              </a:r>
            </a:p>
          </p:txBody>
        </p:sp>
        <p:sp>
          <p:nvSpPr>
            <p:cNvPr id="12" name="Oval 11">
              <a:extLst>
                <a:ext uri="{FF2B5EF4-FFF2-40B4-BE49-F238E27FC236}">
                  <a16:creationId xmlns="" xmlns:a16="http://schemas.microsoft.com/office/drawing/2014/main" id="{BC2C2C2A-9DD0-BB40-B01C-9BD07340EC54}"/>
                </a:ext>
              </a:extLst>
            </p:cNvPr>
            <p:cNvSpPr/>
            <p:nvPr/>
          </p:nvSpPr>
          <p:spPr>
            <a:xfrm>
              <a:off x="3581400" y="24765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Rain</a:t>
              </a:r>
            </a:p>
          </p:txBody>
        </p:sp>
        <p:sp>
          <p:nvSpPr>
            <p:cNvPr id="13" name="Oval 12">
              <a:extLst>
                <a:ext uri="{FF2B5EF4-FFF2-40B4-BE49-F238E27FC236}">
                  <a16:creationId xmlns="" xmlns:a16="http://schemas.microsoft.com/office/drawing/2014/main" id="{3FDB1A78-BCF8-264A-B777-87597154D38F}"/>
                </a:ext>
              </a:extLst>
            </p:cNvPr>
            <p:cNvSpPr/>
            <p:nvPr/>
          </p:nvSpPr>
          <p:spPr>
            <a:xfrm>
              <a:off x="3581400" y="4267200"/>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 Rain</a:t>
              </a:r>
            </a:p>
          </p:txBody>
        </p:sp>
        <p:sp>
          <p:nvSpPr>
            <p:cNvPr id="14" name="Oval 13">
              <a:extLst>
                <a:ext uri="{FF2B5EF4-FFF2-40B4-BE49-F238E27FC236}">
                  <a16:creationId xmlns="" xmlns:a16="http://schemas.microsoft.com/office/drawing/2014/main" id="{B7D1C864-F6A9-CC4C-8228-E2689C29112B}"/>
                </a:ext>
              </a:extLst>
            </p:cNvPr>
            <p:cNvSpPr/>
            <p:nvPr/>
          </p:nvSpPr>
          <p:spPr>
            <a:xfrm>
              <a:off x="6187075" y="17969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5" name="Oval 14">
              <a:extLst>
                <a:ext uri="{FF2B5EF4-FFF2-40B4-BE49-F238E27FC236}">
                  <a16:creationId xmlns="" xmlns:a16="http://schemas.microsoft.com/office/drawing/2014/main" id="{CDE57CD2-E746-8D42-9167-2635A88AE63D}"/>
                </a:ext>
              </a:extLst>
            </p:cNvPr>
            <p:cNvSpPr/>
            <p:nvPr/>
          </p:nvSpPr>
          <p:spPr>
            <a:xfrm>
              <a:off x="6187075" y="27875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sp>
          <p:nvSpPr>
            <p:cNvPr id="16" name="Oval 15">
              <a:extLst>
                <a:ext uri="{FF2B5EF4-FFF2-40B4-BE49-F238E27FC236}">
                  <a16:creationId xmlns="" xmlns:a16="http://schemas.microsoft.com/office/drawing/2014/main" id="{81079C8B-52CF-6545-B81D-8F815DDBF699}"/>
                </a:ext>
              </a:extLst>
            </p:cNvPr>
            <p:cNvSpPr/>
            <p:nvPr/>
          </p:nvSpPr>
          <p:spPr>
            <a:xfrm>
              <a:off x="6248661" y="40070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7" name="Oval 16">
              <a:extLst>
                <a:ext uri="{FF2B5EF4-FFF2-40B4-BE49-F238E27FC236}">
                  <a16:creationId xmlns="" xmlns:a16="http://schemas.microsoft.com/office/drawing/2014/main" id="{EF608215-D085-8D4B-84B0-F7774B89B4E6}"/>
                </a:ext>
              </a:extLst>
            </p:cNvPr>
            <p:cNvSpPr/>
            <p:nvPr/>
          </p:nvSpPr>
          <p:spPr>
            <a:xfrm>
              <a:off x="6277888" y="49976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cxnSp>
          <p:nvCxnSpPr>
            <p:cNvPr id="19" name="Straight Arrow Connector 18">
              <a:extLst>
                <a:ext uri="{FF2B5EF4-FFF2-40B4-BE49-F238E27FC236}">
                  <a16:creationId xmlns="" xmlns:a16="http://schemas.microsoft.com/office/drawing/2014/main" id="{A3BEF6F7-3328-3745-B848-03964D9EF7FD}"/>
                </a:ext>
              </a:extLst>
            </p:cNvPr>
            <p:cNvCxnSpPr>
              <a:stCxn id="11" idx="6"/>
              <a:endCxn id="12" idx="2"/>
            </p:cNvCxnSpPr>
            <p:nvPr/>
          </p:nvCxnSpPr>
          <p:spPr>
            <a:xfrm flipV="1">
              <a:off x="2758075" y="2971801"/>
              <a:ext cx="823325"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D50A9056-713D-BD43-921E-5366CED85473}"/>
                </a:ext>
              </a:extLst>
            </p:cNvPr>
            <p:cNvCxnSpPr>
              <a:stCxn id="11" idx="6"/>
              <a:endCxn id="13" idx="2"/>
            </p:cNvCxnSpPr>
            <p:nvPr/>
          </p:nvCxnSpPr>
          <p:spPr>
            <a:xfrm>
              <a:off x="2758075" y="3962401"/>
              <a:ext cx="823325" cy="800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D7616864-8C72-F54D-BDB4-3A75C3B961A8}"/>
                </a:ext>
              </a:extLst>
            </p:cNvPr>
            <p:cNvCxnSpPr>
              <a:cxnSpLocks/>
              <a:stCxn id="13" idx="6"/>
              <a:endCxn id="17" idx="2"/>
            </p:cNvCxnSpPr>
            <p:nvPr/>
          </p:nvCxnSpPr>
          <p:spPr>
            <a:xfrm>
              <a:off x="4648200" y="4762500"/>
              <a:ext cx="1629688" cy="730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EB7909B4-C1B4-8C4E-9AA0-10D3B15F25B7}"/>
                </a:ext>
              </a:extLst>
            </p:cNvPr>
            <p:cNvCxnSpPr>
              <a:cxnSpLocks/>
              <a:stCxn id="13" idx="6"/>
              <a:endCxn id="16" idx="2"/>
            </p:cNvCxnSpPr>
            <p:nvPr/>
          </p:nvCxnSpPr>
          <p:spPr>
            <a:xfrm flipV="1">
              <a:off x="4648200" y="4502358"/>
              <a:ext cx="1600461" cy="26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53996363-0F31-9349-955D-0423A7C1EC79}"/>
                </a:ext>
              </a:extLst>
            </p:cNvPr>
            <p:cNvCxnSpPr>
              <a:cxnSpLocks/>
              <a:endCxn id="15" idx="2"/>
            </p:cNvCxnSpPr>
            <p:nvPr/>
          </p:nvCxnSpPr>
          <p:spPr>
            <a:xfrm>
              <a:off x="4648200" y="3012920"/>
              <a:ext cx="1538875" cy="269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69B020FB-2D8E-754E-81DC-552FC3B3544E}"/>
                </a:ext>
              </a:extLst>
            </p:cNvPr>
            <p:cNvCxnSpPr>
              <a:cxnSpLocks/>
              <a:stCxn id="12" idx="6"/>
              <a:endCxn id="14" idx="2"/>
            </p:cNvCxnSpPr>
            <p:nvPr/>
          </p:nvCxnSpPr>
          <p:spPr>
            <a:xfrm flipV="1">
              <a:off x="4648200" y="2292298"/>
              <a:ext cx="1538875" cy="67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 xmlns:a16="http://schemas.microsoft.com/office/drawing/2014/main" id="{DF1EDBE3-9703-7E48-92F1-499A685E221B}"/>
                </a:ext>
              </a:extLst>
            </p:cNvPr>
            <p:cNvSpPr txBox="1"/>
            <p:nvPr/>
          </p:nvSpPr>
          <p:spPr>
            <a:xfrm>
              <a:off x="2971800" y="3282898"/>
              <a:ext cx="476412" cy="369332"/>
            </a:xfrm>
            <a:prstGeom prst="rect">
              <a:avLst/>
            </a:prstGeom>
            <a:noFill/>
          </p:spPr>
          <p:txBody>
            <a:bodyPr wrap="none" rtlCol="0">
              <a:spAutoFit/>
            </a:bodyPr>
            <a:lstStyle/>
            <a:p>
              <a:r>
                <a:rPr lang="en-US" dirty="0"/>
                <a:t>0.7</a:t>
              </a:r>
            </a:p>
          </p:txBody>
        </p:sp>
        <p:sp>
          <p:nvSpPr>
            <p:cNvPr id="37" name="TextBox 36">
              <a:extLst>
                <a:ext uri="{FF2B5EF4-FFF2-40B4-BE49-F238E27FC236}">
                  <a16:creationId xmlns="" xmlns:a16="http://schemas.microsoft.com/office/drawing/2014/main" id="{980D5A02-0487-0E4D-8FC0-3DD74C70FE86}"/>
                </a:ext>
              </a:extLst>
            </p:cNvPr>
            <p:cNvSpPr txBox="1"/>
            <p:nvPr/>
          </p:nvSpPr>
          <p:spPr>
            <a:xfrm>
              <a:off x="2931531" y="4147530"/>
              <a:ext cx="476412" cy="369332"/>
            </a:xfrm>
            <a:prstGeom prst="rect">
              <a:avLst/>
            </a:prstGeom>
            <a:noFill/>
          </p:spPr>
          <p:txBody>
            <a:bodyPr wrap="none" rtlCol="0">
              <a:spAutoFit/>
            </a:bodyPr>
            <a:lstStyle/>
            <a:p>
              <a:r>
                <a:rPr lang="en-US" dirty="0"/>
                <a:t>0.3</a:t>
              </a:r>
            </a:p>
          </p:txBody>
        </p:sp>
        <p:sp>
          <p:nvSpPr>
            <p:cNvPr id="38" name="TextBox 37">
              <a:extLst>
                <a:ext uri="{FF2B5EF4-FFF2-40B4-BE49-F238E27FC236}">
                  <a16:creationId xmlns="" xmlns:a16="http://schemas.microsoft.com/office/drawing/2014/main" id="{2E4E7C1C-E2AC-564E-BC73-C17C51A77290}"/>
                </a:ext>
              </a:extLst>
            </p:cNvPr>
            <p:cNvSpPr txBox="1"/>
            <p:nvPr/>
          </p:nvSpPr>
          <p:spPr>
            <a:xfrm>
              <a:off x="5177263" y="2280590"/>
              <a:ext cx="476412" cy="369332"/>
            </a:xfrm>
            <a:prstGeom prst="rect">
              <a:avLst/>
            </a:prstGeom>
            <a:noFill/>
          </p:spPr>
          <p:txBody>
            <a:bodyPr wrap="none" rtlCol="0">
              <a:spAutoFit/>
            </a:bodyPr>
            <a:lstStyle/>
            <a:p>
              <a:r>
                <a:rPr lang="en-US" dirty="0"/>
                <a:t>0.2</a:t>
              </a:r>
            </a:p>
          </p:txBody>
        </p:sp>
        <p:sp>
          <p:nvSpPr>
            <p:cNvPr id="39" name="TextBox 38">
              <a:extLst>
                <a:ext uri="{FF2B5EF4-FFF2-40B4-BE49-F238E27FC236}">
                  <a16:creationId xmlns="" xmlns:a16="http://schemas.microsoft.com/office/drawing/2014/main" id="{4BC91DE0-AAB0-3847-9079-E171CCAA35D9}"/>
                </a:ext>
              </a:extLst>
            </p:cNvPr>
            <p:cNvSpPr txBox="1"/>
            <p:nvPr/>
          </p:nvSpPr>
          <p:spPr>
            <a:xfrm>
              <a:off x="5210224" y="3110403"/>
              <a:ext cx="476412" cy="369332"/>
            </a:xfrm>
            <a:prstGeom prst="rect">
              <a:avLst/>
            </a:prstGeom>
            <a:noFill/>
          </p:spPr>
          <p:txBody>
            <a:bodyPr wrap="none" rtlCol="0">
              <a:spAutoFit/>
            </a:bodyPr>
            <a:lstStyle/>
            <a:p>
              <a:r>
                <a:rPr lang="en-US" dirty="0"/>
                <a:t>0.8</a:t>
              </a:r>
            </a:p>
          </p:txBody>
        </p:sp>
        <p:sp>
          <p:nvSpPr>
            <p:cNvPr id="40" name="TextBox 39">
              <a:extLst>
                <a:ext uri="{FF2B5EF4-FFF2-40B4-BE49-F238E27FC236}">
                  <a16:creationId xmlns="" xmlns:a16="http://schemas.microsoft.com/office/drawing/2014/main" id="{698A34CE-2D96-A54D-B1E2-8FA0DB49F49F}"/>
                </a:ext>
              </a:extLst>
            </p:cNvPr>
            <p:cNvSpPr txBox="1"/>
            <p:nvPr/>
          </p:nvSpPr>
          <p:spPr>
            <a:xfrm>
              <a:off x="5224838" y="4317692"/>
              <a:ext cx="476412" cy="369332"/>
            </a:xfrm>
            <a:prstGeom prst="rect">
              <a:avLst/>
            </a:prstGeom>
            <a:noFill/>
          </p:spPr>
          <p:txBody>
            <a:bodyPr wrap="none" rtlCol="0">
              <a:spAutoFit/>
            </a:bodyPr>
            <a:lstStyle/>
            <a:p>
              <a:r>
                <a:rPr lang="en-US" dirty="0"/>
                <a:t>0.9</a:t>
              </a:r>
            </a:p>
          </p:txBody>
        </p:sp>
        <p:sp>
          <p:nvSpPr>
            <p:cNvPr id="41" name="TextBox 40">
              <a:extLst>
                <a:ext uri="{FF2B5EF4-FFF2-40B4-BE49-F238E27FC236}">
                  <a16:creationId xmlns="" xmlns:a16="http://schemas.microsoft.com/office/drawing/2014/main" id="{163F5EB0-B5F0-7D4D-97D6-42A215EE1FB3}"/>
                </a:ext>
              </a:extLst>
            </p:cNvPr>
            <p:cNvSpPr txBox="1"/>
            <p:nvPr/>
          </p:nvSpPr>
          <p:spPr>
            <a:xfrm>
              <a:off x="5224838" y="5148610"/>
              <a:ext cx="476412" cy="369332"/>
            </a:xfrm>
            <a:prstGeom prst="rect">
              <a:avLst/>
            </a:prstGeom>
            <a:noFill/>
          </p:spPr>
          <p:txBody>
            <a:bodyPr wrap="none" rtlCol="0">
              <a:spAutoFit/>
            </a:bodyPr>
            <a:lstStyle/>
            <a:p>
              <a:r>
                <a:rPr lang="en-US" dirty="0"/>
                <a:t>0.1</a:t>
              </a:r>
            </a:p>
          </p:txBody>
        </p:sp>
        <p:sp>
          <p:nvSpPr>
            <p:cNvPr id="42" name="TextBox 41">
              <a:extLst>
                <a:ext uri="{FF2B5EF4-FFF2-40B4-BE49-F238E27FC236}">
                  <a16:creationId xmlns="" xmlns:a16="http://schemas.microsoft.com/office/drawing/2014/main" id="{7B4BECA7-880D-7744-A370-68F91907386A}"/>
                </a:ext>
              </a:extLst>
            </p:cNvPr>
            <p:cNvSpPr txBox="1"/>
            <p:nvPr/>
          </p:nvSpPr>
          <p:spPr>
            <a:xfrm>
              <a:off x="7310863" y="2093953"/>
              <a:ext cx="1513556" cy="369332"/>
            </a:xfrm>
            <a:prstGeom prst="rect">
              <a:avLst/>
            </a:prstGeom>
            <a:noFill/>
          </p:spPr>
          <p:txBody>
            <a:bodyPr wrap="none" rtlCol="0">
              <a:spAutoFit/>
            </a:bodyPr>
            <a:lstStyle/>
            <a:p>
              <a:r>
                <a:rPr lang="en-US" dirty="0"/>
                <a:t>0.7*0.2 = 0.14</a:t>
              </a:r>
            </a:p>
          </p:txBody>
        </p:sp>
        <p:sp>
          <p:nvSpPr>
            <p:cNvPr id="43" name="TextBox 42">
              <a:extLst>
                <a:ext uri="{FF2B5EF4-FFF2-40B4-BE49-F238E27FC236}">
                  <a16:creationId xmlns="" xmlns:a16="http://schemas.microsoft.com/office/drawing/2014/main" id="{7B4CAB49-FD6E-E047-9749-AB37C1A189CB}"/>
                </a:ext>
              </a:extLst>
            </p:cNvPr>
            <p:cNvSpPr txBox="1"/>
            <p:nvPr/>
          </p:nvSpPr>
          <p:spPr>
            <a:xfrm>
              <a:off x="7279194" y="3048261"/>
              <a:ext cx="1513556" cy="369332"/>
            </a:xfrm>
            <a:prstGeom prst="rect">
              <a:avLst/>
            </a:prstGeom>
            <a:noFill/>
          </p:spPr>
          <p:txBody>
            <a:bodyPr wrap="none" rtlCol="0">
              <a:spAutoFit/>
            </a:bodyPr>
            <a:lstStyle/>
            <a:p>
              <a:r>
                <a:rPr lang="en-US" dirty="0"/>
                <a:t>0.7*0.8 = 0.56</a:t>
              </a:r>
            </a:p>
          </p:txBody>
        </p:sp>
        <p:sp>
          <p:nvSpPr>
            <p:cNvPr id="44" name="TextBox 43">
              <a:extLst>
                <a:ext uri="{FF2B5EF4-FFF2-40B4-BE49-F238E27FC236}">
                  <a16:creationId xmlns="" xmlns:a16="http://schemas.microsoft.com/office/drawing/2014/main" id="{4E8EC501-661D-FE43-B487-A4B67F8F9984}"/>
                </a:ext>
              </a:extLst>
            </p:cNvPr>
            <p:cNvSpPr txBox="1"/>
            <p:nvPr/>
          </p:nvSpPr>
          <p:spPr>
            <a:xfrm>
              <a:off x="7310863" y="4317692"/>
              <a:ext cx="1513556" cy="369332"/>
            </a:xfrm>
            <a:prstGeom prst="rect">
              <a:avLst/>
            </a:prstGeom>
            <a:noFill/>
          </p:spPr>
          <p:txBody>
            <a:bodyPr wrap="none" rtlCol="0">
              <a:spAutoFit/>
            </a:bodyPr>
            <a:lstStyle/>
            <a:p>
              <a:r>
                <a:rPr lang="en-US" dirty="0"/>
                <a:t>0.3*0.9 = 0.27</a:t>
              </a:r>
            </a:p>
          </p:txBody>
        </p:sp>
        <p:sp>
          <p:nvSpPr>
            <p:cNvPr id="45" name="TextBox 44">
              <a:extLst>
                <a:ext uri="{FF2B5EF4-FFF2-40B4-BE49-F238E27FC236}">
                  <a16:creationId xmlns="" xmlns:a16="http://schemas.microsoft.com/office/drawing/2014/main" id="{1AB1B25A-2061-A242-81BF-86DF8ADB3917}"/>
                </a:ext>
              </a:extLst>
            </p:cNvPr>
            <p:cNvSpPr txBox="1"/>
            <p:nvPr/>
          </p:nvSpPr>
          <p:spPr>
            <a:xfrm>
              <a:off x="7344688" y="5333276"/>
              <a:ext cx="1513556" cy="369332"/>
            </a:xfrm>
            <a:prstGeom prst="rect">
              <a:avLst/>
            </a:prstGeom>
            <a:noFill/>
          </p:spPr>
          <p:txBody>
            <a:bodyPr wrap="none" rtlCol="0">
              <a:spAutoFit/>
            </a:bodyPr>
            <a:lstStyle/>
            <a:p>
              <a:r>
                <a:rPr lang="en-US" dirty="0"/>
                <a:t>0.3*0.1 = 0.03</a:t>
              </a:r>
            </a:p>
          </p:txBody>
        </p:sp>
      </p:grpSp>
      <p:sp>
        <p:nvSpPr>
          <p:cNvPr id="46" name="TextBox 45">
            <a:extLst>
              <a:ext uri="{FF2B5EF4-FFF2-40B4-BE49-F238E27FC236}">
                <a16:creationId xmlns="" xmlns:a16="http://schemas.microsoft.com/office/drawing/2014/main" id="{11D93322-C979-5640-938F-236D5E051252}"/>
              </a:ext>
            </a:extLst>
          </p:cNvPr>
          <p:cNvSpPr txBox="1"/>
          <p:nvPr/>
        </p:nvSpPr>
        <p:spPr>
          <a:xfrm>
            <a:off x="191320" y="1704912"/>
            <a:ext cx="3020314" cy="4524315"/>
          </a:xfrm>
          <a:prstGeom prst="rect">
            <a:avLst/>
          </a:prstGeom>
          <a:noFill/>
        </p:spPr>
        <p:txBody>
          <a:bodyPr wrap="none" rtlCol="0">
            <a:spAutoFit/>
          </a:bodyPr>
          <a:lstStyle/>
          <a:p>
            <a:r>
              <a:rPr lang="en-US" b="1" dirty="0">
                <a:solidFill>
                  <a:srgbClr val="FF0000"/>
                </a:solidFill>
              </a:rPr>
              <a:t>Simple probability:</a:t>
            </a:r>
          </a:p>
          <a:p>
            <a:r>
              <a:rPr lang="en-US" dirty="0">
                <a:solidFill>
                  <a:srgbClr val="FF0000"/>
                </a:solidFill>
              </a:rPr>
              <a:t>P(rain) = 0.7</a:t>
            </a:r>
          </a:p>
          <a:p>
            <a:r>
              <a:rPr lang="en-US" dirty="0">
                <a:solidFill>
                  <a:srgbClr val="FF0000"/>
                </a:solidFill>
              </a:rPr>
              <a:t>P(no rain) = 0.3</a:t>
            </a:r>
          </a:p>
          <a:p>
            <a:r>
              <a:rPr lang="en-US" dirty="0">
                <a:solidFill>
                  <a:srgbClr val="FF0000"/>
                </a:solidFill>
              </a:rPr>
              <a:t>Sum = 1.0</a:t>
            </a:r>
          </a:p>
          <a:p>
            <a:endParaRPr lang="en-US" dirty="0">
              <a:solidFill>
                <a:srgbClr val="FF0000"/>
              </a:solidFill>
            </a:endParaRPr>
          </a:p>
          <a:p>
            <a:r>
              <a:rPr lang="en-US" b="1" dirty="0">
                <a:solidFill>
                  <a:srgbClr val="0070C0"/>
                </a:solidFill>
              </a:rPr>
              <a:t>Joint probability:</a:t>
            </a:r>
          </a:p>
          <a:p>
            <a:r>
              <a:rPr lang="en-US" dirty="0">
                <a:solidFill>
                  <a:srgbClr val="0070C0"/>
                </a:solidFill>
              </a:rPr>
              <a:t>P(play) = 0.14+0.27 = 0.41</a:t>
            </a:r>
          </a:p>
          <a:p>
            <a:r>
              <a:rPr lang="en-US" dirty="0">
                <a:solidFill>
                  <a:srgbClr val="0070C0"/>
                </a:solidFill>
              </a:rPr>
              <a:t>P(no play) = 0.56+0.03 = 0.59</a:t>
            </a:r>
          </a:p>
          <a:p>
            <a:r>
              <a:rPr lang="en-US" dirty="0">
                <a:solidFill>
                  <a:srgbClr val="0070C0"/>
                </a:solidFill>
              </a:rPr>
              <a:t>Sum = 1.0</a:t>
            </a:r>
          </a:p>
          <a:p>
            <a:endParaRPr lang="en-US" dirty="0">
              <a:solidFill>
                <a:srgbClr val="0070C0"/>
              </a:solidFill>
            </a:endParaRPr>
          </a:p>
          <a:p>
            <a:r>
              <a:rPr lang="en-US" b="1" dirty="0">
                <a:solidFill>
                  <a:schemeClr val="bg2">
                    <a:lumMod val="50000"/>
                  </a:schemeClr>
                </a:solidFill>
              </a:rPr>
              <a:t>Conditional probability</a:t>
            </a:r>
          </a:p>
          <a:p>
            <a:r>
              <a:rPr lang="en-US" dirty="0">
                <a:solidFill>
                  <a:schemeClr val="bg2">
                    <a:lumMod val="50000"/>
                  </a:schemeClr>
                </a:solidFill>
              </a:rPr>
              <a:t>P(play given rain) = 0.14</a:t>
            </a:r>
          </a:p>
          <a:p>
            <a:r>
              <a:rPr lang="en-US" dirty="0">
                <a:solidFill>
                  <a:schemeClr val="bg2">
                    <a:lumMod val="50000"/>
                  </a:schemeClr>
                </a:solidFill>
              </a:rPr>
              <a:t>P(play given no rain) = 0.27</a:t>
            </a:r>
          </a:p>
          <a:p>
            <a:r>
              <a:rPr lang="en-US" dirty="0">
                <a:solidFill>
                  <a:schemeClr val="bg2">
                    <a:lumMod val="50000"/>
                  </a:schemeClr>
                </a:solidFill>
              </a:rPr>
              <a:t>P(no play given rain) = 0.56</a:t>
            </a:r>
          </a:p>
          <a:p>
            <a:r>
              <a:rPr lang="en-US" dirty="0">
                <a:solidFill>
                  <a:schemeClr val="bg2">
                    <a:lumMod val="50000"/>
                  </a:schemeClr>
                </a:solidFill>
              </a:rPr>
              <a:t>P(no play given no rain) = 0.03</a:t>
            </a:r>
          </a:p>
          <a:p>
            <a:r>
              <a:rPr lang="en-US" dirty="0">
                <a:solidFill>
                  <a:schemeClr val="bg2">
                    <a:lumMod val="50000"/>
                  </a:schemeClr>
                </a:solidFill>
              </a:rPr>
              <a:t>Sum = 1.0</a:t>
            </a:r>
          </a:p>
        </p:txBody>
      </p:sp>
      <p:sp>
        <p:nvSpPr>
          <p:cNvPr id="48" name="TextBox 47">
            <a:extLst>
              <a:ext uri="{FF2B5EF4-FFF2-40B4-BE49-F238E27FC236}">
                <a16:creationId xmlns="" xmlns:a16="http://schemas.microsoft.com/office/drawing/2014/main" id="{1C66CDD0-86C9-D84D-8A19-42AD1A1F25A5}"/>
              </a:ext>
            </a:extLst>
          </p:cNvPr>
          <p:cNvSpPr txBox="1"/>
          <p:nvPr/>
        </p:nvSpPr>
        <p:spPr>
          <a:xfrm>
            <a:off x="3828407" y="5482531"/>
            <a:ext cx="3746795" cy="369332"/>
          </a:xfrm>
          <a:prstGeom prst="rect">
            <a:avLst/>
          </a:prstGeom>
          <a:noFill/>
        </p:spPr>
        <p:txBody>
          <a:bodyPr wrap="none" rtlCol="0">
            <a:spAutoFit/>
          </a:bodyPr>
          <a:lstStyle/>
          <a:p>
            <a:r>
              <a:rPr lang="en-US" b="1" dirty="0">
                <a:highlight>
                  <a:srgbClr val="FFFF00"/>
                </a:highlight>
              </a:rPr>
              <a:t>P(rain given play) = p(</a:t>
            </a:r>
            <a:r>
              <a:rPr lang="en-US" b="1" dirty="0" err="1">
                <a:highlight>
                  <a:srgbClr val="FFFF00"/>
                </a:highlight>
              </a:rPr>
              <a:t>rain|play</a:t>
            </a:r>
            <a:r>
              <a:rPr lang="en-US" b="1" dirty="0">
                <a:highlight>
                  <a:srgbClr val="FFFF00"/>
                </a:highlight>
              </a:rPr>
              <a:t>) = ???</a:t>
            </a:r>
          </a:p>
        </p:txBody>
      </p:sp>
    </p:spTree>
    <p:extLst>
      <p:ext uri="{BB962C8B-B14F-4D97-AF65-F5344CB8AC3E}">
        <p14:creationId xmlns:p14="http://schemas.microsoft.com/office/powerpoint/2010/main" val="4163546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Terms</a:t>
            </a:r>
          </a:p>
        </p:txBody>
      </p:sp>
      <p:sp>
        <p:nvSpPr>
          <p:cNvPr id="3" name="Content Placeholder 2"/>
          <p:cNvSpPr>
            <a:spLocks noGrp="1"/>
          </p:cNvSpPr>
          <p:nvPr>
            <p:ph idx="1"/>
          </p:nvPr>
        </p:nvSpPr>
        <p:spPr>
          <a:xfrm>
            <a:off x="628650" y="1524000"/>
            <a:ext cx="8286750" cy="4652963"/>
          </a:xfrm>
        </p:spPr>
        <p:txBody>
          <a:bodyPr>
            <a:noAutofit/>
          </a:bodyPr>
          <a:lstStyle/>
          <a:p>
            <a:r>
              <a:rPr lang="en-US" sz="2000" dirty="0"/>
              <a:t>Event:</a:t>
            </a:r>
            <a:r>
              <a:rPr lang="en-US" sz="2000" b="0" dirty="0"/>
              <a:t> The outcome to which the probability is assigned.</a:t>
            </a:r>
          </a:p>
          <a:p>
            <a:pPr lvl="1"/>
            <a:r>
              <a:rPr lang="en-US" sz="2000" b="0" dirty="0"/>
              <a:t>“Heads” on a flipped coin.</a:t>
            </a:r>
          </a:p>
          <a:p>
            <a:pPr lvl="1"/>
            <a:r>
              <a:rPr lang="en-US" sz="2000" b="0" dirty="0"/>
              <a:t>4 on a rolled die</a:t>
            </a:r>
          </a:p>
          <a:p>
            <a:pPr lvl="1"/>
            <a:r>
              <a:rPr lang="en-US" sz="2000" b="0" dirty="0"/>
              <a:t>A Queen drawn from a deck of cards</a:t>
            </a:r>
          </a:p>
          <a:p>
            <a:r>
              <a:rPr lang="en-US" sz="2000" dirty="0"/>
              <a:t>Sample Space: </a:t>
            </a:r>
            <a:r>
              <a:rPr lang="en-US" sz="2000" b="0" dirty="0"/>
              <a:t>The set of all possible outcomes</a:t>
            </a:r>
          </a:p>
          <a:p>
            <a:pPr lvl="1"/>
            <a:r>
              <a:rPr lang="en-US" sz="2000" b="0" dirty="0"/>
              <a:t>Heads and Tails</a:t>
            </a:r>
          </a:p>
          <a:p>
            <a:pPr lvl="1"/>
            <a:r>
              <a:rPr lang="en-US" sz="2000" b="0" dirty="0"/>
              <a:t>1, 2, 3, 4, 5, 6</a:t>
            </a:r>
          </a:p>
          <a:p>
            <a:pPr lvl="1"/>
            <a:r>
              <a:rPr lang="en-US" sz="2000" b="0" dirty="0"/>
              <a:t>The 52 cards</a:t>
            </a:r>
          </a:p>
          <a:p>
            <a:r>
              <a:rPr lang="en-US" sz="2000" dirty="0"/>
              <a:t>Independent:</a:t>
            </a:r>
            <a:r>
              <a:rPr lang="en-US" sz="2000" b="0" dirty="0"/>
              <a:t> The outcome of one event does not effect a different event</a:t>
            </a:r>
          </a:p>
          <a:p>
            <a:pPr lvl="1"/>
            <a:r>
              <a:rPr lang="en-US" sz="2000" b="0" dirty="0"/>
              <a:t>Flipping two coins</a:t>
            </a:r>
          </a:p>
          <a:p>
            <a:r>
              <a:rPr lang="en-US" sz="2000" dirty="0"/>
              <a:t>Dependence:</a:t>
            </a:r>
            <a:r>
              <a:rPr lang="en-US" sz="2000" b="0" dirty="0"/>
              <a:t> The outcome of one event effect a different event</a:t>
            </a:r>
          </a:p>
          <a:p>
            <a:pPr lvl="1"/>
            <a:r>
              <a:rPr lang="en-US" sz="2000" b="0" dirty="0"/>
              <a:t>(playing given rain) OR (playing given no rain)</a:t>
            </a:r>
          </a:p>
        </p:txBody>
      </p:sp>
    </p:spTree>
    <p:extLst>
      <p:ext uri="{BB962C8B-B14F-4D97-AF65-F5344CB8AC3E}">
        <p14:creationId xmlns:p14="http://schemas.microsoft.com/office/powerpoint/2010/main" val="8033318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4001"/>
                <a:ext cx="7886700" cy="3810000"/>
              </a:xfrm>
            </p:spPr>
            <p:txBody>
              <a:bodyPr>
                <a:noAutofit/>
              </a:bodyPr>
              <a:lstStyle/>
              <a:p>
                <a:r>
                  <a:rPr lang="en-US" sz="2400" dirty="0">
                    <a:solidFill>
                      <a:schemeClr val="tx1"/>
                    </a:solidFill>
                  </a:rPr>
                  <a:t>Assuming a sample space of equally likely events</a:t>
                </a:r>
              </a:p>
              <a:p>
                <a:pPr marL="0" indent="0">
                  <a:lnSpc>
                    <a:spcPct val="150000"/>
                  </a:lnSpc>
                  <a:buNone/>
                </a:pPr>
                <a14:m>
                  <m:oMathPara xmlns=""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𝑤h𝑒𝑟𝑒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𝐴</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𝑜𝑐𝑐𝑢𝑟𝑠</m:t>
                          </m:r>
                        </m:num>
                        <m:den>
                          <m:r>
                            <a:rPr lang="en-US" sz="2400" b="0" i="1" smtClean="0">
                              <a:solidFill>
                                <a:schemeClr val="tx1"/>
                              </a:solidFill>
                              <a:latin typeface="Cambria Math" panose="02040503050406030204" pitchFamily="18" charset="0"/>
                            </a:rPr>
                            <m:t>𝑇𝑜𝑡𝑎𝑙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𝑛𝑢𝑚𝑏𝑒𝑟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oMath>
                  </m:oMathPara>
                </a14:m>
                <a:endParaRPr lang="en-US" sz="2400" dirty="0">
                  <a:solidFill>
                    <a:schemeClr val="tx1"/>
                  </a:solidFill>
                </a:endParaRPr>
              </a:p>
              <a:p>
                <a:r>
                  <a:rPr lang="en-US" sz="2400" dirty="0">
                    <a:solidFill>
                      <a:schemeClr val="tx1"/>
                    </a:solidFill>
                  </a:rPr>
                  <a:t>For example, on a flipped coin the sample space contains Heads and Tails, so:</a:t>
                </a:r>
              </a:p>
              <a:p>
                <a:pPr marL="0" indent="0">
                  <a:lnSpc>
                    <a:spcPct val="150000"/>
                  </a:lnSpc>
                  <a:buNone/>
                </a:pPr>
                <a14:m>
                  <m:oMathPara xmlns=""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𝐻𝑒𝑎𝑑𝑠</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charset="0"/>
                            </a:rPr>
                            <m:t>𝑜𝑓</m:t>
                          </m:r>
                          <m:r>
                            <a:rPr lang="en-US" sz="2400" b="0" i="1" smtClean="0">
                              <a:solidFill>
                                <a:schemeClr val="tx1"/>
                              </a:solidFill>
                              <a:latin typeface="Cambria Math" charset="0"/>
                            </a:rPr>
                            <m:t> </m:t>
                          </m:r>
                          <m:r>
                            <a:rPr lang="en-US" sz="2400" b="0" i="1" smtClean="0">
                              <a:solidFill>
                                <a:schemeClr val="tx1"/>
                              </a:solidFill>
                              <a:latin typeface="Cambria Math" panose="02040503050406030204" pitchFamily="18" charset="0"/>
                            </a:rPr>
                            <m:t>𝐻𝑒𝑎𝑑𝑠</m:t>
                          </m:r>
                          <m:r>
                            <a:rPr lang="en-US" sz="2400" b="0" i="1" smtClean="0">
                              <a:solidFill>
                                <a:schemeClr val="tx1"/>
                              </a:solidFill>
                              <a:latin typeface="Cambria Math" panose="02040503050406030204" pitchFamily="18" charset="0"/>
                            </a:rPr>
                            <m:t> </m:t>
                          </m:r>
                        </m:num>
                        <m:den>
                          <m:r>
                            <a:rPr lang="en-US" sz="2400" b="0" i="1" smtClean="0">
                              <a:solidFill>
                                <a:schemeClr val="tx1"/>
                              </a:solidFill>
                              <a:latin typeface="Cambria Math" panose="02040503050406030204" pitchFamily="18" charset="0"/>
                            </a:rPr>
                            <m:t>𝐴𝑙𝑙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𝑝𝑜𝑠𝑠𝑖𝑏𝑙𝑒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solidFill>
                            <a:schemeClr val="tx1"/>
                          </a:solidFill>
                          <a:latin typeface="Cambria Math" panose="02040503050406030204" pitchFamily="18" charset="0"/>
                        </a:rPr>
                        <m:t>=0.5</m:t>
                      </m:r>
                    </m:oMath>
                  </m:oMathPara>
                </a14:m>
                <a:endParaRPr lang="en-US" sz="2400" dirty="0">
                  <a:solidFill>
                    <a:schemeClr val="tx1"/>
                  </a:solidFill>
                </a:endParaRPr>
              </a:p>
              <a:p>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4001"/>
                <a:ext cx="7886700" cy="3810000"/>
              </a:xfrm>
              <a:blipFill>
                <a:blip r:embed="rId3"/>
                <a:stretch>
                  <a:fillRect l="-804" t="-2000" r="-1125"/>
                </a:stretch>
              </a:blipFill>
            </p:spPr>
            <p:txBody>
              <a:bodyPr/>
              <a:lstStyle/>
              <a:p>
                <a:r>
                  <a:rPr lang="en-US">
                    <a:noFill/>
                  </a:rPr>
                  <a:t> </a:t>
                </a:r>
              </a:p>
            </p:txBody>
          </p:sp>
        </mc:Fallback>
      </mc:AlternateContent>
    </p:spTree>
    <p:extLst>
      <p:ext uri="{BB962C8B-B14F-4D97-AF65-F5344CB8AC3E}">
        <p14:creationId xmlns:p14="http://schemas.microsoft.com/office/powerpoint/2010/main" val="92867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www.intergen.co.nz/Global/Images/BlogImages/2013/Defining-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00201"/>
            <a:ext cx="6705600" cy="34503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p:txBody>
          <a:bodyPr/>
          <a:lstStyle/>
          <a:p>
            <a:r>
              <a:rPr lang="en-US" dirty="0"/>
              <a:t>The Many “Vs” of Data</a:t>
            </a:r>
          </a:p>
        </p:txBody>
      </p:sp>
    </p:spTree>
    <p:extLst>
      <p:ext uri="{BB962C8B-B14F-4D97-AF65-F5344CB8AC3E}">
        <p14:creationId xmlns:p14="http://schemas.microsoft.com/office/powerpoint/2010/main" val="1570463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a:lnSpc>
                <a:spcPct val="150000"/>
              </a:lnSpc>
              <a:spcBef>
                <a:spcPts val="0"/>
              </a:spcBef>
              <a:buFont typeface="+mj-lt"/>
              <a:buAutoNum type="arabicPeriod"/>
            </a:pPr>
            <a:r>
              <a:rPr lang="en-US" sz="2400" b="0" dirty="0"/>
              <a:t>If I flip 2 </a:t>
            </a:r>
            <a:r>
              <a:rPr lang="en-US" sz="2400" b="0" i="1" u="sng" dirty="0"/>
              <a:t>fair</a:t>
            </a:r>
            <a:r>
              <a:rPr lang="en-US" sz="2400" b="0" dirty="0"/>
              <a:t> coins one by one: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I get at least one head?</a:t>
            </a:r>
          </a:p>
          <a:p>
            <a:pPr marL="457200" lvl="1" indent="0">
              <a:lnSpc>
                <a:spcPct val="150000"/>
              </a:lnSpc>
              <a:spcBef>
                <a:spcPts val="0"/>
              </a:spcBef>
              <a:buNone/>
            </a:pPr>
            <a:endParaRPr lang="en-US" sz="2400" b="0" dirty="0"/>
          </a:p>
          <a:p>
            <a:pPr>
              <a:lnSpc>
                <a:spcPct val="150000"/>
              </a:lnSpc>
              <a:spcBef>
                <a:spcPts val="0"/>
              </a:spcBef>
              <a:buFont typeface="+mj-lt"/>
              <a:buAutoNum type="arabicPeriod"/>
            </a:pPr>
            <a:r>
              <a:rPr lang="en-US" sz="2400" b="0" dirty="0"/>
              <a:t>If I roll two fair dices at once: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that the sum is 4?</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5677771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1</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381000" y="914400"/>
            <a:ext cx="72390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flip 2 </a:t>
            </a:r>
            <a:r>
              <a:rPr lang="en-US" sz="2400" b="0" i="1" u="sng" dirty="0"/>
              <a:t>fair</a:t>
            </a:r>
            <a:r>
              <a:rPr lang="en-US" sz="2400" b="0" dirty="0"/>
              <a:t> coins one by one: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I get at least one head?</a:t>
            </a:r>
          </a:p>
        </p:txBody>
      </p:sp>
      <p:pic>
        <p:nvPicPr>
          <p:cNvPr id="14" name="Picture 3" descr="C:\Users\Michelle\Downloads\I_Data_A\gs_173.PNG">
            <a:extLst>
              <a:ext uri="{FF2B5EF4-FFF2-40B4-BE49-F238E27FC236}">
                <a16:creationId xmlns="" xmlns:a16="http://schemas.microsoft.com/office/drawing/2014/main" id="{39A2913A-CF9A-3949-A566-123305515C6D}"/>
              </a:ext>
            </a:extLst>
          </p:cNvPr>
          <p:cNvPicPr>
            <a:picLocks noChangeAspect="1" noChangeArrowheads="1"/>
          </p:cNvPicPr>
          <p:nvPr/>
        </p:nvPicPr>
        <p:blipFill>
          <a:blip r:embed="rId3" cstate="print"/>
          <a:srcRect/>
          <a:stretch>
            <a:fillRect/>
          </a:stretch>
        </p:blipFill>
        <p:spPr bwMode="auto">
          <a:xfrm>
            <a:off x="914400" y="2362200"/>
            <a:ext cx="4287621" cy="2590799"/>
          </a:xfrm>
          <a:prstGeom prst="rect">
            <a:avLst/>
          </a:prstGeom>
          <a:noFill/>
        </p:spPr>
      </p:pic>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51663A2C-5835-BA4D-8C1D-41A64C29466D}"/>
                  </a:ext>
                </a:extLst>
              </p:cNvPr>
              <p:cNvSpPr txBox="1"/>
              <p:nvPr/>
            </p:nvSpPr>
            <p:spPr>
              <a:xfrm>
                <a:off x="914400" y="4959177"/>
                <a:ext cx="6460295" cy="1297791"/>
              </a:xfrm>
              <a:prstGeom prst="rect">
                <a:avLst/>
              </a:prstGeom>
              <a:noFill/>
            </p:spPr>
            <p:txBody>
              <a:bodyPr wrap="none" rtlCol="0">
                <a:spAutoFit/>
              </a:bodyPr>
              <a:lstStyle/>
              <a:p>
                <a:pPr>
                  <a:lnSpc>
                    <a:spcPct val="150000"/>
                  </a:lnSpc>
                </a:pPr>
                <a:r>
                  <a:rPr lang="en-US" b="1" i="1" dirty="0">
                    <a:solidFill>
                      <a:srgbClr val="024684"/>
                    </a:solidFill>
                    <a:latin typeface="Cambria Math" panose="02040503050406030204" pitchFamily="18" charset="0"/>
                  </a:rPr>
                  <a:t>     Sample space</a:t>
                </a:r>
                <a:r>
                  <a:rPr lang="en-US" i="1" dirty="0">
                    <a:solidFill>
                      <a:srgbClr val="024684"/>
                    </a:solidFill>
                    <a:latin typeface="Cambria Math" panose="02040503050406030204" pitchFamily="18" charset="0"/>
                  </a:rPr>
                  <a:t>:- {HH, HT, TH, TT} = Total 4 possible outcomes</a:t>
                </a:r>
              </a:p>
              <a:p>
                <a:pPr>
                  <a:lnSpc>
                    <a:spcPct val="150000"/>
                  </a:lnSpc>
                </a:pPr>
                <a14:m>
                  <m:oMathPara xmlns="" xmlns:m="http://schemas.openxmlformats.org/officeDocument/2006/math">
                    <m:oMathParaPr>
                      <m:jc m:val="centerGroup"/>
                    </m:oMathParaPr>
                    <m:oMath xmlns:m="http://schemas.openxmlformats.org/officeDocument/2006/math">
                      <m:r>
                        <a:rPr lang="en-US" i="1">
                          <a:solidFill>
                            <a:srgbClr val="024684"/>
                          </a:solidFill>
                          <a:latin typeface="Cambria Math" panose="02040503050406030204" pitchFamily="18" charset="0"/>
                        </a:rPr>
                        <m:t>𝑃</m:t>
                      </m:r>
                      <m:d>
                        <m:dPr>
                          <m:ctrlPr>
                            <a:rPr lang="en-US" i="1">
                              <a:solidFill>
                                <a:srgbClr val="024684"/>
                              </a:solidFill>
                              <a:latin typeface="Cambria Math" panose="02040503050406030204" pitchFamily="18" charset="0"/>
                            </a:rPr>
                          </m:ctrlPr>
                        </m:dPr>
                        <m:e>
                          <m:r>
                            <a:rPr lang="en-US" i="1">
                              <a:solidFill>
                                <a:srgbClr val="024684"/>
                              </a:solidFill>
                              <a:latin typeface="Cambria Math" panose="02040503050406030204" pitchFamily="18" charset="0"/>
                            </a:rPr>
                            <m:t>𝐴𝑡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𝑙𝑒𝑎𝑠𝑡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𝑜𝑛𝑒</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h𝑒𝑎𝑑</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𝐻𝐻</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𝐻𝑇</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𝑇𝐻</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a:solidFill>
                                <a:srgbClr val="024684"/>
                              </a:solidFill>
                              <a:highlight>
                                <a:srgbClr val="FFFF00"/>
                              </a:highlight>
                              <a:latin typeface="Cambria Math" panose="02040503050406030204" pitchFamily="18" charset="0"/>
                            </a:rPr>
                            <m:t>𝟑</m:t>
                          </m:r>
                        </m:num>
                        <m:den>
                          <m:r>
                            <a:rPr lang="en-US" b="1" i="1">
                              <a:solidFill>
                                <a:srgbClr val="024684"/>
                              </a:solidFill>
                              <a:highlight>
                                <a:srgbClr val="FFFF00"/>
                              </a:highlight>
                              <a:latin typeface="Cambria Math" panose="02040503050406030204" pitchFamily="18" charset="0"/>
                            </a:rPr>
                            <m:t>𝟒</m:t>
                          </m:r>
                        </m:den>
                      </m:f>
                    </m:oMath>
                  </m:oMathPara>
                </a14:m>
                <a:endParaRPr lang="en-US" b="1" dirty="0">
                  <a:highlight>
                    <a:srgbClr val="FFFF00"/>
                  </a:highlight>
                </a:endParaRPr>
              </a:p>
            </p:txBody>
          </p:sp>
        </mc:Choice>
        <mc:Fallback xmlns="">
          <p:sp>
            <p:nvSpPr>
              <p:cNvPr id="2" name="TextBox 1">
                <a:extLst>
                  <a:ext uri="{FF2B5EF4-FFF2-40B4-BE49-F238E27FC236}">
                    <a16:creationId xmlns:a16="http://schemas.microsoft.com/office/drawing/2014/main" id="{51663A2C-5835-BA4D-8C1D-41A64C29466D}"/>
                  </a:ext>
                </a:extLst>
              </p:cNvPr>
              <p:cNvSpPr txBox="1">
                <a:spLocks noRot="1" noChangeAspect="1" noMove="1" noResize="1" noEditPoints="1" noAdjustHandles="1" noChangeArrowheads="1" noChangeShapeType="1" noTextEdit="1"/>
              </p:cNvSpPr>
              <p:nvPr/>
            </p:nvSpPr>
            <p:spPr>
              <a:xfrm>
                <a:off x="914400" y="4959177"/>
                <a:ext cx="6460295" cy="1297791"/>
              </a:xfrm>
              <a:prstGeom prst="rect">
                <a:avLst/>
              </a:prstGeom>
              <a:blipFill>
                <a:blip r:embed="rId4"/>
                <a:stretch>
                  <a:fillRect b="-2885"/>
                </a:stretch>
              </a:blipFill>
            </p:spPr>
            <p:txBody>
              <a:bodyPr/>
              <a:lstStyle/>
              <a:p>
                <a:r>
                  <a:rPr lang="en-US">
                    <a:noFill/>
                  </a:rPr>
                  <a:t> </a:t>
                </a:r>
              </a:p>
            </p:txBody>
          </p:sp>
        </mc:Fallback>
      </mc:AlternateContent>
    </p:spTree>
    <p:extLst>
      <p:ext uri="{BB962C8B-B14F-4D97-AF65-F5344CB8AC3E}">
        <p14:creationId xmlns:p14="http://schemas.microsoft.com/office/powerpoint/2010/main" val="38672591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2</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609600" y="1143000"/>
            <a:ext cx="71628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roll two fair dices at once: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that the sum is 4?</a:t>
            </a:r>
          </a:p>
        </p:txBody>
      </p:sp>
      <p:pic>
        <p:nvPicPr>
          <p:cNvPr id="3" name="Picture 2">
            <a:extLst>
              <a:ext uri="{FF2B5EF4-FFF2-40B4-BE49-F238E27FC236}">
                <a16:creationId xmlns="" xmlns:a16="http://schemas.microsoft.com/office/drawing/2014/main" id="{CD6F7539-7EE1-EC4D-8A16-36534A051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599038"/>
            <a:ext cx="3977705" cy="328511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579756F3-2589-C447-9568-86023B86ED5F}"/>
                  </a:ext>
                </a:extLst>
              </p:cNvPr>
              <p:cNvSpPr txBox="1"/>
              <p:nvPr/>
            </p:nvSpPr>
            <p:spPr>
              <a:xfrm>
                <a:off x="4663505" y="3048000"/>
                <a:ext cx="4099495" cy="1994200"/>
              </a:xfrm>
              <a:prstGeom prst="rect">
                <a:avLst/>
              </a:prstGeom>
              <a:noFill/>
            </p:spPr>
            <p:txBody>
              <a:bodyPr wrap="square" rtlCol="0">
                <a:spAutoFit/>
              </a:bodyPr>
              <a:lstStyle/>
              <a:p>
                <a:r>
                  <a:rPr lang="en-US" b="1" i="1" dirty="0">
                    <a:solidFill>
                      <a:srgbClr val="024684"/>
                    </a:solidFill>
                    <a:latin typeface="Cambria Math" panose="02040503050406030204" pitchFamily="18" charset="0"/>
                  </a:rPr>
                  <a:t>Sample space:- </a:t>
                </a:r>
                <a:r>
                  <a:rPr lang="en-US" i="1" dirty="0">
                    <a:solidFill>
                      <a:srgbClr val="024684"/>
                    </a:solidFill>
                    <a:latin typeface="Cambria Math" panose="02040503050406030204" pitchFamily="18" charset="0"/>
                  </a:rPr>
                  <a:t>{11, 12, …. 65, 66} = total 36 possible outcomes</a:t>
                </a:r>
              </a:p>
              <a:p>
                <a:endParaRPr lang="en-US" i="1" dirty="0">
                  <a:solidFill>
                    <a:srgbClr val="024684"/>
                  </a:solidFill>
                  <a:latin typeface="Cambria Math" panose="02040503050406030204" pitchFamily="18" charset="0"/>
                </a:endParaRPr>
              </a:p>
              <a:p>
                <a14:m>
                  <m:oMathPara xmlns="" xmlns:m="http://schemas.openxmlformats.org/officeDocument/2006/math">
                    <m:oMathParaPr>
                      <m:jc m:val="centerGroup"/>
                    </m:oMathParaPr>
                    <m:oMath xmlns:m="http://schemas.openxmlformats.org/officeDocument/2006/math">
                      <m:r>
                        <a:rPr lang="en-US" b="1" i="1">
                          <a:solidFill>
                            <a:srgbClr val="024684"/>
                          </a:solidFill>
                          <a:latin typeface="Cambria Math" panose="02040503050406030204" pitchFamily="18" charset="0"/>
                        </a:rPr>
                        <m:t>𝑷</m:t>
                      </m:r>
                      <m:d>
                        <m:dPr>
                          <m:ctrlPr>
                            <a:rPr lang="en-US" b="1" i="1">
                              <a:solidFill>
                                <a:srgbClr val="024684"/>
                              </a:solidFill>
                              <a:latin typeface="Cambria Math" panose="02040503050406030204" pitchFamily="18" charset="0"/>
                            </a:rPr>
                          </m:ctrlPr>
                        </m:dPr>
                        <m:e>
                          <m:r>
                            <a:rPr lang="en-US" b="1" i="1" smtClean="0">
                              <a:solidFill>
                                <a:srgbClr val="024684"/>
                              </a:solidFill>
                              <a:latin typeface="Cambria Math" panose="02040503050406030204" pitchFamily="18" charset="0"/>
                            </a:rPr>
                            <m:t>𝑺𝒖𝒎</m:t>
                          </m:r>
                          <m:r>
                            <a:rPr lang="en-US" b="1" i="1" smtClean="0">
                              <a:solidFill>
                                <a:srgbClr val="024684"/>
                              </a:solidFill>
                              <a:latin typeface="Cambria Math" panose="02040503050406030204" pitchFamily="18" charset="0"/>
                            </a:rPr>
                            <m:t> </m:t>
                          </m:r>
                          <m:r>
                            <a:rPr lang="en-US" b="1" i="1" smtClean="0">
                              <a:solidFill>
                                <a:srgbClr val="024684"/>
                              </a:solidFill>
                              <a:latin typeface="Cambria Math" panose="02040503050406030204" pitchFamily="18" charset="0"/>
                            </a:rPr>
                            <m:t>𝟕</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31, 22,13</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smtClean="0">
                              <a:solidFill>
                                <a:srgbClr val="024684"/>
                              </a:solidFill>
                              <a:highlight>
                                <a:srgbClr val="FFFF00"/>
                              </a:highlight>
                              <a:latin typeface="Cambria Math" panose="02040503050406030204" pitchFamily="18" charset="0"/>
                            </a:rPr>
                            <m:t>𝟑</m:t>
                          </m:r>
                        </m:num>
                        <m:den>
                          <m:r>
                            <a:rPr lang="en-US" b="1" i="1" smtClean="0">
                              <a:solidFill>
                                <a:srgbClr val="024684"/>
                              </a:solidFill>
                              <a:highlight>
                                <a:srgbClr val="FFFF00"/>
                              </a:highlight>
                              <a:latin typeface="Cambria Math" panose="02040503050406030204" pitchFamily="18" charset="0"/>
                            </a:rPr>
                            <m:t>𝟑𝟔</m:t>
                          </m:r>
                        </m:den>
                      </m:f>
                    </m:oMath>
                  </m:oMathPara>
                </a14:m>
                <a:endParaRPr lang="en-US" b="1" dirty="0">
                  <a:highlight>
                    <a:srgbClr val="FFFF00"/>
                  </a:highlight>
                </a:endParaRPr>
              </a:p>
            </p:txBody>
          </p:sp>
        </mc:Choice>
        <mc:Fallback xmlns="">
          <p:sp>
            <p:nvSpPr>
              <p:cNvPr id="6" name="TextBox 5">
                <a:extLst>
                  <a:ext uri="{FF2B5EF4-FFF2-40B4-BE49-F238E27FC236}">
                    <a16:creationId xmlns:a16="http://schemas.microsoft.com/office/drawing/2014/main" id="{579756F3-2589-C447-9568-86023B86ED5F}"/>
                  </a:ext>
                </a:extLst>
              </p:cNvPr>
              <p:cNvSpPr txBox="1">
                <a:spLocks noRot="1" noChangeAspect="1" noMove="1" noResize="1" noEditPoints="1" noAdjustHandles="1" noChangeArrowheads="1" noChangeShapeType="1" noTextEdit="1"/>
              </p:cNvSpPr>
              <p:nvPr/>
            </p:nvSpPr>
            <p:spPr>
              <a:xfrm>
                <a:off x="4663505" y="3048000"/>
                <a:ext cx="4099495" cy="1994200"/>
              </a:xfrm>
              <a:prstGeom prst="rect">
                <a:avLst/>
              </a:prstGeom>
              <a:blipFill>
                <a:blip r:embed="rId4"/>
                <a:stretch>
                  <a:fillRect l="-926" t="-1274"/>
                </a:stretch>
              </a:blipFill>
            </p:spPr>
            <p:txBody>
              <a:bodyPr/>
              <a:lstStyle/>
              <a:p>
                <a:r>
                  <a:rPr lang="en-US">
                    <a:noFill/>
                  </a:rPr>
                  <a:t> </a:t>
                </a:r>
              </a:p>
            </p:txBody>
          </p:sp>
        </mc:Fallback>
      </mc:AlternateContent>
    </p:spTree>
    <p:extLst>
      <p:ext uri="{BB962C8B-B14F-4D97-AF65-F5344CB8AC3E}">
        <p14:creationId xmlns:p14="http://schemas.microsoft.com/office/powerpoint/2010/main" val="941299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 from a Contingency Table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noAutofit/>
              </a:bodyPr>
              <a:lstStyle/>
              <a:p>
                <a:pPr marL="0" indent="0">
                  <a:buNone/>
                </a:pPr>
                <a:r>
                  <a:rPr lang="en-GB" sz="2400" dirty="0"/>
                  <a:t>A supermarket did a survey to investigate customers’ drink spending in relation to their mode of travel</a:t>
                </a:r>
                <a:r>
                  <a:rPr lang="en-GB" sz="2800" dirty="0">
                    <a:solidFill>
                      <a:srgbClr val="024684"/>
                    </a:solidFill>
                  </a:rPr>
                  <a:t>.</a:t>
                </a:r>
                <a:endParaRPr lang="en-US" sz="2800" dirty="0">
                  <a:solidFill>
                    <a:srgbClr val="024684"/>
                  </a:solidFill>
                </a:endParaRPr>
              </a:p>
              <a:p>
                <a:endParaRPr lang="en-US" sz="2800" dirty="0"/>
              </a:p>
              <a:p>
                <a:endParaRPr lang="en-US" sz="2800" dirty="0"/>
              </a:p>
              <a:p>
                <a:endParaRPr lang="en-US" sz="2800" dirty="0"/>
              </a:p>
              <a:p>
                <a:endParaRPr lang="en-US" sz="2800" dirty="0"/>
              </a:p>
              <a:p>
                <a:pPr marL="0" indent="0">
                  <a:buNone/>
                </a:pPr>
                <a:endParaRPr lang="en-US" sz="2800" dirty="0"/>
              </a:p>
              <a:p>
                <a:pPr marL="0" indent="0">
                  <a:buNone/>
                </a:pPr>
                <a:endParaRPr lang="en-US" sz="2800" dirty="0"/>
              </a:p>
              <a:p>
                <a:pPr marL="0" indent="0">
                  <a:buNone/>
                </a:pPr>
                <a14:m>
                  <m:oMathPara xmlns=""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𝑃</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charset="0"/>
                            </a:rPr>
                            <m:t>𝐶𝑢𝑠𝑡𝑜𝑚𝑒𝑟</m:t>
                          </m:r>
                          <m:r>
                            <a:rPr lang="en-US" sz="2800" b="0" i="1" smtClean="0">
                              <a:solidFill>
                                <a:schemeClr val="tx1"/>
                              </a:solidFill>
                              <a:latin typeface="Cambria Math" charset="0"/>
                            </a:rPr>
                            <m:t> </m:t>
                          </m:r>
                          <m:r>
                            <a:rPr lang="en-US" sz="2800" b="0" i="1" smtClean="0">
                              <a:solidFill>
                                <a:schemeClr val="tx1"/>
                              </a:solidFill>
                              <a:latin typeface="Cambria Math" panose="02040503050406030204" pitchFamily="18" charset="0"/>
                            </a:rPr>
                            <m:t>𝑠𝑝𝑒𝑛𝑑</m:t>
                          </m:r>
                          <m:r>
                            <a:rPr lang="en-US" sz="2800" b="0" i="1" smtClean="0">
                              <a:solidFill>
                                <a:schemeClr val="tx1"/>
                              </a:solidFill>
                              <a:latin typeface="Cambria Math" charset="0"/>
                            </a:rPr>
                            <m:t>𝑠</m:t>
                          </m:r>
                          <m:r>
                            <a:rPr lang="en-US" sz="2800" b="0" i="1" smtClean="0">
                              <a:solidFill>
                                <a:schemeClr val="tx1"/>
                              </a:solidFill>
                              <a:latin typeface="Cambria Math" panose="02040503050406030204" pitchFamily="18" charset="0"/>
                              <a:ea typeface="Cambria Math" panose="02040503050406030204" pitchFamily="18" charset="0"/>
                            </a:rPr>
                            <m:t>&lt;$20</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95+88</m:t>
                          </m:r>
                        </m:num>
                        <m:den>
                          <m:r>
                            <a:rPr lang="en-US" sz="2800" b="0" i="1" smtClean="0">
                              <a:solidFill>
                                <a:schemeClr val="tx1"/>
                              </a:solidFill>
                              <a:latin typeface="Cambria Math" panose="02040503050406030204" pitchFamily="18" charset="0"/>
                              <a:ea typeface="Cambria Math" panose="02040503050406030204" pitchFamily="18" charset="0"/>
                            </a:rPr>
                            <m:t>250</m:t>
                          </m:r>
                        </m:den>
                      </m:f>
                      <m:r>
                        <a:rPr lang="en-US" sz="2800" b="0" i="1" smtClean="0">
                          <a:solidFill>
                            <a:schemeClr val="tx1"/>
                          </a:solidFill>
                          <a:latin typeface="Cambria Math" panose="02040503050406030204" pitchFamily="18" charset="0"/>
                          <a:ea typeface="Cambria Math" panose="02040503050406030204" pitchFamily="18" charset="0"/>
                        </a:rPr>
                        <m:t>=0.732</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159" t="-1835"/>
                </a:stretch>
              </a:blipFill>
              <a:ln>
                <a:noFill/>
              </a:ln>
            </p:spPr>
            <p:txBody>
              <a:bodyPr/>
              <a:lstStyle/>
              <a:p>
                <a:r>
                  <a:rPr lang="en-US">
                    <a:noFill/>
                  </a:rPr>
                  <a:t> </a:t>
                </a:r>
              </a:p>
            </p:txBody>
          </p:sp>
        </mc:Fallback>
      </mc:AlternateContent>
      <p:graphicFrame>
        <p:nvGraphicFramePr>
          <p:cNvPr id="7" name="Object 7"/>
          <p:cNvGraphicFramePr>
            <a:graphicFrameLocks noChangeAspect="1"/>
          </p:cNvGraphicFramePr>
          <p:nvPr>
            <p:extLst>
              <p:ext uri="{D42A27DB-BD31-4B8C-83A1-F6EECF244321}">
                <p14:modId xmlns:p14="http://schemas.microsoft.com/office/powerpoint/2010/main" val="2754564525"/>
              </p:ext>
            </p:extLst>
          </p:nvPr>
        </p:nvGraphicFramePr>
        <p:xfrm>
          <a:off x="2362200" y="2514600"/>
          <a:ext cx="4954588" cy="2559050"/>
        </p:xfrm>
        <a:graphic>
          <a:graphicData uri="http://schemas.openxmlformats.org/presentationml/2006/ole">
            <mc:AlternateContent xmlns:mc="http://schemas.openxmlformats.org/markup-compatibility/2006">
              <mc:Choice xmlns:v="urn:schemas-microsoft-com:vml" Requires="v">
                <p:oleObj spid="_x0000_s6750" name="Document" r:id="rId5" imgW="6553200" imgH="3314700" progId="Word.Document.8">
                  <p:embed/>
                </p:oleObj>
              </mc:Choice>
              <mc:Fallback>
                <p:oleObj name="Document" r:id="rId5" imgW="6553200" imgH="3314700" progId="Word.Document.8">
                  <p:embed/>
                  <p:pic>
                    <p:nvPicPr>
                      <p:cNvPr id="0" name=""/>
                      <p:cNvPicPr>
                        <a:picLocks noChangeAspect="1" noChangeArrowheads="1"/>
                      </p:cNvPicPr>
                      <p:nvPr/>
                    </p:nvPicPr>
                    <p:blipFill>
                      <a:blip r:embed="rId6"/>
                      <a:srcRect/>
                      <a:stretch>
                        <a:fillRect/>
                      </a:stretch>
                    </p:blipFill>
                    <p:spPr bwMode="auto">
                      <a:xfrm>
                        <a:off x="2362200" y="2514600"/>
                        <a:ext cx="4954588" cy="25590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0073246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5105399"/>
              </a:xfrm>
            </p:spPr>
            <p:txBody>
              <a:bodyPr>
                <a:no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solidFill>
                    <a:srgbClr val="024684"/>
                  </a:solidFill>
                </a:endParaRPr>
              </a:p>
              <a:p>
                <a:pPr marL="0" indent="0">
                  <a:buNone/>
                </a:pPr>
                <a:endParaRPr lang="en-US" sz="2800" dirty="0"/>
              </a:p>
              <a:p>
                <a:pPr marL="0" indent="0">
                  <a:spcAft>
                    <a:spcPts val="600"/>
                  </a:spcAft>
                  <a:buNone/>
                </a:pPr>
                <a:r>
                  <a:rPr lang="en-US" sz="2800" dirty="0"/>
                  <a:t>Probability that a customer will spend more than $20, GIVEN that they arrived on foot?</a:t>
                </a:r>
              </a:p>
              <a:p>
                <a:pPr marL="0" indent="0">
                  <a:buNone/>
                </a:pPr>
                <a14:m>
                  <m:oMathPara xmlns=""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𝑃</m:t>
                      </m:r>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10</m:t>
                          </m:r>
                        </m:num>
                        <m:den>
                          <m:r>
                            <a:rPr lang="en-US" sz="2800" b="0" i="1" smtClean="0">
                              <a:solidFill>
                                <a:schemeClr val="tx1"/>
                              </a:solidFill>
                              <a:latin typeface="Cambria Math" panose="02040503050406030204" pitchFamily="18" charset="0"/>
                              <a:ea typeface="Cambria Math" panose="02040503050406030204" pitchFamily="18" charset="0"/>
                            </a:rPr>
                            <m:t>70</m:t>
                          </m:r>
                        </m:den>
                      </m:f>
                      <m:r>
                        <a:rPr lang="en-US" sz="2800" b="0" i="1" smtClean="0">
                          <a:solidFill>
                            <a:schemeClr val="tx1"/>
                          </a:solidFill>
                          <a:latin typeface="Cambria Math" panose="02040503050406030204" pitchFamily="18" charset="0"/>
                          <a:ea typeface="Cambria Math" panose="02040503050406030204" pitchFamily="18" charset="0"/>
                        </a:rPr>
                        <m:t>=0.143</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5105399"/>
              </a:xfrm>
              <a:blipFill rotWithShape="1">
                <a:blip r:embed="rId4"/>
                <a:stretch>
                  <a:fillRect l="-1481" r="-1259"/>
                </a:stretch>
              </a:blipFill>
            </p:spPr>
            <p:txBody>
              <a:bodyPr/>
              <a:lstStyle/>
              <a:p>
                <a:r>
                  <a:rPr lang="en-US">
                    <a:noFill/>
                  </a:rPr>
                  <a:t> </a:t>
                </a:r>
              </a:p>
            </p:txBody>
          </p:sp>
        </mc:Fallback>
      </mc:AlternateContent>
      <p:graphicFrame>
        <p:nvGraphicFramePr>
          <p:cNvPr id="7" name="Object 7"/>
          <p:cNvGraphicFramePr>
            <a:graphicFrameLocks noChangeAspect="1"/>
          </p:cNvGraphicFramePr>
          <p:nvPr>
            <p:extLst>
              <p:ext uri="{D42A27DB-BD31-4B8C-83A1-F6EECF244321}">
                <p14:modId xmlns:p14="http://schemas.microsoft.com/office/powerpoint/2010/main" val="3671280740"/>
              </p:ext>
            </p:extLst>
          </p:nvPr>
        </p:nvGraphicFramePr>
        <p:xfrm>
          <a:off x="1903412" y="1320800"/>
          <a:ext cx="5411788" cy="2794000"/>
        </p:xfrm>
        <a:graphic>
          <a:graphicData uri="http://schemas.openxmlformats.org/presentationml/2006/ole">
            <mc:AlternateContent xmlns:mc="http://schemas.openxmlformats.org/markup-compatibility/2006">
              <mc:Choice xmlns:v="urn:schemas-microsoft-com:vml" Requires="v">
                <p:oleObj spid="_x0000_s7774" name="Document" r:id="rId5" imgW="6553200" imgH="3314700" progId="Word.Document.8">
                  <p:embed/>
                </p:oleObj>
              </mc:Choice>
              <mc:Fallback>
                <p:oleObj name="Document" r:id="rId5" imgW="6553200" imgH="3314700" progId="Word.Document.8">
                  <p:embed/>
                  <p:pic>
                    <p:nvPicPr>
                      <p:cNvPr id="0" name=""/>
                      <p:cNvPicPr>
                        <a:picLocks noChangeAspect="1" noChangeArrowheads="1"/>
                      </p:cNvPicPr>
                      <p:nvPr/>
                    </p:nvPicPr>
                    <p:blipFill>
                      <a:blip r:embed="rId6"/>
                      <a:srcRect/>
                      <a:stretch>
                        <a:fillRect/>
                      </a:stretch>
                    </p:blipFill>
                    <p:spPr bwMode="auto">
                      <a:xfrm>
                        <a:off x="1903412" y="1320800"/>
                        <a:ext cx="5411788" cy="27940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040933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5979"/>
            <a:ext cx="8572500" cy="1158872"/>
          </a:xfrm>
        </p:spPr>
        <p:txBody>
          <a:bodyPr>
            <a:noAutofit/>
          </a:bodyPr>
          <a:lstStyle/>
          <a:p>
            <a:r>
              <a:rPr lang="en-US" sz="3200" dirty="0"/>
              <a:t>Conditional Probability – Bayes Theorem</a:t>
            </a:r>
          </a:p>
        </p:txBody>
      </p:sp>
      <p:graphicFrame>
        <p:nvGraphicFramePr>
          <p:cNvPr id="5" name="Object 7"/>
          <p:cNvGraphicFramePr>
            <a:graphicFrameLocks noChangeAspect="1"/>
          </p:cNvGraphicFramePr>
          <p:nvPr>
            <p:extLst>
              <p:ext uri="{D42A27DB-BD31-4B8C-83A1-F6EECF244321}">
                <p14:modId xmlns:p14="http://schemas.microsoft.com/office/powerpoint/2010/main" val="2777692405"/>
              </p:ext>
            </p:extLst>
          </p:nvPr>
        </p:nvGraphicFramePr>
        <p:xfrm>
          <a:off x="228600" y="990600"/>
          <a:ext cx="4638966" cy="2395007"/>
        </p:xfrm>
        <a:graphic>
          <a:graphicData uri="http://schemas.openxmlformats.org/presentationml/2006/ole">
            <mc:AlternateContent xmlns:mc="http://schemas.openxmlformats.org/markup-compatibility/2006">
              <mc:Choice xmlns:v="urn:schemas-microsoft-com:vml" Requires="v">
                <p:oleObj spid="_x0000_s8799" name="Document" r:id="rId4" imgW="6553200" imgH="3314700" progId="Word.Document.8">
                  <p:embed/>
                </p:oleObj>
              </mc:Choice>
              <mc:Fallback>
                <p:oleObj name="Document" r:id="rId4" imgW="6553200" imgH="3314700" progId="Word.Document.8">
                  <p:embed/>
                  <p:pic>
                    <p:nvPicPr>
                      <p:cNvPr id="0" name=""/>
                      <p:cNvPicPr>
                        <a:picLocks noChangeAspect="1" noChangeArrowheads="1"/>
                      </p:cNvPicPr>
                      <p:nvPr/>
                    </p:nvPicPr>
                    <p:blipFill>
                      <a:blip r:embed="rId5"/>
                      <a:srcRect/>
                      <a:stretch>
                        <a:fillRect/>
                      </a:stretch>
                    </p:blipFill>
                    <p:spPr bwMode="auto">
                      <a:xfrm>
                        <a:off x="228600" y="990600"/>
                        <a:ext cx="4638966" cy="2395007"/>
                      </a:xfrm>
                      <a:prstGeom prst="rect">
                        <a:avLst/>
                      </a:prstGeom>
                      <a:noFill/>
                      <a:ln>
                        <a:noFill/>
                      </a:ln>
                      <a:effectLst/>
                      <a:extLst/>
                    </p:spPr>
                  </p:pic>
                </p:oleObj>
              </mc:Fallback>
            </mc:AlternateContent>
          </a:graphicData>
        </a:graphic>
      </p:graphicFrame>
      <p:pic>
        <p:nvPicPr>
          <p:cNvPr id="6" name="Picture 5">
            <a:extLst>
              <a:ext uri="{FF2B5EF4-FFF2-40B4-BE49-F238E27FC236}">
                <a16:creationId xmlns="" xmlns:a16="http://schemas.microsoft.com/office/drawing/2014/main" id="{3B26CCA9-8A97-C94B-BA57-E1BC39261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041310" y="2121490"/>
            <a:ext cx="3459333" cy="4550354"/>
          </a:xfrm>
          <a:prstGeom prst="rect">
            <a:avLst/>
          </a:prstGeom>
        </p:spPr>
      </p:pic>
      <p:sp>
        <p:nvSpPr>
          <p:cNvPr id="9" name="TextBox 8">
            <a:extLst>
              <a:ext uri="{FF2B5EF4-FFF2-40B4-BE49-F238E27FC236}">
                <a16:creationId xmlns="" xmlns:a16="http://schemas.microsoft.com/office/drawing/2014/main" id="{4323A6FF-A305-E743-9E9B-3AF9C137E4D9}"/>
              </a:ext>
            </a:extLst>
          </p:cNvPr>
          <p:cNvSpPr txBox="1"/>
          <p:nvPr/>
        </p:nvSpPr>
        <p:spPr>
          <a:xfrm>
            <a:off x="373978" y="4073501"/>
            <a:ext cx="4016869" cy="646331"/>
          </a:xfrm>
          <a:prstGeom prst="rect">
            <a:avLst/>
          </a:prstGeom>
          <a:noFill/>
        </p:spPr>
        <p:txBody>
          <a:bodyPr wrap="none" rtlCol="0">
            <a:spAutoFit/>
          </a:bodyPr>
          <a:lstStyle/>
          <a:p>
            <a:r>
              <a:rPr lang="en-US" b="1" dirty="0"/>
              <a:t>Same as the last slide but more formally</a:t>
            </a:r>
          </a:p>
          <a:p>
            <a:endParaRPr lang="en-US" dirty="0"/>
          </a:p>
        </p:txBody>
      </p:sp>
    </p:spTree>
    <p:extLst>
      <p:ext uri="{BB962C8B-B14F-4D97-AF65-F5344CB8AC3E}">
        <p14:creationId xmlns:p14="http://schemas.microsoft.com/office/powerpoint/2010/main" val="1911876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p:sp>
        <p:nvSpPr>
          <p:cNvPr id="3" name="Content Placeholder 2"/>
          <p:cNvSpPr>
            <a:spLocks noGrp="1"/>
          </p:cNvSpPr>
          <p:nvPr>
            <p:ph idx="1"/>
          </p:nvPr>
        </p:nvSpPr>
        <p:spPr/>
        <p:txBody>
          <a:bodyPr>
            <a:noAutofit/>
          </a:bodyPr>
          <a:lstStyle/>
          <a:p>
            <a:pPr marL="0" indent="0">
              <a:buNone/>
            </a:pPr>
            <a:r>
              <a:rPr lang="en-US" sz="2800" dirty="0"/>
              <a:t>Expectation:- </a:t>
            </a:r>
          </a:p>
          <a:p>
            <a:pPr marL="0" indent="0">
              <a:buNone/>
            </a:pPr>
            <a:r>
              <a:rPr lang="en-US" sz="2800" b="0" dirty="0"/>
              <a:t>mean or expectation - measure of 'central location' of a random variable</a:t>
            </a:r>
          </a:p>
          <a:p>
            <a:pPr marL="0" indent="0">
              <a:buNone/>
            </a:pPr>
            <a:endParaRPr lang="en-US" sz="2800" dirty="0"/>
          </a:p>
          <a:p>
            <a:pPr marL="0" indent="0">
              <a:buNone/>
            </a:pPr>
            <a:r>
              <a:rPr lang="en-US" sz="2800" dirty="0"/>
              <a:t>Discrete Random Variable</a:t>
            </a:r>
          </a:p>
          <a:p>
            <a:pPr marL="0" indent="0">
              <a:buNone/>
            </a:pPr>
            <a:endParaRPr lang="en-US" sz="2400" dirty="0"/>
          </a:p>
          <a:p>
            <a:pPr marL="0" indent="0">
              <a:buNone/>
            </a:pPr>
            <a:endParaRPr lang="en-US" sz="2400" dirty="0"/>
          </a:p>
          <a:p>
            <a:pPr marL="0" indent="0">
              <a:buNone/>
            </a:pPr>
            <a:r>
              <a:rPr lang="en-US" sz="2800" dirty="0"/>
              <a:t>Continuous Random Variable</a:t>
            </a:r>
          </a:p>
          <a:p>
            <a:pPr marL="0" indent="0">
              <a:buNone/>
            </a:pPr>
            <a:endParaRPr lang="en-US" sz="2400" dirty="0"/>
          </a:p>
          <a:p>
            <a:endParaRPr lang="en-US" sz="2400" dirty="0"/>
          </a:p>
          <a:p>
            <a:endParaRPr lang="en-US" sz="2400" dirty="0"/>
          </a:p>
        </p:txBody>
      </p:sp>
      <p:pic>
        <p:nvPicPr>
          <p:cNvPr id="6" name="Picture 5">
            <a:extLst>
              <a:ext uri="{FF2B5EF4-FFF2-40B4-BE49-F238E27FC236}">
                <a16:creationId xmlns="" xmlns:a16="http://schemas.microsoft.com/office/drawing/2014/main" id="{CB856FB7-EC94-5D4B-8161-70657F8C7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202781"/>
            <a:ext cx="2324100" cy="647700"/>
          </a:xfrm>
          <a:prstGeom prst="rect">
            <a:avLst/>
          </a:prstGeom>
        </p:spPr>
      </p:pic>
      <p:pic>
        <p:nvPicPr>
          <p:cNvPr id="8" name="Picture 7">
            <a:extLst>
              <a:ext uri="{FF2B5EF4-FFF2-40B4-BE49-F238E27FC236}">
                <a16:creationId xmlns="" xmlns:a16="http://schemas.microsoft.com/office/drawing/2014/main" id="{A4754F64-FC69-794D-A17D-93F811A7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4419600"/>
            <a:ext cx="2895600" cy="762000"/>
          </a:xfrm>
          <a:prstGeom prst="rect">
            <a:avLst/>
          </a:prstGeom>
        </p:spPr>
      </p:pic>
    </p:spTree>
    <p:extLst>
      <p:ext uri="{BB962C8B-B14F-4D97-AF65-F5344CB8AC3E}">
        <p14:creationId xmlns:p14="http://schemas.microsoft.com/office/powerpoint/2010/main" val="145452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600" b="0" dirty="0"/>
                  <a:t>Given the probabilities and their values, what value should I expect</a:t>
                </a:r>
              </a:p>
              <a:p>
                <a:r>
                  <a:rPr lang="en-US" sz="2600" b="0" dirty="0"/>
                  <a:t>Similar to a weighted average</a:t>
                </a:r>
              </a:p>
              <a:p>
                <a:endParaRPr lang="en-US" sz="2800" b="0" dirty="0">
                  <a:solidFill>
                    <a:srgbClr val="024684"/>
                  </a:solidFill>
                </a:endParaRPr>
              </a:p>
              <a:p>
                <a:endParaRPr lang="en-US" sz="2800" b="0" dirty="0">
                  <a:solidFill>
                    <a:srgbClr val="024684"/>
                  </a:solidFill>
                </a:endParaRPr>
              </a:p>
              <a:p>
                <a:endParaRPr lang="en-US" sz="2800" b="0" dirty="0">
                  <a:solidFill>
                    <a:srgbClr val="024684"/>
                  </a:solidFill>
                </a:endParaRPr>
              </a:p>
              <a:p>
                <a:pPr marL="0" indent="0">
                  <a:buNone/>
                </a:pPr>
                <a:endParaRPr lang="en-US" sz="2800" b="0" dirty="0">
                  <a:solidFill>
                    <a:srgbClr val="024684"/>
                  </a:solidFill>
                </a:endParaRPr>
              </a:p>
              <a:p>
                <a:endParaRPr lang="en-US" sz="2800" b="0" i="1" dirty="0">
                  <a:solidFill>
                    <a:schemeClr val="tx1"/>
                  </a:solidFill>
                  <a:latin typeface="Cambria Math" panose="02040503050406030204" pitchFamily="18" charset="0"/>
                </a:endParaRPr>
              </a:p>
              <a:p>
                <a14:m>
                  <m:oMath xmlns="" xmlns:m="http://schemas.openxmlformats.org/officeDocument/2006/math">
                    <m:r>
                      <a:rPr lang="en-US" sz="2800" b="0" i="1" smtClean="0">
                        <a:solidFill>
                          <a:schemeClr val="tx1"/>
                        </a:solidFill>
                        <a:latin typeface="Cambria Math" panose="02040503050406030204" pitchFamily="18" charset="0"/>
                      </a:rPr>
                      <m:t>𝐸</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𝑥</m:t>
                        </m:r>
                      </m:e>
                    </m:d>
                    <m:r>
                      <a:rPr lang="en-US" sz="2800" b="0" i="1" smtClean="0">
                        <a:solidFill>
                          <a:schemeClr val="tx1"/>
                        </a:solidFill>
                        <a:latin typeface="Cambria Math" panose="02040503050406030204" pitchFamily="18" charset="0"/>
                      </a:rPr>
                      <m:t>=</m:t>
                    </m:r>
                    <m:nary>
                      <m:naryPr>
                        <m:chr m:val="∑"/>
                        <m:supHide m:val="on"/>
                        <m:ctrlPr>
                          <a:rPr lang="en-US" sz="2800" b="0" i="1" smtClean="0">
                            <a:solidFill>
                              <a:schemeClr val="tx1"/>
                            </a:solidFill>
                            <a:latin typeface="Cambria Math" panose="02040503050406030204" pitchFamily="18" charset="0"/>
                          </a:rPr>
                        </m:ctrlPr>
                      </m:naryPr>
                      <m:sub>
                        <m:r>
                          <m:rPr>
                            <m:brk m:alnAt="7"/>
                          </m:rPr>
                          <a:rPr lang="en-US" sz="2800" b="0" i="1" smtClean="0">
                            <a:solidFill>
                              <a:schemeClr val="tx1"/>
                            </a:solidFill>
                            <a:latin typeface="Cambria Math" panose="02040503050406030204" pitchFamily="18" charset="0"/>
                          </a:rPr>
                          <m:t>𝑛</m:t>
                        </m:r>
                      </m:sub>
                      <m:sup/>
                      <m:e>
                        <m:r>
                          <a:rPr lang="en-US" sz="2800" b="0" i="1" smtClean="0">
                            <a:solidFill>
                              <a:schemeClr val="tx1"/>
                            </a:solidFill>
                            <a:latin typeface="Cambria Math" panose="02040503050406030204" pitchFamily="18" charset="0"/>
                          </a:rPr>
                          <m:t>𝑃</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𝑛</m:t>
                            </m:r>
                          </m:e>
                        </m:d>
                        <m:r>
                          <a:rPr lang="en-US" sz="2800" b="0" i="1" smtClean="0">
                            <a:solidFill>
                              <a:schemeClr val="tx1"/>
                            </a:solidFill>
                            <a:latin typeface="Cambria Math" panose="02040503050406030204" pitchFamily="18" charset="0"/>
                          </a:rPr>
                          <m:t>𝑥</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𝑛</m:t>
                            </m:r>
                          </m:e>
                        </m:d>
                      </m:e>
                    </m:nary>
                    <m:r>
                      <a:rPr lang="en-US" sz="2800" b="0" i="1" smtClean="0">
                        <a:solidFill>
                          <a:schemeClr val="tx1"/>
                        </a:solidFill>
                        <a:latin typeface="Cambria Math" panose="02040503050406030204" pitchFamily="18" charset="0"/>
                      </a:rPr>
                      <m:t>=0.27</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105+0.30</m:t>
                    </m:r>
                    <m:r>
                      <a:rPr lang="en-US" sz="2800" b="0" i="1" smtClean="0">
                        <a:solidFill>
                          <a:schemeClr val="tx1"/>
                        </a:solidFill>
                        <a:latin typeface="Cambria Math" panose="02040503050406030204" pitchFamily="18" charset="0"/>
                        <a:ea typeface="Cambria Math" panose="02040503050406030204" pitchFamily="18" charset="0"/>
                      </a:rPr>
                      <m:t>×100+0.23×156+0.20×130=120.23</m:t>
                    </m:r>
                  </m:oMath>
                </a14:m>
                <a:endParaRPr lang="en-US" sz="2800" b="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25" t="-2186" b="-9290"/>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884692018"/>
              </p:ext>
            </p:extLst>
          </p:nvPr>
        </p:nvGraphicFramePr>
        <p:xfrm>
          <a:off x="1524000" y="2870200"/>
          <a:ext cx="6096000" cy="1854200"/>
        </p:xfrm>
        <a:graphic>
          <a:graphicData uri="http://schemas.openxmlformats.org/drawingml/2006/table">
            <a:tbl>
              <a:tblPr firstRow="1" bandRow="1">
                <a:tableStyleId>{F2DE63D5-997A-4646-A377-4702673A728D}</a:tableStyleId>
              </a:tblPr>
              <a:tblGrid>
                <a:gridCol w="2032000">
                  <a:extLst>
                    <a:ext uri="{9D8B030D-6E8A-4147-A177-3AD203B41FA5}">
                      <a16:colId xmlns="" xmlns:a16="http://schemas.microsoft.com/office/drawing/2014/main" val="20000"/>
                    </a:ext>
                  </a:extLst>
                </a:gridCol>
                <a:gridCol w="2032000">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tblGrid>
              <a:tr h="370840">
                <a:tc>
                  <a:txBody>
                    <a:bodyPr/>
                    <a:lstStyle/>
                    <a:p>
                      <a:r>
                        <a:rPr lang="en-US" dirty="0"/>
                        <a:t>Possibility (n)</a:t>
                      </a:r>
                    </a:p>
                  </a:txBody>
                  <a:tcPr/>
                </a:tc>
                <a:tc>
                  <a:txBody>
                    <a:bodyPr/>
                    <a:lstStyle/>
                    <a:p>
                      <a:r>
                        <a:rPr lang="en-US" dirty="0"/>
                        <a:t>Probability P(n)</a:t>
                      </a:r>
                    </a:p>
                  </a:txBody>
                  <a:tcPr/>
                </a:tc>
                <a:tc>
                  <a:txBody>
                    <a:bodyPr/>
                    <a:lstStyle/>
                    <a:p>
                      <a:r>
                        <a:rPr lang="en-US" dirty="0"/>
                        <a:t>Return x(n)</a:t>
                      </a:r>
                    </a:p>
                  </a:txBody>
                  <a:tcPr/>
                </a:tc>
                <a:extLst>
                  <a:ext uri="{0D108BD9-81ED-4DB2-BD59-A6C34878D82A}">
                    <a16:rowId xmlns="" xmlns:a16="http://schemas.microsoft.com/office/drawing/2014/main" val="10000"/>
                  </a:ext>
                </a:extLst>
              </a:tr>
              <a:tr h="370840">
                <a:tc>
                  <a:txBody>
                    <a:bodyPr/>
                    <a:lstStyle/>
                    <a:p>
                      <a:r>
                        <a:rPr lang="en-US" dirty="0"/>
                        <a:t>1</a:t>
                      </a:r>
                      <a:endParaRPr lang="en-US" dirty="0">
                        <a:solidFill>
                          <a:srgbClr val="024684"/>
                        </a:solidFill>
                      </a:endParaRPr>
                    </a:p>
                  </a:txBody>
                  <a:tcPr/>
                </a:tc>
                <a:tc>
                  <a:txBody>
                    <a:bodyPr/>
                    <a:lstStyle/>
                    <a:p>
                      <a:r>
                        <a:rPr lang="en-US" dirty="0"/>
                        <a:t>0.27</a:t>
                      </a:r>
                      <a:endParaRPr lang="en-US" dirty="0">
                        <a:solidFill>
                          <a:srgbClr val="024684"/>
                        </a:solidFill>
                      </a:endParaRPr>
                    </a:p>
                  </a:txBody>
                  <a:tcPr/>
                </a:tc>
                <a:tc>
                  <a:txBody>
                    <a:bodyPr/>
                    <a:lstStyle/>
                    <a:p>
                      <a:r>
                        <a:rPr lang="en-US" dirty="0"/>
                        <a:t>105</a:t>
                      </a:r>
                      <a:endParaRPr lang="en-US" dirty="0">
                        <a:solidFill>
                          <a:srgbClr val="024684"/>
                        </a:solidFill>
                      </a:endParaRPr>
                    </a:p>
                  </a:txBody>
                  <a:tcPr/>
                </a:tc>
                <a:extLst>
                  <a:ext uri="{0D108BD9-81ED-4DB2-BD59-A6C34878D82A}">
                    <a16:rowId xmlns="" xmlns:a16="http://schemas.microsoft.com/office/drawing/2014/main" val="10001"/>
                  </a:ext>
                </a:extLst>
              </a:tr>
              <a:tr h="370840">
                <a:tc>
                  <a:txBody>
                    <a:bodyPr/>
                    <a:lstStyle/>
                    <a:p>
                      <a:r>
                        <a:rPr lang="en-US" dirty="0"/>
                        <a:t>2</a:t>
                      </a:r>
                      <a:endParaRPr lang="en-US" dirty="0">
                        <a:solidFill>
                          <a:srgbClr val="024684"/>
                        </a:solidFill>
                      </a:endParaRPr>
                    </a:p>
                  </a:txBody>
                  <a:tcPr/>
                </a:tc>
                <a:tc>
                  <a:txBody>
                    <a:bodyPr/>
                    <a:lstStyle/>
                    <a:p>
                      <a:r>
                        <a:rPr lang="en-US" dirty="0"/>
                        <a:t>0.30</a:t>
                      </a:r>
                      <a:endParaRPr lang="en-US" dirty="0">
                        <a:solidFill>
                          <a:srgbClr val="024684"/>
                        </a:solidFill>
                      </a:endParaRPr>
                    </a:p>
                  </a:txBody>
                  <a:tcPr/>
                </a:tc>
                <a:tc>
                  <a:txBody>
                    <a:bodyPr/>
                    <a:lstStyle/>
                    <a:p>
                      <a:r>
                        <a:rPr lang="en-US" dirty="0"/>
                        <a:t>100</a:t>
                      </a:r>
                      <a:endParaRPr lang="en-US" dirty="0">
                        <a:solidFill>
                          <a:srgbClr val="024684"/>
                        </a:solidFill>
                      </a:endParaRPr>
                    </a:p>
                  </a:txBody>
                  <a:tcPr/>
                </a:tc>
                <a:extLst>
                  <a:ext uri="{0D108BD9-81ED-4DB2-BD59-A6C34878D82A}">
                    <a16:rowId xmlns="" xmlns:a16="http://schemas.microsoft.com/office/drawing/2014/main" val="10002"/>
                  </a:ext>
                </a:extLst>
              </a:tr>
              <a:tr h="370840">
                <a:tc>
                  <a:txBody>
                    <a:bodyPr/>
                    <a:lstStyle/>
                    <a:p>
                      <a:r>
                        <a:rPr lang="en-US" dirty="0"/>
                        <a:t>3</a:t>
                      </a:r>
                      <a:endParaRPr lang="en-US" dirty="0">
                        <a:solidFill>
                          <a:srgbClr val="024684"/>
                        </a:solidFill>
                      </a:endParaRPr>
                    </a:p>
                  </a:txBody>
                  <a:tcPr/>
                </a:tc>
                <a:tc>
                  <a:txBody>
                    <a:bodyPr/>
                    <a:lstStyle/>
                    <a:p>
                      <a:r>
                        <a:rPr lang="en-US" dirty="0"/>
                        <a:t>0.23</a:t>
                      </a:r>
                      <a:endParaRPr lang="en-US" dirty="0">
                        <a:solidFill>
                          <a:srgbClr val="024684"/>
                        </a:solidFill>
                      </a:endParaRPr>
                    </a:p>
                  </a:txBody>
                  <a:tcPr/>
                </a:tc>
                <a:tc>
                  <a:txBody>
                    <a:bodyPr/>
                    <a:lstStyle/>
                    <a:p>
                      <a:r>
                        <a:rPr lang="en-US" dirty="0"/>
                        <a:t>156</a:t>
                      </a:r>
                      <a:endParaRPr lang="en-US" dirty="0">
                        <a:solidFill>
                          <a:srgbClr val="024684"/>
                        </a:solidFill>
                      </a:endParaRPr>
                    </a:p>
                  </a:txBody>
                  <a:tcPr/>
                </a:tc>
                <a:extLst>
                  <a:ext uri="{0D108BD9-81ED-4DB2-BD59-A6C34878D82A}">
                    <a16:rowId xmlns="" xmlns:a16="http://schemas.microsoft.com/office/drawing/2014/main" val="10003"/>
                  </a:ext>
                </a:extLst>
              </a:tr>
              <a:tr h="370840">
                <a:tc>
                  <a:txBody>
                    <a:bodyPr/>
                    <a:lstStyle/>
                    <a:p>
                      <a:r>
                        <a:rPr lang="en-US" dirty="0"/>
                        <a:t>4</a:t>
                      </a:r>
                      <a:endParaRPr lang="en-US" dirty="0">
                        <a:solidFill>
                          <a:srgbClr val="024684"/>
                        </a:solidFill>
                      </a:endParaRPr>
                    </a:p>
                  </a:txBody>
                  <a:tcPr/>
                </a:tc>
                <a:tc>
                  <a:txBody>
                    <a:bodyPr/>
                    <a:lstStyle/>
                    <a:p>
                      <a:r>
                        <a:rPr lang="en-US" dirty="0"/>
                        <a:t>0.20</a:t>
                      </a:r>
                      <a:endParaRPr lang="en-US" dirty="0">
                        <a:solidFill>
                          <a:srgbClr val="024684"/>
                        </a:solidFill>
                      </a:endParaRPr>
                    </a:p>
                  </a:txBody>
                  <a:tcPr/>
                </a:tc>
                <a:tc>
                  <a:txBody>
                    <a:bodyPr/>
                    <a:lstStyle/>
                    <a:p>
                      <a:r>
                        <a:rPr lang="en-US" dirty="0"/>
                        <a:t>130</a:t>
                      </a:r>
                      <a:endParaRPr lang="en-US" dirty="0">
                        <a:solidFill>
                          <a:srgbClr val="024684"/>
                        </a:solidFill>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6807166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lstStyle/>
          <a:p>
            <a:pPr marL="0" indent="0">
              <a:buNone/>
            </a:pPr>
            <a:r>
              <a:rPr lang="en-US" b="0" dirty="0"/>
              <a:t>The frequency with which observations are assigned to each category or point on a measurement scale.</a:t>
            </a:r>
          </a:p>
          <a:p>
            <a:endParaRPr lang="en-US" b="0" dirty="0"/>
          </a:p>
          <a:p>
            <a:pPr marL="400050" lvl="1" indent="-392113">
              <a:buFont typeface="Arial"/>
              <a:buChar char="•"/>
            </a:pPr>
            <a:r>
              <a:rPr lang="en-US" b="0" dirty="0"/>
              <a:t>Most basic form of descriptive statistics</a:t>
            </a:r>
          </a:p>
          <a:p>
            <a:pPr marL="400050" lvl="1" indent="-392113">
              <a:buFont typeface="Arial"/>
              <a:buChar char="•"/>
            </a:pPr>
            <a:r>
              <a:rPr lang="en-US" b="0" dirty="0"/>
              <a:t>May be expressed as a percentage of the total sample found in each category</a:t>
            </a:r>
          </a:p>
          <a:p>
            <a:pPr lvl="2"/>
            <a:endParaRPr lang="en-US" dirty="0"/>
          </a:p>
        </p:txBody>
      </p:sp>
    </p:spTree>
    <p:extLst>
      <p:ext uri="{BB962C8B-B14F-4D97-AF65-F5344CB8AC3E}">
        <p14:creationId xmlns:p14="http://schemas.microsoft.com/office/powerpoint/2010/main" val="2696072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normAutofit/>
          </a:bodyPr>
          <a:lstStyle/>
          <a:p>
            <a:pPr marL="0" indent="0">
              <a:buNone/>
            </a:pPr>
            <a:r>
              <a:rPr lang="en-US" b="0" dirty="0"/>
              <a:t>How the distribution is read depends on the measurement level. </a:t>
            </a:r>
          </a:p>
          <a:p>
            <a:endParaRPr lang="en-US" b="0" dirty="0"/>
          </a:p>
          <a:p>
            <a:r>
              <a:rPr lang="en-US" sz="2800" b="0" dirty="0"/>
              <a:t>Nominal scales are read as discrete measurements at each level</a:t>
            </a:r>
          </a:p>
          <a:p>
            <a:r>
              <a:rPr lang="en-US" sz="2800" b="0" dirty="0"/>
              <a:t>Ordinal measures show tendencies, but categories should not be compared</a:t>
            </a:r>
          </a:p>
          <a:p>
            <a:r>
              <a:rPr lang="en-US" sz="2800" b="0" dirty="0"/>
              <a:t>Interval and ratio scales allow for comparison among categories</a:t>
            </a:r>
          </a:p>
          <a:p>
            <a:pPr lvl="2"/>
            <a:endParaRPr lang="en-US" dirty="0"/>
          </a:p>
        </p:txBody>
      </p:sp>
    </p:spTree>
    <p:extLst>
      <p:ext uri="{BB962C8B-B14F-4D97-AF65-F5344CB8AC3E}">
        <p14:creationId xmlns:p14="http://schemas.microsoft.com/office/powerpoint/2010/main" val="14879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Structured Data</a:t>
            </a:r>
          </a:p>
        </p:txBody>
      </p:sp>
      <p:pic>
        <p:nvPicPr>
          <p:cNvPr id="9218" name="Picture 2" descr="http://www.careerbless.com/images/img13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47800"/>
            <a:ext cx="6553200" cy="3800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59298" y="5742802"/>
            <a:ext cx="1370888" cy="276999"/>
          </a:xfrm>
          <a:prstGeom prst="rect">
            <a:avLst/>
          </a:prstGeom>
          <a:noFill/>
        </p:spPr>
        <p:txBody>
          <a:bodyPr wrap="none" rtlCol="0">
            <a:spAutoFit/>
          </a:bodyPr>
          <a:lstStyle/>
          <a:p>
            <a:pPr algn="r"/>
            <a:r>
              <a:rPr lang="en-US" sz="1200" i="1" dirty="0"/>
              <a:t>Image: </a:t>
            </a:r>
            <a:r>
              <a:rPr lang="en-US" sz="1200" i="1" dirty="0" err="1"/>
              <a:t>Careerbless</a:t>
            </a:r>
            <a:endParaRPr lang="en-US" sz="1200" i="1" dirty="0"/>
          </a:p>
        </p:txBody>
      </p:sp>
    </p:spTree>
    <p:extLst>
      <p:ext uri="{BB962C8B-B14F-4D97-AF65-F5344CB8AC3E}">
        <p14:creationId xmlns:p14="http://schemas.microsoft.com/office/powerpoint/2010/main" val="732798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6" name="Text Placeholder 7"/>
          <p:cNvSpPr txBox="1">
            <a:spLocks/>
          </p:cNvSpPr>
          <p:nvPr/>
        </p:nvSpPr>
        <p:spPr>
          <a:xfrm>
            <a:off x="781050" y="5514075"/>
            <a:ext cx="8039100" cy="581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t>Figure. Month of illness onset for 115 patients with laboratory evidence of </a:t>
            </a:r>
            <a:r>
              <a:rPr lang="en-US" sz="1400" b="1" dirty="0" err="1"/>
              <a:t>Zika</a:t>
            </a:r>
            <a:r>
              <a:rPr lang="en-US" sz="1400" b="1" dirty="0"/>
              <a:t> virus infection among residents of U.S. states and the District of Columbia — January 1, 2015–February 26, 2016*</a:t>
            </a:r>
            <a:endParaRPr lang="en-US" sz="1400" dirty="0"/>
          </a:p>
          <a:p>
            <a:endParaRPr lang="en-US" dirty="0"/>
          </a:p>
        </p:txBody>
      </p:sp>
      <p:pic>
        <p:nvPicPr>
          <p:cNvPr id="7" name="Picture 6" descr="Screen Clippi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569473" y="1751538"/>
            <a:ext cx="5700254" cy="3772227"/>
          </a:xfrm>
          <a:prstGeom prst="rect">
            <a:avLst/>
          </a:prstGeom>
        </p:spPr>
      </p:pic>
    </p:spTree>
    <p:extLst>
      <p:ext uri="{BB962C8B-B14F-4D97-AF65-F5344CB8AC3E}">
        <p14:creationId xmlns:p14="http://schemas.microsoft.com/office/powerpoint/2010/main" val="1852673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Probability – Frequency Distribution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marL="0" indent="0">
              <a:lnSpc>
                <a:spcPct val="150000"/>
              </a:lnSpc>
              <a:spcBef>
                <a:spcPts val="0"/>
              </a:spcBef>
              <a:buNone/>
            </a:pPr>
            <a:r>
              <a:rPr lang="en-US" sz="2400" b="0" dirty="0"/>
              <a:t>Start with </a:t>
            </a:r>
            <a:r>
              <a:rPr lang="en-US" sz="2400" b="0" dirty="0" err="1"/>
              <a:t>Probability.xlsx</a:t>
            </a:r>
            <a:endParaRPr lang="en-US" sz="2400" b="0" dirty="0"/>
          </a:p>
          <a:p>
            <a:pPr>
              <a:lnSpc>
                <a:spcPct val="150000"/>
              </a:lnSpc>
              <a:spcBef>
                <a:spcPts val="0"/>
              </a:spcBef>
              <a:buFont typeface="+mj-lt"/>
              <a:buAutoNum type="arabicPeriod"/>
            </a:pPr>
            <a:r>
              <a:rPr lang="en-US" sz="2400" b="0" dirty="0"/>
              <a:t>Plot frequency distribution plot for {2 heads, 1H 1T, 2 tails} outcomes from 2 flips of a coin</a:t>
            </a:r>
          </a:p>
          <a:p>
            <a:pPr>
              <a:lnSpc>
                <a:spcPct val="150000"/>
              </a:lnSpc>
              <a:spcBef>
                <a:spcPts val="0"/>
              </a:spcBef>
              <a:buFont typeface="+mj-lt"/>
              <a:buAutoNum type="arabicPeriod"/>
            </a:pPr>
            <a:r>
              <a:rPr lang="en-US" sz="2400" b="0" dirty="0"/>
              <a:t>Plot frequency distribution plot for all possible outcomes of sum of 2 dice rolls</a:t>
            </a:r>
            <a:endParaRPr lang="en-US" sz="20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84447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Distributions</a:t>
            </a:r>
          </a:p>
        </p:txBody>
      </p:sp>
      <p:sp>
        <p:nvSpPr>
          <p:cNvPr id="5" name="Text Placeholder 4"/>
          <p:cNvSpPr>
            <a:spLocks noGrp="1"/>
          </p:cNvSpPr>
          <p:nvPr>
            <p:ph type="body" idx="1"/>
          </p:nvPr>
        </p:nvSpPr>
        <p:spPr>
          <a:xfrm>
            <a:off x="623888" y="4495800"/>
            <a:ext cx="7886700" cy="1735132"/>
          </a:xfrm>
        </p:spPr>
        <p:txBody>
          <a:bodyPr>
            <a:normAutofit lnSpcReduction="10000"/>
          </a:bodyPr>
          <a:lstStyle/>
          <a:p>
            <a:r>
              <a:rPr lang="en-US" dirty="0"/>
              <a:t>We look at at how probabilities of events lead to distributions, how to describe these distributions, and what they tell us</a:t>
            </a:r>
          </a:p>
          <a:p>
            <a:endParaRPr lang="en-US" dirty="0"/>
          </a:p>
          <a:p>
            <a:r>
              <a:rPr lang="en-US" dirty="0"/>
              <a:t>Section 6</a:t>
            </a:r>
          </a:p>
        </p:txBody>
      </p:sp>
    </p:spTree>
    <p:extLst>
      <p:ext uri="{BB962C8B-B14F-4D97-AF65-F5344CB8AC3E}">
        <p14:creationId xmlns:p14="http://schemas.microsoft.com/office/powerpoint/2010/main" val="1704192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Distributions</a:t>
            </a:r>
          </a:p>
        </p:txBody>
      </p:sp>
      <p:sp>
        <p:nvSpPr>
          <p:cNvPr id="3" name="Content Placeholder 2"/>
          <p:cNvSpPr>
            <a:spLocks noGrp="1"/>
          </p:cNvSpPr>
          <p:nvPr>
            <p:ph idx="1"/>
          </p:nvPr>
        </p:nvSpPr>
        <p:spPr/>
        <p:txBody>
          <a:bodyPr>
            <a:normAutofit/>
          </a:bodyPr>
          <a:lstStyle/>
          <a:p>
            <a:pPr marL="0" indent="0">
              <a:buNone/>
            </a:pPr>
            <a:endParaRPr lang="en-US" b="0" dirty="0"/>
          </a:p>
          <a:p>
            <a:r>
              <a:rPr lang="en-US" b="0" dirty="0"/>
              <a:t>Mathematical description of the probabilities of events</a:t>
            </a:r>
          </a:p>
          <a:p>
            <a:r>
              <a:rPr lang="en-US" b="0" dirty="0"/>
              <a:t>May be discrete or continuous</a:t>
            </a:r>
          </a:p>
          <a:p>
            <a:r>
              <a:rPr lang="en-US" b="0" dirty="0"/>
              <a:t>All probabilities should sum to 1</a:t>
            </a:r>
          </a:p>
        </p:txBody>
      </p:sp>
    </p:spTree>
    <p:extLst>
      <p:ext uri="{BB962C8B-B14F-4D97-AF65-F5344CB8AC3E}">
        <p14:creationId xmlns:p14="http://schemas.microsoft.com/office/powerpoint/2010/main" val="12263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Discrete Distributions</a:t>
            </a:r>
          </a:p>
        </p:txBody>
      </p:sp>
      <p:sp>
        <p:nvSpPr>
          <p:cNvPr id="3" name="Content Placeholder 2"/>
          <p:cNvSpPr>
            <a:spLocks noGrp="1"/>
          </p:cNvSpPr>
          <p:nvPr>
            <p:ph idx="1"/>
          </p:nvPr>
        </p:nvSpPr>
        <p:spPr/>
        <p:txBody>
          <a:bodyPr>
            <a:normAutofit/>
          </a:bodyPr>
          <a:lstStyle/>
          <a:p>
            <a:r>
              <a:rPr lang="en-US" sz="2600" dirty="0"/>
              <a:t>Probability Mass Function (PMF) – </a:t>
            </a:r>
          </a:p>
          <a:p>
            <a:pPr marL="0" indent="0">
              <a:buNone/>
            </a:pPr>
            <a:r>
              <a:rPr lang="en-US" sz="2200" b="0" dirty="0"/>
              <a:t>If X is a discrete random variable, and its range is a countable set, the possible outcomes can be = {x1, x2, x3, ….}. The probabilities of events {X = xi} are formally shown by the probability mass function</a:t>
            </a:r>
          </a:p>
          <a:p>
            <a:pPr marL="0" indent="0">
              <a:buNone/>
            </a:pPr>
            <a:endParaRPr lang="en-US" sz="2200" b="0" dirty="0"/>
          </a:p>
          <a:p>
            <a:pPr marL="0" indent="0">
              <a:buNone/>
            </a:pPr>
            <a:r>
              <a:rPr lang="en-US" sz="2200" b="0" dirty="0"/>
              <a:t>Thus it is used to calculate </a:t>
            </a:r>
            <a:r>
              <a:rPr lang="en-US" sz="2200" dirty="0">
                <a:highlight>
                  <a:srgbClr val="FFFF00"/>
                </a:highlight>
              </a:rPr>
              <a:t>P(X = x) = some discrete value</a:t>
            </a:r>
          </a:p>
          <a:p>
            <a:endParaRPr lang="en-US" sz="22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4191000"/>
            <a:ext cx="3239637" cy="1746650"/>
          </a:xfrm>
          <a:prstGeom prst="rect">
            <a:avLst/>
          </a:prstGeom>
        </p:spPr>
      </p:pic>
    </p:spTree>
    <p:extLst>
      <p:ext uri="{BB962C8B-B14F-4D97-AF65-F5344CB8AC3E}">
        <p14:creationId xmlns:p14="http://schemas.microsoft.com/office/powerpoint/2010/main" val="778189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a:xfrm>
            <a:off x="628650" y="1524000"/>
            <a:ext cx="8134350" cy="4190999"/>
          </a:xfrm>
        </p:spPr>
        <p:txBody>
          <a:bodyPr>
            <a:normAutofit/>
          </a:bodyPr>
          <a:lstStyle/>
          <a:p>
            <a:pPr>
              <a:lnSpc>
                <a:spcPct val="150000"/>
              </a:lnSpc>
            </a:pPr>
            <a:r>
              <a:rPr lang="en-US" sz="2600" dirty="0"/>
              <a:t>Probability Density Function (PDF) – </a:t>
            </a:r>
          </a:p>
          <a:p>
            <a:pPr marL="0" indent="0">
              <a:lnSpc>
                <a:spcPct val="150000"/>
              </a:lnSpc>
              <a:buNone/>
            </a:pPr>
            <a:r>
              <a:rPr lang="en-US" sz="2200" b="0" dirty="0"/>
              <a:t>If X is a continuous random variable, and it’s range is not a countable set, the possible outcomes can be anything. </a:t>
            </a:r>
          </a:p>
          <a:p>
            <a:pPr marL="0" indent="0">
              <a:lnSpc>
                <a:spcPct val="150000"/>
              </a:lnSpc>
              <a:buNone/>
            </a:pPr>
            <a:endParaRPr lang="en-US" sz="2200" b="0" dirty="0"/>
          </a:p>
          <a:p>
            <a:pPr marL="0" indent="0">
              <a:lnSpc>
                <a:spcPct val="150000"/>
              </a:lnSpc>
              <a:buNone/>
            </a:pPr>
            <a:r>
              <a:rPr lang="en-US" sz="2200" b="0" dirty="0"/>
              <a:t>Since there are infinite number of possible values, the absolute likelihood of a random variable to take a value X is zero.</a:t>
            </a:r>
          </a:p>
          <a:p>
            <a:pPr marL="0" indent="0">
              <a:lnSpc>
                <a:spcPct val="150000"/>
              </a:lnSpc>
              <a:buNone/>
            </a:pPr>
            <a:r>
              <a:rPr lang="en-US" sz="2200" b="0" dirty="0"/>
              <a:t>Thus </a:t>
            </a:r>
            <a:r>
              <a:rPr lang="en-US" sz="2200" dirty="0">
                <a:highlight>
                  <a:srgbClr val="FFFF00"/>
                </a:highlight>
              </a:rPr>
              <a:t>P(X = x) = 0 for all x belongs to real number</a:t>
            </a:r>
            <a:r>
              <a:rPr lang="en-US" sz="2200" dirty="0"/>
              <a:t> </a:t>
            </a:r>
          </a:p>
          <a:p>
            <a:pPr marL="0" indent="0">
              <a:lnSpc>
                <a:spcPct val="150000"/>
              </a:lnSpc>
              <a:buNone/>
            </a:pPr>
            <a:endParaRPr lang="en-US" sz="2200" b="0" dirty="0"/>
          </a:p>
        </p:txBody>
      </p:sp>
    </p:spTree>
    <p:extLst>
      <p:ext uri="{BB962C8B-B14F-4D97-AF65-F5344CB8AC3E}">
        <p14:creationId xmlns:p14="http://schemas.microsoft.com/office/powerpoint/2010/main" val="122331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pPr marL="0" indent="0">
              <a:buNone/>
            </a:pPr>
            <a:r>
              <a:rPr lang="en-US" sz="2400" b="0" dirty="0"/>
              <a:t>How much more likely it is that the random variable would equal one sample compared to the other sample.</a:t>
            </a:r>
          </a:p>
          <a:p>
            <a:r>
              <a:rPr lang="en-US" sz="2400" b="0" dirty="0"/>
              <a:t>relative likelihood of a certain X value occurring</a:t>
            </a:r>
          </a:p>
          <a:p>
            <a:r>
              <a:rPr lang="en-US" sz="2400" dirty="0"/>
              <a:t>Sum over a range to get a probability.</a:t>
            </a:r>
          </a:p>
          <a:p>
            <a:endParaRPr lang="en-US" sz="2400" b="0" dirty="0"/>
          </a:p>
          <a:p>
            <a:endParaRPr lang="en-US" sz="2400" b="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188100"/>
            <a:ext cx="3829490" cy="3031431"/>
          </a:xfrm>
          <a:prstGeom prst="rect">
            <a:avLst/>
          </a:prstGeom>
        </p:spPr>
      </p:pic>
      <p:pic>
        <p:nvPicPr>
          <p:cNvPr id="7" name="Picture 6">
            <a:extLst>
              <a:ext uri="{FF2B5EF4-FFF2-40B4-BE49-F238E27FC236}">
                <a16:creationId xmlns="" xmlns:a16="http://schemas.microsoft.com/office/drawing/2014/main" id="{298BED26-2752-C14C-8447-D128CBE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86" y="3498796"/>
            <a:ext cx="3898900" cy="749300"/>
          </a:xfrm>
          <a:prstGeom prst="rect">
            <a:avLst/>
          </a:prstGeom>
        </p:spPr>
      </p:pic>
      <p:sp>
        <p:nvSpPr>
          <p:cNvPr id="8" name="Rectangle 7">
            <a:extLst>
              <a:ext uri="{FF2B5EF4-FFF2-40B4-BE49-F238E27FC236}">
                <a16:creationId xmlns="" xmlns:a16="http://schemas.microsoft.com/office/drawing/2014/main" id="{E65A8AAD-81F4-9243-9A2F-2E0EDB5BEFF6}"/>
              </a:ext>
            </a:extLst>
          </p:cNvPr>
          <p:cNvSpPr/>
          <p:nvPr/>
        </p:nvSpPr>
        <p:spPr>
          <a:xfrm>
            <a:off x="4443526" y="4566198"/>
            <a:ext cx="4572000" cy="646331"/>
          </a:xfrm>
          <a:prstGeom prst="rect">
            <a:avLst/>
          </a:prstGeom>
        </p:spPr>
        <p:txBody>
          <a:bodyPr>
            <a:spAutoFit/>
          </a:bodyPr>
          <a:lstStyle/>
          <a:p>
            <a:r>
              <a:rPr lang="en-US" dirty="0">
                <a:solidFill>
                  <a:srgbClr val="222222"/>
                </a:solidFill>
                <a:latin typeface="Arial" panose="020B0604020202020204" pitchFamily="34" charset="0"/>
              </a:rPr>
              <a:t>This probability is given by the integral of this variable’s PDF over that range</a:t>
            </a:r>
            <a:endParaRPr lang="en-US" dirty="0"/>
          </a:p>
        </p:txBody>
      </p:sp>
    </p:spTree>
    <p:extLst>
      <p:ext uri="{BB962C8B-B14F-4D97-AF65-F5344CB8AC3E}">
        <p14:creationId xmlns:p14="http://schemas.microsoft.com/office/powerpoint/2010/main" val="611893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r>
              <a:rPr lang="en-US" dirty="0"/>
              <a:t>Cumulative Distribution Function - probability of a particular X value or less occurring.</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35" y="2572871"/>
            <a:ext cx="4061247" cy="32148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90799"/>
            <a:ext cx="4038600" cy="3196963"/>
          </a:xfrm>
          <a:prstGeom prst="rect">
            <a:avLst/>
          </a:prstGeom>
        </p:spPr>
      </p:pic>
    </p:spTree>
    <p:extLst>
      <p:ext uri="{BB962C8B-B14F-4D97-AF65-F5344CB8AC3E}">
        <p14:creationId xmlns:p14="http://schemas.microsoft.com/office/powerpoint/2010/main" val="8409472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Measure and Variability</a:t>
            </a:r>
          </a:p>
        </p:txBody>
      </p:sp>
      <p:sp>
        <p:nvSpPr>
          <p:cNvPr id="2" name="Content Placeholder 1"/>
          <p:cNvSpPr>
            <a:spLocks noGrp="1"/>
          </p:cNvSpPr>
          <p:nvPr>
            <p:ph idx="1"/>
          </p:nvPr>
        </p:nvSpPr>
        <p:spPr/>
        <p:txBody>
          <a:bodyPr>
            <a:normAutofit/>
          </a:bodyPr>
          <a:lstStyle/>
          <a:p>
            <a:pPr>
              <a:lnSpc>
                <a:spcPct val="90000"/>
              </a:lnSpc>
            </a:pPr>
            <a:r>
              <a:rPr lang="en-US" altLang="en-US" b="0" dirty="0"/>
              <a:t>There will always be </a:t>
            </a:r>
            <a:r>
              <a:rPr lang="en-US" altLang="en-US" b="0" dirty="0">
                <a:solidFill>
                  <a:schemeClr val="bg2">
                    <a:lumMod val="50000"/>
                  </a:schemeClr>
                </a:solidFill>
              </a:rPr>
              <a:t>variability</a:t>
            </a:r>
            <a:r>
              <a:rPr lang="en-US" altLang="en-US" b="0" dirty="0">
                <a:solidFill>
                  <a:schemeClr val="accent3"/>
                </a:solidFill>
              </a:rPr>
              <a:t> </a:t>
            </a:r>
            <a:r>
              <a:rPr lang="en-US" altLang="en-US" b="0" dirty="0"/>
              <a:t>in the data.</a:t>
            </a:r>
          </a:p>
          <a:p>
            <a:pPr>
              <a:lnSpc>
                <a:spcPct val="90000"/>
              </a:lnSpc>
            </a:pPr>
            <a:endParaRPr lang="en-US" altLang="en-US" b="0" dirty="0"/>
          </a:p>
          <a:p>
            <a:pPr>
              <a:lnSpc>
                <a:spcPct val="90000"/>
              </a:lnSpc>
            </a:pPr>
            <a:r>
              <a:rPr lang="en-US" altLang="en-US" b="0" dirty="0"/>
              <a:t>Statistics helps measure and characterize variability.</a:t>
            </a:r>
          </a:p>
          <a:p>
            <a:pPr>
              <a:lnSpc>
                <a:spcPct val="90000"/>
              </a:lnSpc>
            </a:pPr>
            <a:endParaRPr lang="en-US" altLang="en-US" b="0" dirty="0"/>
          </a:p>
          <a:p>
            <a:pPr>
              <a:lnSpc>
                <a:spcPct val="90000"/>
              </a:lnSpc>
            </a:pPr>
            <a:r>
              <a:rPr lang="en-US" altLang="en-US" b="0" dirty="0"/>
              <a:t>For example, controlling (or reducing) variability in a manufacturing process equates to statistical process control.</a:t>
            </a:r>
          </a:p>
          <a:p>
            <a:pPr marL="0" indent="0">
              <a:buNone/>
            </a:pPr>
            <a:endParaRPr lang="en-US" b="0" dirty="0"/>
          </a:p>
        </p:txBody>
      </p:sp>
    </p:spTree>
    <p:extLst>
      <p:ext uri="{BB962C8B-B14F-4D97-AF65-F5344CB8AC3E}">
        <p14:creationId xmlns:p14="http://schemas.microsoft.com/office/powerpoint/2010/main" val="1407524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Range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endParaRPr lang="en-US" b="0" dirty="0"/>
              </a:p>
              <a:p>
                <a:r>
                  <a:rPr lang="en-US" b="0" dirty="0"/>
                  <a:t>The difference between the greatest and least data point</a:t>
                </a:r>
              </a:p>
              <a:p>
                <a:r>
                  <a:rPr lang="en-US" b="0" dirty="0"/>
                  <a:t>Useful</a:t>
                </a:r>
              </a:p>
              <a:p>
                <a:pPr lvl="1"/>
                <a:r>
                  <a:rPr lang="en-US" dirty="0"/>
                  <a:t>but susceptible to outliers</a:t>
                </a:r>
              </a:p>
              <a:p>
                <a:pPr marL="0" indent="0">
                  <a:buNone/>
                </a:pPr>
                <a:endParaRPr lang="en-US" b="0" i="1" dirty="0">
                  <a:latin typeface="Cambria Math" panose="02040503050406030204" pitchFamily="18" charset="0"/>
                </a:endParaRPr>
              </a:p>
              <a:p>
                <a:pPr marL="0" indent="0">
                  <a:lnSpc>
                    <a:spcPct val="150000"/>
                  </a:lnSpc>
                  <a:buNone/>
                </a:pPr>
                <a:endParaRPr lang="en-US" sz="2600" b="0" dirty="0"/>
              </a:p>
              <a:p>
                <a:pPr marL="0" indent="0">
                  <a:lnSpc>
                    <a:spcPct val="150000"/>
                  </a:lnSpc>
                  <a:buNone/>
                </a:pPr>
                <a:endParaRPr lang="en-US" sz="2600" b="0" dirty="0"/>
              </a:p>
              <a:p>
                <a:pPr marL="0" indent="0">
                  <a:buNone/>
                </a:pPr>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47"/>
                </a:stretch>
              </a:blipFill>
            </p:spPr>
            <p:txBody>
              <a:bodyPr/>
              <a:lstStyle/>
              <a:p>
                <a:r>
                  <a:rPr lang="en-US">
                    <a:noFill/>
                  </a:rPr>
                  <a:t> </a:t>
                </a:r>
              </a:p>
            </p:txBody>
          </p:sp>
        </mc:Fallback>
      </mc:AlternateContent>
    </p:spTree>
    <p:extLst>
      <p:ext uri="{BB962C8B-B14F-4D97-AF65-F5344CB8AC3E}">
        <p14:creationId xmlns:p14="http://schemas.microsoft.com/office/powerpoint/2010/main" val="134651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Unstructured Data</a:t>
            </a:r>
          </a:p>
        </p:txBody>
      </p:sp>
      <p:sp>
        <p:nvSpPr>
          <p:cNvPr id="7" name="TextBox 6"/>
          <p:cNvSpPr txBox="1"/>
          <p:nvPr/>
        </p:nvSpPr>
        <p:spPr>
          <a:xfrm>
            <a:off x="7852455" y="5742802"/>
            <a:ext cx="1077731" cy="276999"/>
          </a:xfrm>
          <a:prstGeom prst="rect">
            <a:avLst/>
          </a:prstGeom>
          <a:noFill/>
        </p:spPr>
        <p:txBody>
          <a:bodyPr wrap="none" rtlCol="0">
            <a:spAutoFit/>
          </a:bodyPr>
          <a:lstStyle/>
          <a:p>
            <a:pPr algn="r"/>
            <a:r>
              <a:rPr lang="en-US" sz="1200" i="1" dirty="0"/>
              <a:t>Image: Infosys</a:t>
            </a:r>
          </a:p>
        </p:txBody>
      </p:sp>
      <p:pic>
        <p:nvPicPr>
          <p:cNvPr id="12290" name="Picture 2" descr="http://www.infosysblogs.com/thought-floor/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4876800" cy="4286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4459401" y="5638800"/>
            <a:ext cx="2398601" cy="3810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b="1" kern="1200">
                <a:solidFill>
                  <a:srgbClr val="0070C0"/>
                </a:solidFill>
                <a:latin typeface="+mj-lt"/>
                <a:ea typeface="+mj-ea"/>
                <a:cs typeface="+mj-cs"/>
              </a:defRPr>
            </a:lvl1pPr>
          </a:lstStyle>
          <a:p>
            <a:pPr algn="l"/>
            <a:r>
              <a:rPr lang="en-US" sz="2800" dirty="0">
                <a:solidFill>
                  <a:schemeClr val="accent1">
                    <a:lumMod val="75000"/>
                  </a:schemeClr>
                </a:solidFill>
              </a:rPr>
              <a:t>…everything else.</a:t>
            </a:r>
          </a:p>
        </p:txBody>
      </p:sp>
    </p:spTree>
    <p:extLst>
      <p:ext uri="{BB962C8B-B14F-4D97-AF65-F5344CB8AC3E}">
        <p14:creationId xmlns:p14="http://schemas.microsoft.com/office/powerpoint/2010/main" val="945511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by </a:t>
            </a:r>
            <a:r>
              <a:rPr lang="en-US" dirty="0">
                <a:solidFill>
                  <a:schemeClr val="bg2">
                    <a:lumMod val="50000"/>
                  </a:schemeClr>
                </a:solidFill>
              </a:rPr>
              <a:t>Quartiles</a:t>
            </a:r>
          </a:p>
        </p:txBody>
      </p:sp>
      <p:sp>
        <p:nvSpPr>
          <p:cNvPr id="3" name="Content Placeholder 2"/>
          <p:cNvSpPr>
            <a:spLocks noGrp="1"/>
          </p:cNvSpPr>
          <p:nvPr>
            <p:ph idx="1"/>
          </p:nvPr>
        </p:nvSpPr>
        <p:spPr/>
        <p:txBody>
          <a:bodyPr>
            <a:normAutofit/>
          </a:bodyPr>
          <a:lstStyle/>
          <a:p>
            <a:r>
              <a:rPr lang="en-US" sz="2800" b="0" dirty="0"/>
              <a:t>Divide distribution into 4 sets with equal numbers of points</a:t>
            </a:r>
          </a:p>
          <a:p>
            <a:r>
              <a:rPr lang="en-US" sz="2800" b="0" dirty="0"/>
              <a:t>25% of the data is less than the First (or Lower) Quartile</a:t>
            </a:r>
          </a:p>
          <a:p>
            <a:r>
              <a:rPr lang="en-US" sz="2800" b="0" dirty="0"/>
              <a:t>The Median is the Second Quartile</a:t>
            </a:r>
          </a:p>
          <a:p>
            <a:r>
              <a:rPr lang="en-US" sz="2800" b="0" dirty="0"/>
              <a:t>25% of the data is greater than the Third (or Upper) Quartile</a:t>
            </a:r>
          </a:p>
          <a:p>
            <a:r>
              <a:rPr lang="en-US" sz="2800" b="0" dirty="0"/>
              <a:t>The Interquartile Range is the difference between the Third and First Quartiles</a:t>
            </a:r>
          </a:p>
        </p:txBody>
      </p:sp>
    </p:spTree>
    <p:extLst>
      <p:ext uri="{BB962C8B-B14F-4D97-AF65-F5344CB8AC3E}">
        <p14:creationId xmlns:p14="http://schemas.microsoft.com/office/powerpoint/2010/main" val="14511583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477" y="152400"/>
            <a:ext cx="7886700" cy="1158872"/>
          </a:xfrm>
        </p:spPr>
        <p:txBody>
          <a:bodyPr/>
          <a:lstStyle/>
          <a:p>
            <a:r>
              <a:rPr lang="en-US" dirty="0">
                <a:solidFill>
                  <a:schemeClr val="bg2">
                    <a:lumMod val="50000"/>
                  </a:schemeClr>
                </a:solidFill>
              </a:rPr>
              <a:t>Quartiles</a:t>
            </a:r>
          </a:p>
        </p:txBody>
      </p:sp>
      <p:pic>
        <p:nvPicPr>
          <p:cNvPr id="7" name="Picture 6">
            <a:extLst>
              <a:ext uri="{FF2B5EF4-FFF2-40B4-BE49-F238E27FC236}">
                <a16:creationId xmlns="" xmlns:a16="http://schemas.microsoft.com/office/drawing/2014/main" id="{EA539773-5248-754F-9FBB-69E900E7B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219200"/>
            <a:ext cx="6819900" cy="4923407"/>
          </a:xfrm>
          <a:prstGeom prst="rect">
            <a:avLst/>
          </a:prstGeom>
        </p:spPr>
      </p:pic>
    </p:spTree>
    <p:extLst>
      <p:ext uri="{BB962C8B-B14F-4D97-AF65-F5344CB8AC3E}">
        <p14:creationId xmlns:p14="http://schemas.microsoft.com/office/powerpoint/2010/main" val="30321392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Variance</a:t>
            </a:r>
          </a:p>
        </p:txBody>
      </p:sp>
      <p:sp>
        <p:nvSpPr>
          <p:cNvPr id="3" name="Content Placeholder 2"/>
          <p:cNvSpPr>
            <a:spLocks noGrp="1"/>
          </p:cNvSpPr>
          <p:nvPr>
            <p:ph idx="1"/>
          </p:nvPr>
        </p:nvSpPr>
        <p:spPr>
          <a:xfrm>
            <a:off x="228600" y="1524000"/>
            <a:ext cx="8686800" cy="4652963"/>
          </a:xfrm>
        </p:spPr>
        <p:txBody>
          <a:bodyPr>
            <a:normAutofit/>
          </a:bodyPr>
          <a:lstStyle/>
          <a:p>
            <a:pPr>
              <a:lnSpc>
                <a:spcPct val="100000"/>
              </a:lnSpc>
            </a:pPr>
            <a:r>
              <a:rPr lang="en-US" sz="2800" dirty="0"/>
              <a:t>Squared</a:t>
            </a:r>
            <a:r>
              <a:rPr lang="en-US" sz="2800" b="0" dirty="0"/>
              <a:t> differences between the mean and each observation, divided by N</a:t>
            </a:r>
          </a:p>
          <a:p>
            <a:pPr>
              <a:lnSpc>
                <a:spcPct val="100000"/>
              </a:lnSpc>
            </a:pPr>
            <a:r>
              <a:rPr lang="en-US" sz="2800" b="0" dirty="0"/>
              <a:t>It is always positive but not scaled to the observations</a:t>
            </a:r>
          </a:p>
          <a:p>
            <a:pPr lvl="1">
              <a:lnSpc>
                <a:spcPct val="100000"/>
              </a:lnSpc>
            </a:pPr>
            <a:r>
              <a:rPr lang="en-US" b="0" dirty="0"/>
              <a:t>Say, miles squared versus miles</a:t>
            </a:r>
          </a:p>
        </p:txBody>
      </p:sp>
      <p:pic>
        <p:nvPicPr>
          <p:cNvPr id="5" name="Picture 4">
            <a:extLst>
              <a:ext uri="{FF2B5EF4-FFF2-40B4-BE49-F238E27FC236}">
                <a16:creationId xmlns="" xmlns:a16="http://schemas.microsoft.com/office/drawing/2014/main" id="{26AD77D9-8674-4444-A9A6-4C42B9D1C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80" y="4038600"/>
            <a:ext cx="4965700" cy="673100"/>
          </a:xfrm>
          <a:prstGeom prst="rect">
            <a:avLst/>
          </a:prstGeom>
          <a:ln>
            <a:solidFill>
              <a:schemeClr val="accent3">
                <a:lumMod val="75000"/>
              </a:schemeClr>
            </a:solidFill>
          </a:ln>
        </p:spPr>
      </p:pic>
      <p:pic>
        <p:nvPicPr>
          <p:cNvPr id="7" name="Picture 6">
            <a:extLst>
              <a:ext uri="{FF2B5EF4-FFF2-40B4-BE49-F238E27FC236}">
                <a16:creationId xmlns="" xmlns:a16="http://schemas.microsoft.com/office/drawing/2014/main" id="{3ABC1C4D-EC8D-1B4F-BD8D-AA438AE39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0" y="5257800"/>
            <a:ext cx="5118100" cy="800100"/>
          </a:xfrm>
          <a:prstGeom prst="rect">
            <a:avLst/>
          </a:prstGeom>
          <a:ln>
            <a:solidFill>
              <a:schemeClr val="accent3">
                <a:lumMod val="75000"/>
              </a:schemeClr>
            </a:solidFill>
          </a:ln>
        </p:spPr>
      </p:pic>
      <p:sp>
        <p:nvSpPr>
          <p:cNvPr id="8" name="TextBox 7">
            <a:extLst>
              <a:ext uri="{FF2B5EF4-FFF2-40B4-BE49-F238E27FC236}">
                <a16:creationId xmlns="" xmlns:a16="http://schemas.microsoft.com/office/drawing/2014/main" id="{13A05DFD-A17B-4D4F-8ED7-588D33E57687}"/>
              </a:ext>
            </a:extLst>
          </p:cNvPr>
          <p:cNvSpPr txBox="1"/>
          <p:nvPr/>
        </p:nvSpPr>
        <p:spPr>
          <a:xfrm>
            <a:off x="5943600" y="4190484"/>
            <a:ext cx="928139" cy="369332"/>
          </a:xfrm>
          <a:prstGeom prst="rect">
            <a:avLst/>
          </a:prstGeom>
          <a:noFill/>
        </p:spPr>
        <p:txBody>
          <a:bodyPr wrap="none" rtlCol="0">
            <a:spAutoFit/>
          </a:bodyPr>
          <a:lstStyle/>
          <a:p>
            <a:r>
              <a:rPr lang="en-US" dirty="0"/>
              <a:t>discrete</a:t>
            </a:r>
          </a:p>
        </p:txBody>
      </p:sp>
      <p:sp>
        <p:nvSpPr>
          <p:cNvPr id="9" name="TextBox 8">
            <a:extLst>
              <a:ext uri="{FF2B5EF4-FFF2-40B4-BE49-F238E27FC236}">
                <a16:creationId xmlns="" xmlns:a16="http://schemas.microsoft.com/office/drawing/2014/main" id="{958150D0-D926-C946-B26D-385F1E889273}"/>
              </a:ext>
            </a:extLst>
          </p:cNvPr>
          <p:cNvSpPr txBox="1"/>
          <p:nvPr/>
        </p:nvSpPr>
        <p:spPr>
          <a:xfrm>
            <a:off x="5875920" y="5473184"/>
            <a:ext cx="1228991" cy="369332"/>
          </a:xfrm>
          <a:prstGeom prst="rect">
            <a:avLst/>
          </a:prstGeom>
          <a:noFill/>
        </p:spPr>
        <p:txBody>
          <a:bodyPr wrap="none" rtlCol="0">
            <a:spAutoFit/>
          </a:bodyPr>
          <a:lstStyle/>
          <a:p>
            <a:r>
              <a:rPr lang="en-US" dirty="0"/>
              <a:t>continuous</a:t>
            </a:r>
          </a:p>
        </p:txBody>
      </p:sp>
    </p:spTree>
    <p:extLst>
      <p:ext uri="{BB962C8B-B14F-4D97-AF65-F5344CB8AC3E}">
        <p14:creationId xmlns:p14="http://schemas.microsoft.com/office/powerpoint/2010/main" val="716927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50000"/>
                  </a:schemeClr>
                </a:solidFill>
              </a:rPr>
              <a:t>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 xmlns="" xmlns:m="http://schemas.openxmlformats.org/officeDocument/2006/math">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,1,2,2,3,3,4,4,5,5,100</m:t>
                        </m:r>
                      </m:e>
                    </m:d>
                  </m:oMath>
                </a14:m>
                <a:r>
                  <a:rPr lang="en-US" sz="2600" b="0" dirty="0">
                    <a:latin typeface="Cambria" panose="02040503050406030204" pitchFamily="18" charset="0"/>
                    <a:ea typeface="Cambria Math" panose="02040503050406030204" pitchFamily="18" charset="0"/>
                  </a:rPr>
                  <a:t> ?</a:t>
                </a:r>
                <a:r>
                  <a:rPr lang="en-US" sz="2600" b="0" dirty="0"/>
                  <a:t/>
                </a:r>
                <a:br>
                  <a:rPr lang="en-US" sz="2600" b="0" dirty="0"/>
                </a:br>
                <a:endParaRPr lang="en-US" sz="2600" b="0" dirty="0"/>
              </a:p>
              <a:p>
                <a:r>
                  <a:rPr lang="en-US" sz="2600" b="0" dirty="0"/>
                  <a:t>Take the Mean (</a:t>
                </a:r>
                <a14:m>
                  <m:oMath xmlns=""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130</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=11.81</m:t>
                    </m:r>
                  </m:oMath>
                </a14:m>
                <a:r>
                  <a:rPr lang="en-US" sz="2600" b="0" dirty="0"/>
                  <a:t>)</a:t>
                </a:r>
              </a:p>
              <a:p>
                <a:r>
                  <a:rPr lang="en-US" sz="2600" b="0" dirty="0"/>
                  <a:t>Sum the squared differences with the mean</a:t>
                </a:r>
              </a:p>
              <a:p>
                <a:pPr marL="0" indent="0">
                  <a:buNone/>
                </a:pPr>
                <a14:m>
                  <m:oMathPara xmlns="" xmlns:m="http://schemas.openxmlformats.org/officeDocument/2006/math">
                    <m:oMathParaPr>
                      <m:jc m:val="centerGroup"/>
                    </m:oMathParaPr>
                    <m:oMath xmlns:m="http://schemas.openxmlformats.org/officeDocument/2006/math">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1</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2</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r>
                        <a:rPr lang="en-US" sz="2600" b="0" i="1" smtClean="0">
                          <a:latin typeface="Cambria Math" charset="0"/>
                        </a:rPr>
                        <m:t>…</m:t>
                      </m:r>
                      <m:r>
                        <a:rPr lang="en-US" sz="2600" b="0" i="1" smtClean="0">
                          <a:latin typeface="Cambria Math" panose="02040503050406030204" pitchFamily="18" charset="0"/>
                        </a:rPr>
                        <m:t>=8569</m:t>
                      </m:r>
                    </m:oMath>
                  </m:oMathPara>
                </a14:m>
                <a:endParaRPr lang="en-US" sz="2600" b="0" dirty="0"/>
              </a:p>
              <a:p>
                <a:r>
                  <a:rPr lang="en-US" sz="2600" b="0" dirty="0"/>
                  <a:t>Divide by the count (11)</a:t>
                </a:r>
              </a:p>
              <a:p>
                <a:pPr marL="0" indent="0">
                  <a:buNone/>
                </a:pPr>
                <a14:m>
                  <m:oMathPara xmlns="" xmlns:m="http://schemas.openxmlformats.org/officeDocument/2006/math">
                    <m:oMathParaPr>
                      <m:jc m:val="centerGroup"/>
                    </m:oMathParaPr>
                    <m:oMath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8569</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𝟕𝟕𝟗</m:t>
                      </m:r>
                    </m:oMath>
                  </m:oMathPara>
                </a14:m>
                <a:endParaRPr lang="en-US" sz="2600" dirty="0">
                  <a:highlight>
                    <a:srgbClr val="FFFF00"/>
                  </a:highligh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459"/>
                </a:stretch>
              </a:blipFill>
            </p:spPr>
            <p:txBody>
              <a:bodyPr/>
              <a:lstStyle/>
              <a:p>
                <a:r>
                  <a:rPr lang="en-US">
                    <a:noFill/>
                  </a:rPr>
                  <a:t> </a:t>
                </a:r>
              </a:p>
            </p:txBody>
          </p:sp>
        </mc:Fallback>
      </mc:AlternateContent>
    </p:spTree>
    <p:extLst>
      <p:ext uri="{BB962C8B-B14F-4D97-AF65-F5344CB8AC3E}">
        <p14:creationId xmlns:p14="http://schemas.microsoft.com/office/powerpoint/2010/main" val="790543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b="0" dirty="0"/>
                  <a:t>The square root of the variance</a:t>
                </a:r>
              </a:p>
              <a:p>
                <a:r>
                  <a:rPr lang="en-US" sz="2600" b="0" dirty="0"/>
                  <a:t>It is </a:t>
                </a:r>
                <a:r>
                  <a:rPr lang="en-US" sz="2600" dirty="0"/>
                  <a:t>scaled to the observations</a:t>
                </a:r>
              </a:p>
              <a:p>
                <a:r>
                  <a:rPr lang="en-US" sz="2600" b="0" dirty="0"/>
                  <a:t>is </a:t>
                </a:r>
                <a:r>
                  <a:rPr lang="en-US" sz="2600" dirty="0"/>
                  <a:t>always positive</a:t>
                </a:r>
              </a:p>
              <a:p>
                <a:r>
                  <a:rPr lang="en-US" sz="2600" b="0" dirty="0"/>
                  <a:t>Standard Deviation of </a:t>
                </a:r>
                <a14:m>
                  <m:oMath xmlns="" xmlns:m="http://schemas.openxmlformats.org/officeDocument/2006/math">
                    <m:d>
                      <m:dPr>
                        <m:ctrlPr>
                          <a:rPr lang="en-US" sz="2600" b="0" i="1">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1,1,2,2,3,3,4..,100</m:t>
                        </m:r>
                      </m:e>
                    </m:d>
                  </m:oMath>
                </a14:m>
                <a:r>
                  <a:rPr lang="en-US" sz="2600" b="0" dirty="0">
                    <a:latin typeface="Cambria Math" panose="02040503050406030204" pitchFamily="18" charset="0"/>
                    <a:ea typeface="Cambria Math" panose="02040503050406030204" pitchFamily="18" charset="0"/>
                  </a:rPr>
                  <a:t>?</a:t>
                </a:r>
              </a:p>
              <a:p>
                <a:endParaRPr lang="en-US" sz="2600" b="0" dirty="0"/>
              </a:p>
              <a:p>
                <a:pPr marL="0" indent="0">
                  <a:buNone/>
                </a:pPr>
                <a14:m>
                  <m:oMathPara xmlns="" xmlns:m="http://schemas.openxmlformats.org/officeDocument/2006/math">
                    <m:oMathParaPr>
                      <m:jc m:val="centerGroup"/>
                    </m:oMathParaPr>
                    <m:oMath xmlns:m="http://schemas.openxmlformats.org/officeDocument/2006/math">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smtClean="0">
                                  <a:latin typeface="Cambria Math" panose="02040503050406030204" pitchFamily="18" charset="0"/>
                                </a:rPr>
                                <m:t>𝑎𝑟𝑟</m:t>
                              </m:r>
                            </m:e>
                          </m:d>
                          <m:r>
                            <m:rPr>
                              <m:nor/>
                            </m:rPr>
                            <a:rPr lang="en-US" sz="2600" b="0" dirty="0"/>
                            <m:t> </m:t>
                          </m:r>
                        </m:e>
                      </m:rad>
                    </m:oMath>
                  </m:oMathPara>
                </a14:m>
                <a:endParaRPr lang="en-US" sz="2600" b="0" i="1" dirty="0">
                  <a:latin typeface="Cambria Math" panose="02040503050406030204" pitchFamily="18" charset="0"/>
                </a:endParaRPr>
              </a:p>
              <a:p>
                <a:pPr marL="0" indent="0">
                  <a:buNone/>
                </a:pPr>
                <a14:m>
                  <m:oMathPara xmlns=""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779</m:t>
                          </m:r>
                        </m:e>
                      </m:rad>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𝟐𝟕</m:t>
                      </m:r>
                      <m:r>
                        <a:rPr lang="en-US" sz="2600" b="1" i="1" smtClean="0">
                          <a:highlight>
                            <a:srgbClr val="FFFF00"/>
                          </a:highlight>
                          <a:latin typeface="Cambria Math" panose="02040503050406030204" pitchFamily="18" charset="0"/>
                        </a:rPr>
                        <m:t>.</m:t>
                      </m:r>
                      <m:r>
                        <a:rPr lang="en-US" sz="2600" b="1" i="1" smtClean="0">
                          <a:highlight>
                            <a:srgbClr val="FFFF00"/>
                          </a:highlight>
                          <a:latin typeface="Cambria Math" panose="02040503050406030204" pitchFamily="18" charset="0"/>
                        </a:rPr>
                        <m:t>𝟗</m:t>
                      </m:r>
                    </m:oMath>
                  </m:oMathPara>
                </a14:m>
                <a:endParaRPr lang="en-US" sz="2600" dirty="0">
                  <a:highlight>
                    <a:srgbClr val="FFFF00"/>
                  </a:highligh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186"/>
                </a:stretch>
              </a:blipFill>
            </p:spPr>
            <p:txBody>
              <a:bodyPr/>
              <a:lstStyle/>
              <a:p>
                <a:r>
                  <a:rPr lang="en-US">
                    <a:noFill/>
                  </a:rPr>
                  <a:t> </a:t>
                </a:r>
              </a:p>
            </p:txBody>
          </p:sp>
        </mc:Fallback>
      </mc:AlternateContent>
      <p:sp>
        <p:nvSpPr>
          <p:cNvPr id="4" name="TextBox 3">
            <a:extLst>
              <a:ext uri="{FF2B5EF4-FFF2-40B4-BE49-F238E27FC236}">
                <a16:creationId xmlns="" xmlns:a16="http://schemas.microsoft.com/office/drawing/2014/main" id="{8A8CB2D1-621C-AC42-AC22-CF8B2F5CB484}"/>
              </a:ext>
            </a:extLst>
          </p:cNvPr>
          <p:cNvSpPr txBox="1"/>
          <p:nvPr/>
        </p:nvSpPr>
        <p:spPr>
          <a:xfrm>
            <a:off x="990600" y="5105400"/>
            <a:ext cx="4168129" cy="646331"/>
          </a:xfrm>
          <a:prstGeom prst="rect">
            <a:avLst/>
          </a:prstGeom>
          <a:noFill/>
        </p:spPr>
        <p:txBody>
          <a:bodyPr wrap="none" rtlCol="0">
            <a:spAutoFit/>
          </a:bodyPr>
          <a:lstStyle/>
          <a:p>
            <a:r>
              <a:rPr lang="en-US" dirty="0"/>
              <a:t>Compare 27.9 with 99, that was the </a:t>
            </a:r>
            <a:r>
              <a:rPr lang="en-US" dirty="0">
                <a:solidFill>
                  <a:schemeClr val="bg2">
                    <a:lumMod val="50000"/>
                  </a:schemeClr>
                </a:solidFill>
              </a:rPr>
              <a:t>Range</a:t>
            </a:r>
          </a:p>
          <a:p>
            <a:r>
              <a:rPr lang="en-US" b="1" dirty="0">
                <a:solidFill>
                  <a:srgbClr val="0070C0"/>
                </a:solidFill>
              </a:rPr>
              <a:t>Which explains data variability better ?</a:t>
            </a:r>
          </a:p>
        </p:txBody>
      </p:sp>
    </p:spTree>
    <p:extLst>
      <p:ext uri="{BB962C8B-B14F-4D97-AF65-F5344CB8AC3E}">
        <p14:creationId xmlns:p14="http://schemas.microsoft.com/office/powerpoint/2010/main" val="506649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 vs. Sample</a:t>
            </a:r>
          </a:p>
        </p:txBody>
      </p:sp>
      <p:sp>
        <p:nvSpPr>
          <p:cNvPr id="3" name="Content Placeholder 2"/>
          <p:cNvSpPr>
            <a:spLocks noGrp="1"/>
          </p:cNvSpPr>
          <p:nvPr>
            <p:ph idx="1"/>
          </p:nvPr>
        </p:nvSpPr>
        <p:spPr/>
        <p:txBody>
          <a:bodyPr>
            <a:normAutofit/>
          </a:bodyPr>
          <a:lstStyle/>
          <a:p>
            <a:r>
              <a:rPr lang="en-US" b="0" dirty="0"/>
              <a:t>The definitions above are for the Population variance and standard deviation, i.e. when you have all of the data.</a:t>
            </a:r>
          </a:p>
          <a:p>
            <a:pPr lvl="1"/>
            <a:r>
              <a:rPr lang="en-US" b="0" dirty="0"/>
              <a:t>VAR.P() and STDEV.P() in excel.</a:t>
            </a:r>
          </a:p>
          <a:p>
            <a:pPr lvl="1"/>
            <a:endParaRPr lang="en-US" b="0" dirty="0"/>
          </a:p>
          <a:p>
            <a:r>
              <a:rPr lang="en-US" b="0" dirty="0"/>
              <a:t>If you only have a Sample of the data divide by N-1 instead of N for technical reasons.</a:t>
            </a:r>
          </a:p>
          <a:p>
            <a:pPr lvl="1"/>
            <a:r>
              <a:rPr lang="en-US" b="0" dirty="0"/>
              <a:t>VAR.S() and STDEV.S() in excel.</a:t>
            </a:r>
          </a:p>
          <a:p>
            <a:pPr marL="457200" lvl="1" indent="0">
              <a:buNone/>
            </a:pPr>
            <a:endParaRPr lang="en-US" b="0" dirty="0"/>
          </a:p>
        </p:txBody>
      </p:sp>
    </p:spTree>
    <p:extLst>
      <p:ext uri="{BB962C8B-B14F-4D97-AF65-F5344CB8AC3E}">
        <p14:creationId xmlns:p14="http://schemas.microsoft.com/office/powerpoint/2010/main" val="3155199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the Standard Deviation</a:t>
            </a:r>
          </a:p>
        </p:txBody>
      </p:sp>
      <p:sp>
        <p:nvSpPr>
          <p:cNvPr id="3" name="Content Placeholder 2"/>
          <p:cNvSpPr>
            <a:spLocks noGrp="1"/>
          </p:cNvSpPr>
          <p:nvPr>
            <p:ph idx="1"/>
          </p:nvPr>
        </p:nvSpPr>
        <p:spPr/>
        <p:txBody>
          <a:bodyPr>
            <a:normAutofit/>
          </a:bodyPr>
          <a:lstStyle/>
          <a:p>
            <a:r>
              <a:rPr lang="en-US" sz="2800" b="0" dirty="0"/>
              <a:t>Measures deviation of any distribution</a:t>
            </a:r>
          </a:p>
          <a:p>
            <a:r>
              <a:rPr lang="en-US" sz="2800" b="0" dirty="0"/>
              <a:t>Low value indicates values are close together</a:t>
            </a:r>
          </a:p>
          <a:p>
            <a:r>
              <a:rPr lang="en-US" sz="2800" b="0" dirty="0"/>
              <a:t>High value indicates values are spread over wider range</a:t>
            </a:r>
          </a:p>
          <a:p>
            <a:r>
              <a:rPr lang="en-US" sz="2800" b="0" dirty="0"/>
              <a:t>But… when applied to the Normal Distribution, it means specific things</a:t>
            </a:r>
          </a:p>
        </p:txBody>
      </p:sp>
    </p:spTree>
    <p:extLst>
      <p:ext uri="{BB962C8B-B14F-4D97-AF65-F5344CB8AC3E}">
        <p14:creationId xmlns:p14="http://schemas.microsoft.com/office/powerpoint/2010/main" val="20804782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524000"/>
            <a:ext cx="4716765" cy="3733800"/>
          </a:xfrm>
          <a:prstGeom prst="rect">
            <a:avLst/>
          </a:prstGeom>
        </p:spPr>
      </p:pic>
      <p:sp>
        <p:nvSpPr>
          <p:cNvPr id="5" name="TextBox 4"/>
          <p:cNvSpPr txBox="1"/>
          <p:nvPr/>
        </p:nvSpPr>
        <p:spPr>
          <a:xfrm>
            <a:off x="26504" y="1841480"/>
            <a:ext cx="4240696" cy="4401205"/>
          </a:xfrm>
          <a:prstGeom prst="rect">
            <a:avLst/>
          </a:prstGeom>
          <a:noFill/>
        </p:spPr>
        <p:txBody>
          <a:bodyPr wrap="square" rtlCol="0">
            <a:spAutoFit/>
          </a:bodyPr>
          <a:lstStyle/>
          <a:p>
            <a:pPr marL="457200" indent="-457200">
              <a:buFont typeface="Arial" charset="0"/>
              <a:buChar char="•"/>
            </a:pPr>
            <a:r>
              <a:rPr lang="en-US" sz="2000" dirty="0"/>
              <a:t>Also called </a:t>
            </a:r>
            <a:r>
              <a:rPr lang="en-US" sz="2000" b="1" dirty="0"/>
              <a:t>Gaussian</a:t>
            </a:r>
            <a:r>
              <a:rPr lang="en-US" sz="2000" dirty="0"/>
              <a:t> – the most common continuous probability distribution</a:t>
            </a:r>
          </a:p>
          <a:p>
            <a:pPr marL="457200" indent="-457200">
              <a:buFont typeface="Arial" charset="0"/>
              <a:buChar char="•"/>
            </a:pPr>
            <a:r>
              <a:rPr lang="en-US" sz="2000" dirty="0"/>
              <a:t>Events are </a:t>
            </a:r>
            <a:r>
              <a:rPr lang="en-US" sz="2000" b="1" dirty="0"/>
              <a:t>independent</a:t>
            </a:r>
            <a:r>
              <a:rPr lang="en-US" sz="2000" dirty="0"/>
              <a:t> and </a:t>
            </a:r>
            <a:r>
              <a:rPr lang="en-US" sz="2000" b="1" dirty="0"/>
              <a:t>heteroskedastic</a:t>
            </a:r>
          </a:p>
          <a:p>
            <a:pPr marL="457200" indent="-457200">
              <a:buFont typeface="Arial" charset="0"/>
              <a:buChar char="•"/>
            </a:pPr>
            <a:r>
              <a:rPr lang="en-US" sz="2000" dirty="0"/>
              <a:t>Useful because of the </a:t>
            </a:r>
            <a:r>
              <a:rPr lang="en-US" sz="2000" b="1" dirty="0"/>
              <a:t>Central Limit Theorem</a:t>
            </a:r>
            <a:r>
              <a:rPr lang="en-US" sz="2000" dirty="0"/>
              <a:t> -  under some conditions (mentioned above), it states that averages of samples of observations of random variables independently drawn from independent distributions converge in distribution to the normal</a:t>
            </a:r>
          </a:p>
        </p:txBody>
      </p:sp>
      <p:pic>
        <p:nvPicPr>
          <p:cNvPr id="6" name="Picture 5">
            <a:extLst>
              <a:ext uri="{FF2B5EF4-FFF2-40B4-BE49-F238E27FC236}">
                <a16:creationId xmlns="" xmlns:a16="http://schemas.microsoft.com/office/drawing/2014/main" id="{536C03FF-6DC8-444C-AF1A-90515130F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3782" y="5315585"/>
            <a:ext cx="3403600" cy="927100"/>
          </a:xfrm>
          <a:prstGeom prst="rect">
            <a:avLst/>
          </a:prstGeom>
        </p:spPr>
      </p:pic>
    </p:spTree>
    <p:extLst>
      <p:ext uri="{BB962C8B-B14F-4D97-AF65-F5344CB8AC3E}">
        <p14:creationId xmlns:p14="http://schemas.microsoft.com/office/powerpoint/2010/main" val="12687703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Distribution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pic>
        <p:nvPicPr>
          <p:cNvPr id="4" name="Picture 3" descr="Norm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029200"/>
            <a:ext cx="4315838" cy="838200"/>
          </a:xfrm>
          <a:prstGeom prst="rect">
            <a:avLst/>
          </a:prstGeom>
        </p:spPr>
      </p:pic>
      <p:pic>
        <p:nvPicPr>
          <p:cNvPr id="5" name="Picture 4" descr="720px-Normal_Distribution_PDF.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1360850"/>
            <a:ext cx="5219700" cy="3334809"/>
          </a:xfrm>
          <a:prstGeom prst="rect">
            <a:avLst/>
          </a:prstGeom>
        </p:spPr>
      </p:pic>
      <p:sp>
        <p:nvSpPr>
          <p:cNvPr id="6" name="TextBox 5">
            <a:extLst>
              <a:ext uri="{FF2B5EF4-FFF2-40B4-BE49-F238E27FC236}">
                <a16:creationId xmlns="" xmlns:a16="http://schemas.microsoft.com/office/drawing/2014/main" id="{297D9CE8-23E7-BF4B-B236-A7D97CB130DC}"/>
              </a:ext>
            </a:extLst>
          </p:cNvPr>
          <p:cNvSpPr txBox="1"/>
          <p:nvPr/>
        </p:nvSpPr>
        <p:spPr>
          <a:xfrm>
            <a:off x="5638800" y="4836146"/>
            <a:ext cx="3265713" cy="1200329"/>
          </a:xfrm>
          <a:prstGeom prst="rect">
            <a:avLst/>
          </a:prstGeom>
          <a:noFill/>
          <a:ln>
            <a:solidFill>
              <a:schemeClr val="accent3">
                <a:lumMod val="75000"/>
              </a:schemeClr>
            </a:solidFill>
          </a:ln>
        </p:spPr>
        <p:txBody>
          <a:bodyPr wrap="square" rtlCol="0">
            <a:spAutoFit/>
          </a:bodyPr>
          <a:lstStyle/>
          <a:p>
            <a:r>
              <a:rPr lang="en-US" b="1" dirty="0"/>
              <a:t>Ideal normal distribution:-</a:t>
            </a:r>
          </a:p>
          <a:p>
            <a:r>
              <a:rPr lang="en-US" dirty="0"/>
              <a:t>Mean, median, mode overlaps – but this never happens in real world data</a:t>
            </a:r>
          </a:p>
        </p:txBody>
      </p:sp>
    </p:spTree>
    <p:extLst>
      <p:ext uri="{BB962C8B-B14F-4D97-AF65-F5344CB8AC3E}">
        <p14:creationId xmlns:p14="http://schemas.microsoft.com/office/powerpoint/2010/main" val="16434059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 and the Normal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138" y="3113753"/>
            <a:ext cx="5719762" cy="2859881"/>
          </a:xfrm>
        </p:spPr>
      </p:pic>
      <p:sp>
        <p:nvSpPr>
          <p:cNvPr id="6" name="TextBox 5"/>
          <p:cNvSpPr txBox="1"/>
          <p:nvPr/>
        </p:nvSpPr>
        <p:spPr>
          <a:xfrm>
            <a:off x="5185377" y="5742802"/>
            <a:ext cx="3744808" cy="461665"/>
          </a:xfrm>
          <a:prstGeom prst="rect">
            <a:avLst/>
          </a:prstGeom>
          <a:noFill/>
        </p:spPr>
        <p:txBody>
          <a:bodyPr wrap="none" rtlCol="0">
            <a:spAutoFit/>
          </a:bodyPr>
          <a:lstStyle/>
          <a:p>
            <a:pPr algn="r"/>
            <a:r>
              <a:rPr lang="en-US" sz="1200" i="1" dirty="0"/>
              <a:t>Image: https://en.wikipedia.org/wiki/Standard_deviation</a:t>
            </a:r>
          </a:p>
          <a:p>
            <a:pPr algn="r"/>
            <a:endParaRPr lang="en-US" sz="1200" i="1" dirty="0"/>
          </a:p>
        </p:txBody>
      </p:sp>
      <p:sp>
        <p:nvSpPr>
          <p:cNvPr id="7" name="Rectangle 3">
            <a:extLst>
              <a:ext uri="{FF2B5EF4-FFF2-40B4-BE49-F238E27FC236}">
                <a16:creationId xmlns="" xmlns:a16="http://schemas.microsoft.com/office/drawing/2014/main" id="{4E27FFC0-F745-D449-AFE7-55FE248F7F3B}"/>
              </a:ext>
            </a:extLst>
          </p:cNvPr>
          <p:cNvSpPr txBox="1">
            <a:spLocks noChangeArrowheads="1"/>
          </p:cNvSpPr>
          <p:nvPr/>
        </p:nvSpPr>
        <p:spPr>
          <a:xfrm>
            <a:off x="2746503" y="1371600"/>
            <a:ext cx="6172200" cy="25146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buFont typeface="Wingdings" panose="05000000000000000000" pitchFamily="2" charset="2"/>
              <a:buNone/>
            </a:pPr>
            <a:r>
              <a:rPr lang="en-US" sz="2000" b="0" dirty="0"/>
              <a:t>For Normally Distributed Data</a:t>
            </a:r>
          </a:p>
          <a:p>
            <a:pPr lvl="1" algn="ctr">
              <a:buFont typeface="Wingdings" panose="05000000000000000000" pitchFamily="2" charset="2"/>
              <a:buNone/>
            </a:pPr>
            <a:r>
              <a:rPr lang="en-US" sz="2000" b="0" dirty="0"/>
              <a:t>	      </a:t>
            </a:r>
            <a:r>
              <a:rPr lang="en-US" sz="2000" b="0" u="sng" dirty="0"/>
              <a:t>Sigma</a:t>
            </a:r>
            <a:r>
              <a:rPr lang="en-US" sz="2000" b="0" dirty="0"/>
              <a:t>			         </a:t>
            </a:r>
            <a:r>
              <a:rPr lang="en-US" sz="2000" b="0" u="sng" dirty="0"/>
              <a:t>Percent</a:t>
            </a:r>
          </a:p>
          <a:p>
            <a:pPr lvl="1" algn="ctr">
              <a:buFont typeface="Wingdings" panose="05000000000000000000" pitchFamily="2" charset="2"/>
              <a:buNone/>
            </a:pPr>
            <a:r>
              <a:rPr lang="en-US" sz="2000" b="0" dirty="0"/>
              <a:t>	+/- 1 sigma			68.27%</a:t>
            </a:r>
          </a:p>
          <a:p>
            <a:pPr lvl="1" algn="ctr">
              <a:buFont typeface="Wingdings" panose="05000000000000000000" pitchFamily="2" charset="2"/>
              <a:buNone/>
            </a:pPr>
            <a:r>
              <a:rPr lang="en-US" sz="2000" b="0" dirty="0"/>
              <a:t>	+/- 2 sigma			95.45%</a:t>
            </a:r>
          </a:p>
          <a:p>
            <a:pPr lvl="1" algn="ctr">
              <a:buFont typeface="Wingdings" panose="05000000000000000000" pitchFamily="2" charset="2"/>
              <a:buNone/>
            </a:pPr>
            <a:r>
              <a:rPr lang="en-US" sz="2000" b="0" dirty="0"/>
              <a:t>	+/- 3 sigma			99.73%</a:t>
            </a:r>
          </a:p>
          <a:p>
            <a:pPr lvl="1" algn="ctr">
              <a:buFont typeface="Wingdings" panose="05000000000000000000" pitchFamily="2" charset="2"/>
              <a:buNone/>
            </a:pPr>
            <a:r>
              <a:rPr lang="en-US" sz="2000" b="0" dirty="0"/>
              <a:t>	+/- 6 sigma		    99.9999998%</a:t>
            </a:r>
          </a:p>
        </p:txBody>
      </p:sp>
      <p:sp>
        <p:nvSpPr>
          <p:cNvPr id="5" name="TextBox 4">
            <a:extLst>
              <a:ext uri="{FF2B5EF4-FFF2-40B4-BE49-F238E27FC236}">
                <a16:creationId xmlns="" xmlns:a16="http://schemas.microsoft.com/office/drawing/2014/main" id="{573E6A04-6E64-D747-A80F-99880C8C3117}"/>
              </a:ext>
            </a:extLst>
          </p:cNvPr>
          <p:cNvSpPr txBox="1"/>
          <p:nvPr/>
        </p:nvSpPr>
        <p:spPr>
          <a:xfrm>
            <a:off x="6164748" y="4174361"/>
            <a:ext cx="1786066" cy="369332"/>
          </a:xfrm>
          <a:prstGeom prst="rect">
            <a:avLst/>
          </a:prstGeom>
          <a:noFill/>
        </p:spPr>
        <p:txBody>
          <a:bodyPr wrap="none" rtlCol="0">
            <a:spAutoFit/>
          </a:bodyPr>
          <a:lstStyle/>
          <a:p>
            <a:r>
              <a:rPr lang="en-US" dirty="0">
                <a:highlight>
                  <a:srgbClr val="FFFF00"/>
                </a:highlight>
              </a:rPr>
              <a:t>Six Sigma Quality</a:t>
            </a:r>
          </a:p>
        </p:txBody>
      </p:sp>
    </p:spTree>
    <p:extLst>
      <p:ext uri="{BB962C8B-B14F-4D97-AF65-F5344CB8AC3E}">
        <p14:creationId xmlns:p14="http://schemas.microsoft.com/office/powerpoint/2010/main" val="1925554475"/>
      </p:ext>
    </p:extLst>
  </p:cSld>
  <p:clrMapOvr>
    <a:masterClrMapping/>
  </p:clrMapOvr>
</p:sld>
</file>

<file path=ppt/theme/theme1.xml><?xml version="1.0" encoding="utf-8"?>
<a:theme xmlns:a="http://schemas.openxmlformats.org/drawingml/2006/main" name="TechTown Theme2">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TechTown Theme2</Template>
  <TotalTime>34797</TotalTime>
  <Words>16678</Words>
  <Application>Microsoft Macintosh PowerPoint</Application>
  <PresentationFormat>On-screen Show (4:3)</PresentationFormat>
  <Paragraphs>1803</Paragraphs>
  <Slides>200</Slides>
  <Notes>185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200</vt:i4>
      </vt:variant>
    </vt:vector>
  </HeadingPairs>
  <TitlesOfParts>
    <vt:vector size="203" baseType="lpstr">
      <vt:lpstr>TechTown Theme2</vt:lpstr>
      <vt:lpstr>Document</vt:lpstr>
      <vt:lpstr>Worksheet</vt:lpstr>
      <vt:lpstr>Data Analysis Boot Camp</vt:lpstr>
      <vt:lpstr>Introduction</vt:lpstr>
      <vt:lpstr>Data and Information</vt:lpstr>
      <vt:lpstr>Data in the Real World</vt:lpstr>
      <vt:lpstr>Data vs. Information</vt:lpstr>
      <vt:lpstr>Data And Information </vt:lpstr>
      <vt:lpstr>The Many “Vs” of Data</vt:lpstr>
      <vt:lpstr>Structured Data</vt:lpstr>
      <vt:lpstr>Unstructured Data</vt:lpstr>
      <vt:lpstr>Types of Data</vt:lpstr>
      <vt:lpstr>Data Quality should be a priority</vt:lpstr>
      <vt:lpstr>Data Quality </vt:lpstr>
      <vt:lpstr>Starting on the right foot</vt:lpstr>
      <vt:lpstr>Starting on the right foot</vt:lpstr>
      <vt:lpstr>Common Issues/Causes</vt:lpstr>
      <vt:lpstr>Data Quality </vt:lpstr>
      <vt:lpstr>How to fix some of these issues</vt:lpstr>
      <vt:lpstr>Data Analysis Defined</vt:lpstr>
      <vt:lpstr>Data Analysis Defined</vt:lpstr>
      <vt:lpstr>Why do we analyze data?</vt:lpstr>
      <vt:lpstr>Data Analysis Mindset</vt:lpstr>
      <vt:lpstr>Hone Skills</vt:lpstr>
      <vt:lpstr>Data Analysis Steps</vt:lpstr>
      <vt:lpstr>Data Analysis Defined</vt:lpstr>
      <vt:lpstr>Common Terms</vt:lpstr>
      <vt:lpstr>Two domains of data analysis </vt:lpstr>
      <vt:lpstr>Our focus here is Descriptive Statistics.</vt:lpstr>
      <vt:lpstr>Descriptive Statistics</vt:lpstr>
      <vt:lpstr>Inferential Statistics</vt:lpstr>
      <vt:lpstr>Types of Variables</vt:lpstr>
      <vt:lpstr>Definitions: Variables</vt:lpstr>
      <vt:lpstr>Definitions: Variables</vt:lpstr>
      <vt:lpstr>Definitions: Variables</vt:lpstr>
      <vt:lpstr>Definitions: Variables</vt:lpstr>
      <vt:lpstr>Definitions: Variables</vt:lpstr>
      <vt:lpstr>Nominal Variables</vt:lpstr>
      <vt:lpstr>Nominal Variables: More Examples</vt:lpstr>
      <vt:lpstr>Nominal Variable: What Statistics/Operations Can I Compute?</vt:lpstr>
      <vt:lpstr>Definitions: Variables</vt:lpstr>
      <vt:lpstr>PowerPoint Presentation</vt:lpstr>
      <vt:lpstr>Ordinal Variable: Examples</vt:lpstr>
      <vt:lpstr>Ordinal Variable: What Statistics/Operations Can I Compute?</vt:lpstr>
      <vt:lpstr>Definitions: Variables</vt:lpstr>
      <vt:lpstr>Interval Variables</vt:lpstr>
      <vt:lpstr>Examples</vt:lpstr>
      <vt:lpstr>Interval Variables: Examples</vt:lpstr>
      <vt:lpstr>Interval Variables: Which Statistic/ Operation Can I Compute?</vt:lpstr>
      <vt:lpstr>Definitions: Variables</vt:lpstr>
      <vt:lpstr>Ratio Variables</vt:lpstr>
      <vt:lpstr>Ratio Variables</vt:lpstr>
      <vt:lpstr>Ratio Variable: What Statistics/Operations Can I Compute?</vt:lpstr>
      <vt:lpstr>Summary of Variable Types</vt:lpstr>
      <vt:lpstr>Central Tendency of Data</vt:lpstr>
      <vt:lpstr>Central Tendency (Averages)</vt:lpstr>
      <vt:lpstr>(Arithmetic) Mean</vt:lpstr>
      <vt:lpstr>(Arithmetic) Mean</vt:lpstr>
      <vt:lpstr>Median</vt:lpstr>
      <vt:lpstr>Mode</vt:lpstr>
      <vt:lpstr>Central Tendency </vt:lpstr>
      <vt:lpstr>Central Tendency </vt:lpstr>
      <vt:lpstr>Central Tendency </vt:lpstr>
      <vt:lpstr>PowerPoint Presentation</vt:lpstr>
      <vt:lpstr>Basic Probability</vt:lpstr>
      <vt:lpstr>Probability</vt:lpstr>
      <vt:lpstr>Probability Uses In Business</vt:lpstr>
      <vt:lpstr>Probability: Several Ways We Can Calculate It </vt:lpstr>
      <vt:lpstr>Probability: Several Ways We Can Calculate It </vt:lpstr>
      <vt:lpstr>Probability Terms</vt:lpstr>
      <vt:lpstr>Calculating Probability</vt:lpstr>
      <vt:lpstr>Calculating probability </vt:lpstr>
      <vt:lpstr>Calculating probability Answer 1 </vt:lpstr>
      <vt:lpstr>Calculating probability Answer 2 </vt:lpstr>
      <vt:lpstr>Calculating Probability from a Contingency Table</vt:lpstr>
      <vt:lpstr>Conditional Probability</vt:lpstr>
      <vt:lpstr>Conditional Probability – Bayes Theorem</vt:lpstr>
      <vt:lpstr>Expected Value</vt:lpstr>
      <vt:lpstr>Expected Value</vt:lpstr>
      <vt:lpstr>Frequency Distribution</vt:lpstr>
      <vt:lpstr>Frequency Distribution</vt:lpstr>
      <vt:lpstr>Frequency Distribution</vt:lpstr>
      <vt:lpstr>Probability – Frequency Distribution </vt:lpstr>
      <vt:lpstr>Distributions</vt:lpstr>
      <vt:lpstr>Distributions</vt:lpstr>
      <vt:lpstr>Discrete Distributions</vt:lpstr>
      <vt:lpstr>Continuous Distributions</vt:lpstr>
      <vt:lpstr>Continuous Distributions</vt:lpstr>
      <vt:lpstr>Continuous Distributions</vt:lpstr>
      <vt:lpstr>Measure and Variability</vt:lpstr>
      <vt:lpstr>Variation by Range</vt:lpstr>
      <vt:lpstr>Variation by Quartiles</vt:lpstr>
      <vt:lpstr>Quartiles</vt:lpstr>
      <vt:lpstr>Variation by Variance</vt:lpstr>
      <vt:lpstr>Variance</vt:lpstr>
      <vt:lpstr>Standard Deviation</vt:lpstr>
      <vt:lpstr>Population vs. Sample</vt:lpstr>
      <vt:lpstr>Application of the Standard Deviation</vt:lpstr>
      <vt:lpstr>Normal Distribution</vt:lpstr>
      <vt:lpstr>The Normal Distribution</vt:lpstr>
      <vt:lpstr>Standard Deviation and the Normal Distribution</vt:lpstr>
      <vt:lpstr>In real-world data – 2 coin flips</vt:lpstr>
      <vt:lpstr>In real-world data – 2 dice rolls</vt:lpstr>
      <vt:lpstr>Estimated Heights of Men</vt:lpstr>
      <vt:lpstr>Estimated Heights of Men</vt:lpstr>
      <vt:lpstr>Normal Distribution </vt:lpstr>
      <vt:lpstr>Men and Women</vt:lpstr>
      <vt:lpstr>Bimodal distribution</vt:lpstr>
      <vt:lpstr>Quartiles and the Normal</vt:lpstr>
      <vt:lpstr>IQR and outliers</vt:lpstr>
      <vt:lpstr>Normal but Slightly Skew</vt:lpstr>
      <vt:lpstr>Positive vs. negative skew</vt:lpstr>
      <vt:lpstr>So?</vt:lpstr>
      <vt:lpstr>How to calculate Skewness</vt:lpstr>
      <vt:lpstr>Z-score</vt:lpstr>
      <vt:lpstr>Other distributions</vt:lpstr>
      <vt:lpstr>Binomial Distribution (Discrete)</vt:lpstr>
      <vt:lpstr>Poisson Distribution (Discrete)</vt:lpstr>
      <vt:lpstr>Exponential Distribution (Continuous)</vt:lpstr>
      <vt:lpstr>Pareto Distribution (“80/20”)</vt:lpstr>
      <vt:lpstr>Log Normal Distribution (Continuous)</vt:lpstr>
      <vt:lpstr>Distributions in Excel</vt:lpstr>
      <vt:lpstr>Distributions in Excel</vt:lpstr>
      <vt:lpstr>Distributions in Excel</vt:lpstr>
      <vt:lpstr>Distributions in Excel</vt:lpstr>
      <vt:lpstr>Poisson Distribution in Excel </vt:lpstr>
      <vt:lpstr>PowerPoint Presentation</vt:lpstr>
      <vt:lpstr>Fitting Data</vt:lpstr>
      <vt:lpstr>Bivariate Data</vt:lpstr>
      <vt:lpstr>Bivariate data – Scatter Plot</vt:lpstr>
      <vt:lpstr>Covariance and Correlation</vt:lpstr>
      <vt:lpstr>Correlation in Excel</vt:lpstr>
      <vt:lpstr>Simple Linear Regression</vt:lpstr>
      <vt:lpstr>Linear Regression</vt:lpstr>
      <vt:lpstr>Regression in Excel</vt:lpstr>
      <vt:lpstr>R^2</vt:lpstr>
      <vt:lpstr>Linear Regression</vt:lpstr>
      <vt:lpstr>Other Fitting Functions</vt:lpstr>
      <vt:lpstr>Linear Fit</vt:lpstr>
      <vt:lpstr>Linear Fit</vt:lpstr>
      <vt:lpstr>Polynomial Fit</vt:lpstr>
      <vt:lpstr>Polynomial Fit</vt:lpstr>
      <vt:lpstr>Power-Law Fit</vt:lpstr>
      <vt:lpstr>Power Law Fit</vt:lpstr>
      <vt:lpstr>Exponential Fit</vt:lpstr>
      <vt:lpstr>Exponential Fit</vt:lpstr>
      <vt:lpstr>Data Fitting</vt:lpstr>
      <vt:lpstr>Data Fitting in Excel </vt:lpstr>
      <vt:lpstr>Data Fitting in Excel </vt:lpstr>
      <vt:lpstr>Cluster Analysis</vt:lpstr>
      <vt:lpstr>Clustering</vt:lpstr>
      <vt:lpstr>Cholera in London</vt:lpstr>
      <vt:lpstr>Voronoi Diagrams</vt:lpstr>
      <vt:lpstr>K-Means</vt:lpstr>
      <vt:lpstr>Clustering in Python</vt:lpstr>
      <vt:lpstr>Monte Carlo</vt:lpstr>
      <vt:lpstr>Monte Carlo Method</vt:lpstr>
      <vt:lpstr>Monte Carlo Method</vt:lpstr>
      <vt:lpstr>Monte Carlo Method</vt:lpstr>
      <vt:lpstr>Monte Carlo</vt:lpstr>
      <vt:lpstr>Monte Carlo</vt:lpstr>
      <vt:lpstr>Monte Carlo</vt:lpstr>
      <vt:lpstr>Monte Carlo</vt:lpstr>
      <vt:lpstr>Monte Carlo</vt:lpstr>
      <vt:lpstr>Monte Carlo</vt:lpstr>
      <vt:lpstr>Monte Carlo </vt:lpstr>
      <vt:lpstr>R Programming</vt:lpstr>
      <vt:lpstr>What is R?</vt:lpstr>
      <vt:lpstr>R Studio</vt:lpstr>
      <vt:lpstr>Basic Analysis in R</vt:lpstr>
      <vt:lpstr>Basic Analysis in R</vt:lpstr>
      <vt:lpstr>Basic Analysis in R</vt:lpstr>
      <vt:lpstr>Basic Analysis in R</vt:lpstr>
      <vt:lpstr>Basic Analysis in R</vt:lpstr>
      <vt:lpstr>Basic Analysis in R</vt:lpstr>
      <vt:lpstr>Monte Carlo in R</vt:lpstr>
      <vt:lpstr>R Summary</vt:lpstr>
      <vt:lpstr>Data Visualization</vt:lpstr>
      <vt:lpstr>Time to Tell the Story</vt:lpstr>
      <vt:lpstr>A Few Simple Rules Go a Long Way </vt:lpstr>
      <vt:lpstr>THE GOAL OF VISUALIZATION</vt:lpstr>
      <vt:lpstr>Two Tales of The Same Information</vt:lpstr>
      <vt:lpstr>KNOW THE USER</vt:lpstr>
      <vt:lpstr>Stakeholder Cheat Sheets*</vt:lpstr>
      <vt:lpstr>Stakeholder Cheat Sheets*</vt:lpstr>
      <vt:lpstr>Stakeholder Cheat Sheets*</vt:lpstr>
      <vt:lpstr>Common Presentation Missteps</vt:lpstr>
      <vt:lpstr>Choosing the Format</vt:lpstr>
      <vt:lpstr>Reports</vt:lpstr>
      <vt:lpstr>Dashboards</vt:lpstr>
      <vt:lpstr>Excel</vt:lpstr>
      <vt:lpstr>KEEP IT SIMPLE</vt:lpstr>
      <vt:lpstr>Which Graph Conveys Information Better?</vt:lpstr>
      <vt:lpstr>USE SPACE JUDICIOUSLY</vt:lpstr>
      <vt:lpstr>Zebras Don’t Belong in Graphs</vt:lpstr>
      <vt:lpstr>Grid-based can be more challenging</vt:lpstr>
      <vt:lpstr>FOCUS ON DESIGN</vt:lpstr>
      <vt:lpstr>An Example of Poor Design</vt:lpstr>
      <vt:lpstr>Good Design Techniques Applied</vt:lpstr>
      <vt:lpstr>Some Final Thoughts…</vt:lpstr>
      <vt:lpstr>Course Evaluation</vt:lpstr>
      <vt:lpstr>The End of the Tale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Jones</dc:creator>
  <cp:lastModifiedBy>Shekhar Agrawal</cp:lastModifiedBy>
  <cp:revision>822</cp:revision>
  <cp:lastPrinted>2015-05-29T20:54:59Z</cp:lastPrinted>
  <dcterms:created xsi:type="dcterms:W3CDTF">2015-05-28T11:58:00Z</dcterms:created>
  <dcterms:modified xsi:type="dcterms:W3CDTF">2018-09-17T05:10:22Z</dcterms:modified>
</cp:coreProperties>
</file>